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51"/>
  </p:notesMasterIdLst>
  <p:handoutMasterIdLst>
    <p:handoutMasterId r:id="rId52"/>
  </p:handoutMasterIdLst>
  <p:sldIdLst>
    <p:sldId id="578" r:id="rId2"/>
    <p:sldId id="690" r:id="rId3"/>
    <p:sldId id="691" r:id="rId4"/>
    <p:sldId id="579" r:id="rId5"/>
    <p:sldId id="513" r:id="rId6"/>
    <p:sldId id="646" r:id="rId7"/>
    <p:sldId id="645" r:id="rId8"/>
    <p:sldId id="647" r:id="rId9"/>
    <p:sldId id="650" r:id="rId10"/>
    <p:sldId id="648" r:id="rId11"/>
    <p:sldId id="649" r:id="rId12"/>
    <p:sldId id="651" r:id="rId13"/>
    <p:sldId id="652" r:id="rId14"/>
    <p:sldId id="653" r:id="rId15"/>
    <p:sldId id="654" r:id="rId16"/>
    <p:sldId id="686" r:id="rId17"/>
    <p:sldId id="655" r:id="rId18"/>
    <p:sldId id="656" r:id="rId19"/>
    <p:sldId id="657" r:id="rId20"/>
    <p:sldId id="658" r:id="rId21"/>
    <p:sldId id="659" r:id="rId22"/>
    <p:sldId id="660" r:id="rId23"/>
    <p:sldId id="661" r:id="rId24"/>
    <p:sldId id="662" r:id="rId25"/>
    <p:sldId id="674" r:id="rId26"/>
    <p:sldId id="673" r:id="rId27"/>
    <p:sldId id="663" r:id="rId28"/>
    <p:sldId id="664" r:id="rId29"/>
    <p:sldId id="665" r:id="rId30"/>
    <p:sldId id="667" r:id="rId31"/>
    <p:sldId id="668" r:id="rId32"/>
    <p:sldId id="669" r:id="rId33"/>
    <p:sldId id="670" r:id="rId34"/>
    <p:sldId id="671" r:id="rId35"/>
    <p:sldId id="672" r:id="rId36"/>
    <p:sldId id="687" r:id="rId37"/>
    <p:sldId id="675" r:id="rId38"/>
    <p:sldId id="676" r:id="rId39"/>
    <p:sldId id="677" r:id="rId40"/>
    <p:sldId id="678" r:id="rId41"/>
    <p:sldId id="679" r:id="rId42"/>
    <p:sldId id="680" r:id="rId43"/>
    <p:sldId id="681" r:id="rId44"/>
    <p:sldId id="682" r:id="rId45"/>
    <p:sldId id="683" r:id="rId46"/>
    <p:sldId id="684" r:id="rId47"/>
    <p:sldId id="685" r:id="rId48"/>
    <p:sldId id="689" r:id="rId49"/>
    <p:sldId id="643"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F8"/>
    <a:srgbClr val="FC7033"/>
    <a:srgbClr val="E72E1E"/>
    <a:srgbClr val="FF8751"/>
    <a:srgbClr val="FFA075"/>
    <a:srgbClr val="FF9261"/>
    <a:srgbClr val="960902"/>
    <a:srgbClr val="660902"/>
    <a:srgbClr val="F9F4EE"/>
    <a:srgbClr val="FAF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61" autoAdjust="0"/>
    <p:restoredTop sz="99532" autoAdjust="0"/>
  </p:normalViewPr>
  <p:slideViewPr>
    <p:cSldViewPr snapToGrid="0">
      <p:cViewPr varScale="1">
        <p:scale>
          <a:sx n="114" d="100"/>
          <a:sy n="114" d="100"/>
        </p:scale>
        <p:origin x="150" y="84"/>
      </p:cViewPr>
      <p:guideLst>
        <p:guide orient="horz" pos="2160"/>
        <p:guide pos="3840"/>
      </p:guideLst>
    </p:cSldViewPr>
  </p:slideViewPr>
  <p:notesTextViewPr>
    <p:cViewPr>
      <p:scale>
        <a:sx n="66" d="100"/>
        <a:sy n="66" d="100"/>
      </p:scale>
      <p:origin x="0" y="0"/>
    </p:cViewPr>
  </p:notesTextViewPr>
  <p:sorterViewPr>
    <p:cViewPr>
      <p:scale>
        <a:sx n="60" d="100"/>
        <a:sy n="60" d="100"/>
      </p:scale>
      <p:origin x="0" y="96"/>
    </p:cViewPr>
  </p:sorterViewPr>
  <p:notesViewPr>
    <p:cSldViewPr snapToGrid="0">
      <p:cViewPr varScale="1">
        <p:scale>
          <a:sx n="62" d="100"/>
          <a:sy n="62" d="100"/>
        </p:scale>
        <p:origin x="2452"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EBB66C-D209-4A8E-BF4B-1C2047C0C2C1}" type="datetimeFigureOut">
              <a:rPr lang="zh-CN" altLang="en-US" smtClean="0"/>
              <a:t>2018/12/5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A3739F-BF74-4F9F-B0E5-949823377313}"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造字工房悦黑（非商用）常规体"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造字工房悦黑（非商用）常规体" pitchFamily="2" charset="-122"/>
              </a:defRPr>
            </a:lvl1pPr>
          </a:lstStyle>
          <a:p>
            <a:fld id="{D8D3007C-0BBF-4CAD-B02F-7664B804665F}" type="datetimeFigureOut">
              <a:rPr lang="zh-CN" altLang="en-US" smtClean="0"/>
              <a:t>2018/12/5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造字工房悦黑（非商用）常规体"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造字工房悦黑（非商用）常规体" pitchFamily="2" charset="-122"/>
              </a:defRPr>
            </a:lvl1pPr>
          </a:lstStyle>
          <a:p>
            <a:fld id="{8927DC7C-EA85-41EA-BE8E-3BC04B9579CE}"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造字工房悦黑（非商用）常规体" pitchFamily="2" charset="-122"/>
        <a:cs typeface="+mn-cs"/>
      </a:defRPr>
    </a:lvl1pPr>
    <a:lvl2pPr marL="457200" algn="l" defTabSz="914400" rtl="0" eaLnBrk="1" latinLnBrk="0" hangingPunct="1">
      <a:defRPr sz="1200" kern="1200">
        <a:solidFill>
          <a:schemeClr val="tx1"/>
        </a:solidFill>
        <a:latin typeface="+mn-lt"/>
        <a:ea typeface="造字工房悦黑（非商用）常规体" pitchFamily="2" charset="-122"/>
        <a:cs typeface="+mn-cs"/>
      </a:defRPr>
    </a:lvl2pPr>
    <a:lvl3pPr marL="914400" algn="l" defTabSz="914400" rtl="0" eaLnBrk="1" latinLnBrk="0" hangingPunct="1">
      <a:defRPr sz="1200" kern="1200">
        <a:solidFill>
          <a:schemeClr val="tx1"/>
        </a:solidFill>
        <a:latin typeface="+mn-lt"/>
        <a:ea typeface="造字工房悦黑（非商用）常规体" pitchFamily="2" charset="-122"/>
        <a:cs typeface="+mn-cs"/>
      </a:defRPr>
    </a:lvl3pPr>
    <a:lvl4pPr marL="1371600" algn="l" defTabSz="914400" rtl="0" eaLnBrk="1" latinLnBrk="0" hangingPunct="1">
      <a:defRPr sz="1200" kern="1200">
        <a:solidFill>
          <a:schemeClr val="tx1"/>
        </a:solidFill>
        <a:latin typeface="+mn-lt"/>
        <a:ea typeface="造字工房悦黑（非商用）常规体" pitchFamily="2" charset="-122"/>
        <a:cs typeface="+mn-cs"/>
      </a:defRPr>
    </a:lvl4pPr>
    <a:lvl5pPr marL="1828800" algn="l" defTabSz="914400" rtl="0" eaLnBrk="1" latinLnBrk="0" hangingPunct="1">
      <a:defRPr sz="1200" kern="1200">
        <a:solidFill>
          <a:schemeClr val="tx1"/>
        </a:solidFill>
        <a:latin typeface="+mn-lt"/>
        <a:ea typeface="造字工房悦黑（非商用）常规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093E3-A8F4-4018-93F2-9C567A4B66F2}"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solidFill>
                  <a:prstClr val="black"/>
                </a:solidFill>
              </a:rPr>
              <a:t>3</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矩形 1"/>
          <p:cNvSpPr/>
          <p:nvPr userDrawn="1"/>
        </p:nvSpPr>
        <p:spPr>
          <a:xfrm>
            <a:off x="0" y="6746434"/>
            <a:ext cx="12192000" cy="108000"/>
          </a:xfrm>
          <a:prstGeom prst="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0" y="0"/>
            <a:ext cx="12192000" cy="792000"/>
          </a:xfrm>
          <a:prstGeom prst="rect">
            <a:avLst/>
          </a:prstGeom>
          <a:gradFill>
            <a:gsLst>
              <a:gs pos="0">
                <a:srgbClr val="E72E1E"/>
              </a:gs>
              <a:gs pos="100000">
                <a:srgbClr val="C00000"/>
              </a:gs>
              <a:gs pos="50000">
                <a:srgbClr val="FF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5"/>
          <p:cNvSpPr>
            <a:spLocks noChangeAspect="1"/>
          </p:cNvSpPr>
          <p:nvPr userDrawn="1"/>
        </p:nvSpPr>
        <p:spPr bwMode="auto">
          <a:xfrm>
            <a:off x="167980" y="180000"/>
            <a:ext cx="432219" cy="432000"/>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flip="none" rotWithShape="1">
            <a:gsLst>
              <a:gs pos="0">
                <a:srgbClr val="FDF394"/>
              </a:gs>
              <a:gs pos="100000">
                <a:srgbClr val="FDF394"/>
              </a:gs>
              <a:gs pos="55000">
                <a:srgbClr val="FFFDF8"/>
              </a:gs>
            </a:gsLst>
            <a:lin ang="5400000" scaled="1"/>
            <a:tileRect/>
          </a:gra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31.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slideLayout" Target="../slideLayouts/slideLayout3.xml"/><Relationship Id="rId5" Type="http://schemas.openxmlformats.org/officeDocument/2006/relationships/tags" Target="../tags/tag22.xml"/><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s>
</file>

<file path=ppt/slides/_rels/slide32.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slideLayout" Target="../slideLayouts/slideLayout3.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tags" Target="../tags/tag39.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0" Type="http://schemas.openxmlformats.org/officeDocument/2006/relationships/tags" Target="../tags/tag37.xml"/><Relationship Id="rId4" Type="http://schemas.openxmlformats.org/officeDocument/2006/relationships/tags" Target="../tags/tag31.xml"/><Relationship Id="rId9" Type="http://schemas.openxmlformats.org/officeDocument/2006/relationships/tags" Target="../tags/tag36.xml"/></Relationships>
</file>

<file path=ppt/slides/_rels/slide33.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Layout" Target="../slideLayouts/slideLayout3.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s>
</file>

<file path=ppt/slides/_rels/slide35.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3.xml"/><Relationship Id="rId5" Type="http://schemas.openxmlformats.org/officeDocument/2006/relationships/tags" Target="../tags/tag57.xml"/><Relationship Id="rId4" Type="http://schemas.openxmlformats.org/officeDocument/2006/relationships/tags" Target="../tags/tag5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4.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5.wdp"/></Relationships>
</file>

<file path=ppt/slides/_rels/slide49.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2.wdp"/><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3.wdp"/><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5338880" cy="2078855"/>
          </a:xfrm>
          <a:prstGeom prst="rect">
            <a:avLst/>
          </a:prstGeom>
        </p:spPr>
      </p:pic>
      <p:pic>
        <p:nvPicPr>
          <p:cNvPr id="2" name="图片 1"/>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5000"/>
                    </a14:imgEffect>
                  </a14:imgLayer>
                </a14:imgProps>
              </a:ext>
              <a:ext uri="{28A0092B-C50C-407E-A947-70E740481C1C}">
                <a14:useLocalDpi xmlns:a14="http://schemas.microsoft.com/office/drawing/2010/main" val="0"/>
              </a:ext>
            </a:extLst>
          </a:blip>
          <a:srcRect l="6130" t="66878" r="12134" b="9774"/>
          <a:stretch>
            <a:fillRect/>
          </a:stretch>
        </p:blipFill>
        <p:spPr>
          <a:xfrm>
            <a:off x="-5" y="1633495"/>
            <a:ext cx="12192005" cy="5224506"/>
          </a:xfrm>
          <a:prstGeom prst="rect">
            <a:avLst/>
          </a:prstGeom>
        </p:spPr>
      </p:pic>
      <p:pic>
        <p:nvPicPr>
          <p:cNvPr id="3" name="图片 2" descr="liangxueyizuo2.png"/>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5000" contrast="30000"/>
                    </a14:imgEffect>
                    <a14:imgEffect>
                      <a14:colorTemperature colorTemp="11500"/>
                    </a14:imgEffect>
                    <a14:imgEffect>
                      <a14:saturation sat="400000"/>
                    </a14:imgEffect>
                  </a14:imgLayer>
                </a14:imgProps>
              </a:ext>
            </a:extLst>
          </a:blip>
          <a:stretch>
            <a:fillRect/>
          </a:stretch>
        </p:blipFill>
        <p:spPr>
          <a:xfrm>
            <a:off x="10267746" y="2830286"/>
            <a:ext cx="1924253" cy="4027714"/>
          </a:xfrm>
          <a:prstGeom prst="rect">
            <a:avLst/>
          </a:prstGeom>
        </p:spPr>
      </p:pic>
      <p:pic>
        <p:nvPicPr>
          <p:cNvPr id="4" name="图片 3"/>
          <p:cNvPicPr>
            <a:picLocks noChangeAspect="1"/>
          </p:cNvPicPr>
          <p:nvPr/>
        </p:nvPicPr>
        <p:blipFill rotWithShape="1">
          <a:blip r:embed="rId8">
            <a:extLst>
              <a:ext uri="{28A0092B-C50C-407E-A947-70E740481C1C}">
                <a14:useLocalDpi xmlns:a14="http://schemas.microsoft.com/office/drawing/2010/main" val="0"/>
              </a:ext>
            </a:extLst>
          </a:blip>
          <a:srcRect l="2314" t="67090" r="47204" b="16744"/>
          <a:stretch>
            <a:fillRect/>
          </a:stretch>
        </p:blipFill>
        <p:spPr>
          <a:xfrm>
            <a:off x="-4" y="4102518"/>
            <a:ext cx="5735964" cy="2755482"/>
          </a:xfrm>
          <a:prstGeom prst="rect">
            <a:avLst/>
          </a:prstGeom>
        </p:spPr>
      </p:pic>
      <p:sp>
        <p:nvSpPr>
          <p:cNvPr id="6" name="文本框 5"/>
          <p:cNvSpPr txBox="1"/>
          <p:nvPr/>
        </p:nvSpPr>
        <p:spPr>
          <a:xfrm>
            <a:off x="4862201" y="1402401"/>
            <a:ext cx="2492990" cy="707886"/>
          </a:xfrm>
          <a:prstGeom prst="rect">
            <a:avLst/>
          </a:prstGeom>
          <a:noFill/>
        </p:spPr>
        <p:txBody>
          <a:bodyPr wrap="none" rtlCol="0">
            <a:spAutoFit/>
          </a:bodyPr>
          <a:lstStyle/>
          <a:p>
            <a:pPr algn="ctr"/>
            <a:r>
              <a:rPr lang="en-US" altLang="zh-CN" sz="4000" b="1" dirty="0">
                <a:ln w="12700">
                  <a:noFill/>
                </a:ln>
                <a:gradFill>
                  <a:gsLst>
                    <a:gs pos="0">
                      <a:srgbClr val="C00000"/>
                    </a:gs>
                    <a:gs pos="100000">
                      <a:srgbClr val="FF0000"/>
                    </a:gs>
                  </a:gsLst>
                  <a:lin ang="2700000" scaled="0"/>
                </a:gradFill>
                <a:ea typeface="+mj-ea"/>
              </a:rPr>
              <a:t>2018</a:t>
            </a:r>
            <a:r>
              <a:rPr lang="zh-CN" altLang="en-US" sz="4000" dirty="0">
                <a:ln w="12700">
                  <a:noFill/>
                </a:ln>
                <a:gradFill>
                  <a:gsLst>
                    <a:gs pos="0">
                      <a:srgbClr val="C00000"/>
                    </a:gs>
                    <a:gs pos="100000">
                      <a:srgbClr val="FF0000"/>
                    </a:gs>
                  </a:gsLst>
                  <a:lin ang="2700000" scaled="0"/>
                </a:gradFill>
                <a:latin typeface="+mj-ea"/>
                <a:ea typeface="+mj-ea"/>
              </a:rPr>
              <a:t>修订</a:t>
            </a:r>
          </a:p>
        </p:txBody>
      </p:sp>
      <p:sp>
        <p:nvSpPr>
          <p:cNvPr id="7" name="文本框 6"/>
          <p:cNvSpPr txBox="1"/>
          <p:nvPr/>
        </p:nvSpPr>
        <p:spPr>
          <a:xfrm>
            <a:off x="2148696" y="2313480"/>
            <a:ext cx="7920000" cy="923330"/>
          </a:xfrm>
          <a:prstGeom prst="rect">
            <a:avLst/>
          </a:prstGeom>
          <a:noFill/>
        </p:spPr>
        <p:txBody>
          <a:bodyPr wrap="square" rtlCol="0">
            <a:spAutoFit/>
          </a:bodyPr>
          <a:lstStyle/>
          <a:p>
            <a:pPr algn="ctr"/>
            <a:r>
              <a:rPr lang="zh-CN" altLang="en-US" sz="5400" dirty="0">
                <a:ln w="12700">
                  <a:noFill/>
                </a:ln>
                <a:gradFill>
                  <a:gsLst>
                    <a:gs pos="0">
                      <a:srgbClr val="C00000"/>
                    </a:gs>
                    <a:gs pos="100000">
                      <a:srgbClr val="FF0000"/>
                    </a:gs>
                  </a:gsLst>
                  <a:lin ang="2700000" scaled="0"/>
                </a:gradFill>
                <a:latin typeface="+mj-ea"/>
                <a:ea typeface="+mj-ea"/>
              </a:rPr>
              <a:t>中国共产党</a:t>
            </a:r>
            <a:r>
              <a:rPr lang="zh-CN" altLang="en-US" sz="5400" dirty="0">
                <a:ln w="25400">
                  <a:noFill/>
                </a:ln>
                <a:gradFill>
                  <a:gsLst>
                    <a:gs pos="0">
                      <a:srgbClr val="C00000"/>
                    </a:gs>
                    <a:gs pos="100000">
                      <a:srgbClr val="FF0000"/>
                    </a:gs>
                  </a:gsLst>
                  <a:lin ang="2700000" scaled="0"/>
                </a:gradFill>
                <a:latin typeface="+mj-ea"/>
                <a:ea typeface="+mj-ea"/>
              </a:rPr>
              <a:t>纪律处分条例</a:t>
            </a:r>
          </a:p>
        </p:txBody>
      </p:sp>
      <p:pic>
        <p:nvPicPr>
          <p:cNvPr id="13" name="白云"/>
          <p:cNvPicPr>
            <a:picLocks noChangeAspect="1"/>
          </p:cNvPicPr>
          <p:nvPr/>
        </p:nvPicPr>
        <p:blipFill rotWithShape="1">
          <a:blip r:embed="rId9" cstate="print"/>
          <a:srcRect b="47189"/>
          <a:stretch>
            <a:fillRect/>
          </a:stretch>
        </p:blipFill>
        <p:spPr>
          <a:xfrm>
            <a:off x="-5" y="5607205"/>
            <a:ext cx="12191999" cy="1250795"/>
          </a:xfrm>
          <a:prstGeom prst="rect">
            <a:avLst/>
          </a:prstGeom>
        </p:spPr>
      </p:pic>
      <p:sp>
        <p:nvSpPr>
          <p:cNvPr id="14" name="矩形: 圆角 13"/>
          <p:cNvSpPr/>
          <p:nvPr/>
        </p:nvSpPr>
        <p:spPr>
          <a:xfrm>
            <a:off x="2148696" y="3440003"/>
            <a:ext cx="7920000" cy="648000"/>
          </a:xfrm>
          <a:prstGeom prst="roundRect">
            <a:avLst>
              <a:gd name="adj" fmla="val 50000"/>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dirty="0">
                <a:solidFill>
                  <a:srgbClr val="FFFDF8"/>
                </a:solidFill>
                <a:latin typeface="+mj-ea"/>
                <a:ea typeface="+mj-ea"/>
              </a:rPr>
              <a:t>懂法纪、明规矩，知敬畏、存戒惧，筑牢不可触碰的底线</a:t>
            </a:r>
          </a:p>
        </p:txBody>
      </p:sp>
      <p:sp>
        <p:nvSpPr>
          <p:cNvPr id="15" name="文本框 14"/>
          <p:cNvSpPr txBox="1"/>
          <p:nvPr/>
        </p:nvSpPr>
        <p:spPr>
          <a:xfrm>
            <a:off x="4323592" y="4291196"/>
            <a:ext cx="3570209" cy="461665"/>
          </a:xfrm>
          <a:prstGeom prst="rect">
            <a:avLst/>
          </a:prstGeom>
          <a:noFill/>
        </p:spPr>
        <p:txBody>
          <a:bodyPr wrap="none" rtlCol="0">
            <a:spAutoFit/>
          </a:bodyPr>
          <a:lstStyle/>
          <a:p>
            <a:pPr algn="ctr"/>
            <a:r>
              <a:rPr lang="zh-CN" altLang="en-US" sz="2400" dirty="0">
                <a:ln w="25400">
                  <a:noFill/>
                </a:ln>
                <a:solidFill>
                  <a:schemeClr val="tx1">
                    <a:lumMod val="50000"/>
                    <a:lumOff val="50000"/>
                  </a:schemeClr>
                </a:solidFill>
                <a:latin typeface="+mn-ea"/>
              </a:rPr>
              <a:t>环境与安全工程学院党委</a:t>
            </a:r>
          </a:p>
        </p:txBody>
      </p:sp>
      <p:pic>
        <p:nvPicPr>
          <p:cNvPr id="17" name="图片 16"/>
          <p:cNvPicPr>
            <a:picLocks noChangeAspect="1"/>
          </p:cNvPicPr>
          <p:nvPr/>
        </p:nvPicPr>
        <p:blipFill rotWithShape="1">
          <a:blip r:embed="rId10">
            <a:extLst>
              <a:ext uri="{28A0092B-C50C-407E-A947-70E740481C1C}">
                <a14:useLocalDpi xmlns:a14="http://schemas.microsoft.com/office/drawing/2010/main" val="0"/>
              </a:ext>
            </a:extLst>
          </a:blip>
          <a:srcRect l="16971" t="15362" r="15909" b="24220"/>
          <a:stretch>
            <a:fillRect/>
          </a:stretch>
        </p:blipFill>
        <p:spPr>
          <a:xfrm rot="409145" flipH="1">
            <a:off x="8868979" y="974590"/>
            <a:ext cx="2809600" cy="987138"/>
          </a:xfrm>
          <a:prstGeom prst="rect">
            <a:avLst/>
          </a:prstGeom>
        </p:spPr>
      </p:pic>
      <p:grpSp>
        <p:nvGrpSpPr>
          <p:cNvPr id="20" name="组合 19"/>
          <p:cNvGrpSpPr/>
          <p:nvPr/>
        </p:nvGrpSpPr>
        <p:grpSpPr>
          <a:xfrm>
            <a:off x="2168838" y="1752395"/>
            <a:ext cx="7879716" cy="0"/>
            <a:chOff x="2148696" y="1752395"/>
            <a:chExt cx="7879716" cy="0"/>
          </a:xfrm>
        </p:grpSpPr>
        <p:cxnSp>
          <p:nvCxnSpPr>
            <p:cNvPr id="9" name="直接连接符 8"/>
            <p:cNvCxnSpPr/>
            <p:nvPr/>
          </p:nvCxnSpPr>
          <p:spPr>
            <a:xfrm>
              <a:off x="2148696" y="1752395"/>
              <a:ext cx="2340000" cy="0"/>
            </a:xfrm>
            <a:prstGeom prst="line">
              <a:avLst/>
            </a:prstGeom>
            <a:ln w="101600" cap="rnd">
              <a:gradFill>
                <a:gsLst>
                  <a:gs pos="0">
                    <a:srgbClr val="FF0000">
                      <a:alpha val="0"/>
                    </a:srgbClr>
                  </a:gs>
                  <a:gs pos="100000">
                    <a:srgbClr val="FF0000"/>
                  </a:gs>
                </a:gsLst>
                <a:lin ang="0" scaled="0"/>
              </a:gra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688412" y="1752395"/>
              <a:ext cx="2340000" cy="0"/>
            </a:xfrm>
            <a:prstGeom prst="line">
              <a:avLst/>
            </a:prstGeom>
            <a:ln w="101600" cap="rnd">
              <a:gradFill>
                <a:gsLst>
                  <a:gs pos="0">
                    <a:srgbClr val="FF0000"/>
                  </a:gs>
                  <a:gs pos="100000">
                    <a:srgbClr val="FF0000">
                      <a:alpha val="0"/>
                    </a:srgbClr>
                  </a:gs>
                </a:gsLst>
                <a:lin ang="0" scaled="0"/>
              </a:gra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par>
                                <p:cTn id="12" presetID="42" presetClass="path" presetSubtype="0" decel="40000" fill="hold" nodeType="withEffect">
                                  <p:stCondLst>
                                    <p:cond delay="1000"/>
                                  </p:stCondLst>
                                  <p:childTnLst>
                                    <p:animMotion origin="layout" path="M 1.66667E-6 -3.7037E-7 L 0.29323 0.09583 " pathEditMode="relative" rAng="0" ptsTypes="AA">
                                      <p:cBhvr>
                                        <p:cTn id="13" dur="2000" spd="-100000" fill="hold"/>
                                        <p:tgtEl>
                                          <p:spTgt spid="17"/>
                                        </p:tgtEl>
                                        <p:attrNameLst>
                                          <p:attrName>ppt_x</p:attrName>
                                          <p:attrName>ppt_y</p:attrName>
                                        </p:attrNameLst>
                                      </p:cBhvr>
                                      <p:rCtr x="14661" y="4792"/>
                                    </p:animMotion>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par>
                                <p:cTn id="17" presetID="2" presetClass="entr" presetSubtype="8" decel="4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0-#ppt_w/2"/>
                                          </p:val>
                                        </p:tav>
                                        <p:tav tm="100000">
                                          <p:val>
                                            <p:strVal val="#ppt_x"/>
                                          </p:val>
                                        </p:tav>
                                      </p:tavLst>
                                    </p:anim>
                                    <p:anim calcmode="lin" valueType="num">
                                      <p:cBhvr additive="base">
                                        <p:cTn id="20" dur="20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4000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2000" fill="hold"/>
                                        <p:tgtEl>
                                          <p:spTgt spid="3"/>
                                        </p:tgtEl>
                                        <p:attrNameLst>
                                          <p:attrName>ppt_x</p:attrName>
                                        </p:attrNameLst>
                                      </p:cBhvr>
                                      <p:tavLst>
                                        <p:tav tm="0">
                                          <p:val>
                                            <p:strVal val="1+#ppt_w/2"/>
                                          </p:val>
                                        </p:tav>
                                        <p:tav tm="100000">
                                          <p:val>
                                            <p:strVal val="#ppt_x"/>
                                          </p:val>
                                        </p:tav>
                                      </p:tavLst>
                                    </p:anim>
                                    <p:anim calcmode="lin" valueType="num">
                                      <p:cBhvr additive="base">
                                        <p:cTn id="24" dur="2000" fill="hold"/>
                                        <p:tgtEl>
                                          <p:spTgt spid="3"/>
                                        </p:tgtEl>
                                        <p:attrNameLst>
                                          <p:attrName>ppt_y</p:attrName>
                                        </p:attrNameLst>
                                      </p:cBhvr>
                                      <p:tavLst>
                                        <p:tav tm="0">
                                          <p:val>
                                            <p:strVal val="#ppt_y"/>
                                          </p:val>
                                        </p:tav>
                                        <p:tav tm="100000">
                                          <p:val>
                                            <p:strVal val="#ppt_y"/>
                                          </p:val>
                                        </p:tav>
                                      </p:tavLst>
                                    </p:anim>
                                  </p:childTnLst>
                                </p:cTn>
                              </p:par>
                              <p:par>
                                <p:cTn id="25" presetID="50" presetClass="entr" presetSubtype="0" decel="100000" fill="hold" nodeType="withEffect">
                                  <p:stCondLst>
                                    <p:cond delay="1000"/>
                                  </p:stCondLst>
                                  <p:childTnLst>
                                    <p:set>
                                      <p:cBhvr>
                                        <p:cTn id="26" dur="1" fill="hold">
                                          <p:stCondLst>
                                            <p:cond delay="0"/>
                                          </p:stCondLst>
                                        </p:cTn>
                                        <p:tgtEl>
                                          <p:spTgt spid="13"/>
                                        </p:tgtEl>
                                        <p:attrNameLst>
                                          <p:attrName>style.visibility</p:attrName>
                                        </p:attrNameLst>
                                      </p:cBhvr>
                                      <p:to>
                                        <p:strVal val="visible"/>
                                      </p:to>
                                    </p:set>
                                    <p:anim calcmode="lin" valueType="num">
                                      <p:cBhvr>
                                        <p:cTn id="27" dur="2000" fill="hold"/>
                                        <p:tgtEl>
                                          <p:spTgt spid="13"/>
                                        </p:tgtEl>
                                        <p:attrNameLst>
                                          <p:attrName>ppt_w</p:attrName>
                                        </p:attrNameLst>
                                      </p:cBhvr>
                                      <p:tavLst>
                                        <p:tav tm="0">
                                          <p:val>
                                            <p:strVal val="#ppt_w+.3"/>
                                          </p:val>
                                        </p:tav>
                                        <p:tav tm="100000">
                                          <p:val>
                                            <p:strVal val="#ppt_w"/>
                                          </p:val>
                                        </p:tav>
                                      </p:tavLst>
                                    </p:anim>
                                    <p:anim calcmode="lin" valueType="num">
                                      <p:cBhvr>
                                        <p:cTn id="28" dur="2000" fill="hold"/>
                                        <p:tgtEl>
                                          <p:spTgt spid="13"/>
                                        </p:tgtEl>
                                        <p:attrNameLst>
                                          <p:attrName>ppt_h</p:attrName>
                                        </p:attrNameLst>
                                      </p:cBhvr>
                                      <p:tavLst>
                                        <p:tav tm="0">
                                          <p:val>
                                            <p:strVal val="#ppt_h"/>
                                          </p:val>
                                        </p:tav>
                                        <p:tav tm="100000">
                                          <p:val>
                                            <p:strVal val="#ppt_h"/>
                                          </p:val>
                                        </p:tav>
                                      </p:tavLst>
                                    </p:anim>
                                    <p:animEffect transition="in" filter="fade">
                                      <p:cBhvr>
                                        <p:cTn id="29" dur="2000"/>
                                        <p:tgtEl>
                                          <p:spTgt spid="13"/>
                                        </p:tgtEl>
                                      </p:cBhvr>
                                    </p:animEffect>
                                  </p:childTnLst>
                                </p:cTn>
                              </p:par>
                              <p:par>
                                <p:cTn id="30" presetID="16" presetClass="entr" presetSubtype="21" fill="hold" nodeType="withEffect">
                                  <p:stCondLst>
                                    <p:cond delay="150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1000"/>
                                        <p:tgtEl>
                                          <p:spTgt spid="20"/>
                                        </p:tgtEl>
                                      </p:cBhvr>
                                    </p:animEffect>
                                  </p:childTnLst>
                                </p:cTn>
                              </p:par>
                              <p:par>
                                <p:cTn id="33" presetID="23" presetClass="entr" presetSubtype="288" fill="hold" grpId="0" nodeType="withEffect">
                                  <p:stCondLst>
                                    <p:cond delay="2000"/>
                                  </p:stCondLst>
                                  <p:iterate type="lt">
                                    <p:tmPct val="10000"/>
                                  </p:iterate>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strVal val="4/3*#ppt_w"/>
                                          </p:val>
                                        </p:tav>
                                        <p:tav tm="100000">
                                          <p:val>
                                            <p:strVal val="#ppt_w"/>
                                          </p:val>
                                        </p:tav>
                                      </p:tavLst>
                                    </p:anim>
                                    <p:anim calcmode="lin" valueType="num">
                                      <p:cBhvr>
                                        <p:cTn id="36" dur="1000" fill="hold"/>
                                        <p:tgtEl>
                                          <p:spTgt spid="6"/>
                                        </p:tgtEl>
                                        <p:attrNameLst>
                                          <p:attrName>ppt_h</p:attrName>
                                        </p:attrNameLst>
                                      </p:cBhvr>
                                      <p:tavLst>
                                        <p:tav tm="0">
                                          <p:val>
                                            <p:strVal val="4/3*#ppt_h"/>
                                          </p:val>
                                        </p:tav>
                                        <p:tav tm="100000">
                                          <p:val>
                                            <p:strVal val="#ppt_h"/>
                                          </p:val>
                                        </p:tav>
                                      </p:tavLst>
                                    </p:anim>
                                  </p:childTnLst>
                                </p:cTn>
                              </p:par>
                              <p:par>
                                <p:cTn id="37" presetID="2" presetClass="entr" presetSubtype="2" decel="40000" fill="hold" grpId="0" nodeType="withEffect">
                                  <p:stCondLst>
                                    <p:cond delay="2000"/>
                                  </p:stCondLst>
                                  <p:iterate type="lt">
                                    <p:tmPct val="10000"/>
                                  </p:iterate>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1+#ppt_w/2"/>
                                          </p:val>
                                        </p:tav>
                                        <p:tav tm="100000">
                                          <p:val>
                                            <p:strVal val="#ppt_x"/>
                                          </p:val>
                                        </p:tav>
                                      </p:tavLst>
                                    </p:anim>
                                    <p:anim calcmode="lin" valueType="num">
                                      <p:cBhvr additive="base">
                                        <p:cTn id="40" dur="1000" fill="hold"/>
                                        <p:tgtEl>
                                          <p:spTgt spid="7"/>
                                        </p:tgtEl>
                                        <p:attrNameLst>
                                          <p:attrName>ppt_y</p:attrName>
                                        </p:attrNameLst>
                                      </p:cBhvr>
                                      <p:tavLst>
                                        <p:tav tm="0">
                                          <p:val>
                                            <p:strVal val="#ppt_y"/>
                                          </p:val>
                                        </p:tav>
                                        <p:tav tm="100000">
                                          <p:val>
                                            <p:strVal val="#ppt_y"/>
                                          </p:val>
                                        </p:tav>
                                      </p:tavLst>
                                    </p:anim>
                                  </p:childTnLst>
                                </p:cTn>
                              </p:par>
                              <p:par>
                                <p:cTn id="41" presetID="42" presetClass="entr" presetSubtype="0" fill="hold" grpId="0" nodeType="withEffect">
                                  <p:stCondLst>
                                    <p:cond delay="300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10" presetClass="entr" presetSubtype="0" fill="hold" grpId="0" nodeType="withEffect">
                                  <p:stCondLst>
                                    <p:cond delay="350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4"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5225" y="1235075"/>
            <a:ext cx="11309502" cy="3218104"/>
            <a:chOff x="343627" y="1336675"/>
            <a:chExt cx="11309502" cy="3218104"/>
          </a:xfrm>
        </p:grpSpPr>
        <p:grpSp>
          <p:nvGrpSpPr>
            <p:cNvPr id="3" name="Group 4"/>
            <p:cNvGrpSpPr>
              <a:grpSpLocks noChangeAspect="1"/>
            </p:cNvGrpSpPr>
            <p:nvPr/>
          </p:nvGrpSpPr>
          <p:grpSpPr bwMode="auto">
            <a:xfrm>
              <a:off x="343627" y="1336675"/>
              <a:ext cx="4365769" cy="3218104"/>
              <a:chOff x="-168" y="3842"/>
              <a:chExt cx="3009" cy="2218"/>
            </a:xfrm>
          </p:grpSpPr>
          <p:pic>
            <p:nvPicPr>
              <p:cNvPr id="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 y="4568"/>
                <a:ext cx="181"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 y="4565"/>
                <a:ext cx="20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 y="4562"/>
                <a:ext cx="23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 y="4559"/>
                <a:ext cx="252"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7" y="4557"/>
                <a:ext cx="275"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Freeform 10"/>
              <p:cNvSpPr/>
              <p:nvPr/>
            </p:nvSpPr>
            <p:spPr bwMode="auto">
              <a:xfrm>
                <a:off x="202" y="4254"/>
                <a:ext cx="1966" cy="1806"/>
              </a:xfrm>
              <a:custGeom>
                <a:avLst/>
                <a:gdLst>
                  <a:gd name="T0" fmla="*/ 3 w 479"/>
                  <a:gd name="T1" fmla="*/ 0 h 439"/>
                  <a:gd name="T2" fmla="*/ 220 w 479"/>
                  <a:gd name="T3" fmla="*/ 423 h 439"/>
                  <a:gd name="T4" fmla="*/ 479 w 479"/>
                  <a:gd name="T5" fmla="*/ 182 h 439"/>
                  <a:gd name="T6" fmla="*/ 3 w 479"/>
                  <a:gd name="T7" fmla="*/ 0 h 439"/>
                </a:gdLst>
                <a:ahLst/>
                <a:cxnLst>
                  <a:cxn ang="0">
                    <a:pos x="T0" y="T1"/>
                  </a:cxn>
                  <a:cxn ang="0">
                    <a:pos x="T2" y="T3"/>
                  </a:cxn>
                  <a:cxn ang="0">
                    <a:pos x="T4" y="T5"/>
                  </a:cxn>
                  <a:cxn ang="0">
                    <a:pos x="T6" y="T7"/>
                  </a:cxn>
                </a:cxnLst>
                <a:rect l="0" t="0" r="r" b="b"/>
                <a:pathLst>
                  <a:path w="479" h="439">
                    <a:moveTo>
                      <a:pt x="3" y="0"/>
                    </a:moveTo>
                    <a:cubicBezTo>
                      <a:pt x="3" y="0"/>
                      <a:pt x="0" y="369"/>
                      <a:pt x="220" y="423"/>
                    </a:cubicBezTo>
                    <a:cubicBezTo>
                      <a:pt x="256" y="431"/>
                      <a:pt x="405" y="439"/>
                      <a:pt x="479" y="182"/>
                    </a:cubicBezTo>
                    <a:cubicBezTo>
                      <a:pt x="3" y="0"/>
                      <a:pt x="3" y="0"/>
                      <a:pt x="3" y="0"/>
                    </a:cubicBezTo>
                    <a:close/>
                  </a:path>
                </a:pathLst>
              </a:custGeom>
              <a:solidFill>
                <a:srgbClr val="A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1"/>
              <p:cNvSpPr/>
              <p:nvPr/>
            </p:nvSpPr>
            <p:spPr bwMode="auto">
              <a:xfrm>
                <a:off x="-168" y="4114"/>
                <a:ext cx="382" cy="140"/>
              </a:xfrm>
              <a:custGeom>
                <a:avLst/>
                <a:gdLst>
                  <a:gd name="T0" fmla="*/ 0 w 382"/>
                  <a:gd name="T1" fmla="*/ 0 h 140"/>
                  <a:gd name="T2" fmla="*/ 218 w 382"/>
                  <a:gd name="T3" fmla="*/ 8 h 140"/>
                  <a:gd name="T4" fmla="*/ 382 w 382"/>
                  <a:gd name="T5" fmla="*/ 140 h 140"/>
                  <a:gd name="T6" fmla="*/ 168 w 382"/>
                  <a:gd name="T7" fmla="*/ 123 h 140"/>
                  <a:gd name="T8" fmla="*/ 0 w 382"/>
                  <a:gd name="T9" fmla="*/ 0 h 140"/>
                  <a:gd name="T10" fmla="*/ 0 w 382"/>
                  <a:gd name="T11" fmla="*/ 0 h 140"/>
                </a:gdLst>
                <a:ahLst/>
                <a:cxnLst>
                  <a:cxn ang="0">
                    <a:pos x="T0" y="T1"/>
                  </a:cxn>
                  <a:cxn ang="0">
                    <a:pos x="T2" y="T3"/>
                  </a:cxn>
                  <a:cxn ang="0">
                    <a:pos x="T4" y="T5"/>
                  </a:cxn>
                  <a:cxn ang="0">
                    <a:pos x="T6" y="T7"/>
                  </a:cxn>
                  <a:cxn ang="0">
                    <a:pos x="T8" y="T9"/>
                  </a:cxn>
                  <a:cxn ang="0">
                    <a:pos x="T10" y="T11"/>
                  </a:cxn>
                </a:cxnLst>
                <a:rect l="0" t="0" r="r" b="b"/>
                <a:pathLst>
                  <a:path w="382" h="140">
                    <a:moveTo>
                      <a:pt x="0" y="0"/>
                    </a:moveTo>
                    <a:lnTo>
                      <a:pt x="218" y="8"/>
                    </a:lnTo>
                    <a:lnTo>
                      <a:pt x="382" y="140"/>
                    </a:lnTo>
                    <a:lnTo>
                      <a:pt x="168" y="123"/>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2"/>
              <p:cNvSpPr/>
              <p:nvPr/>
            </p:nvSpPr>
            <p:spPr bwMode="auto">
              <a:xfrm>
                <a:off x="0" y="4122"/>
                <a:ext cx="214" cy="132"/>
              </a:xfrm>
              <a:custGeom>
                <a:avLst/>
                <a:gdLst>
                  <a:gd name="T0" fmla="*/ 50 w 214"/>
                  <a:gd name="T1" fmla="*/ 0 h 132"/>
                  <a:gd name="T2" fmla="*/ 214 w 214"/>
                  <a:gd name="T3" fmla="*/ 132 h 132"/>
                  <a:gd name="T4" fmla="*/ 0 w 214"/>
                  <a:gd name="T5" fmla="*/ 115 h 132"/>
                  <a:gd name="T6" fmla="*/ 50 w 214"/>
                  <a:gd name="T7" fmla="*/ 0 h 132"/>
                  <a:gd name="T8" fmla="*/ 50 w 214"/>
                  <a:gd name="T9" fmla="*/ 0 h 132"/>
                </a:gdLst>
                <a:ahLst/>
                <a:cxnLst>
                  <a:cxn ang="0">
                    <a:pos x="T0" y="T1"/>
                  </a:cxn>
                  <a:cxn ang="0">
                    <a:pos x="T2" y="T3"/>
                  </a:cxn>
                  <a:cxn ang="0">
                    <a:pos x="T4" y="T5"/>
                  </a:cxn>
                  <a:cxn ang="0">
                    <a:pos x="T6" y="T7"/>
                  </a:cxn>
                  <a:cxn ang="0">
                    <a:pos x="T8" y="T9"/>
                  </a:cxn>
                </a:cxnLst>
                <a:rect l="0" t="0" r="r" b="b"/>
                <a:pathLst>
                  <a:path w="214" h="132">
                    <a:moveTo>
                      <a:pt x="50" y="0"/>
                    </a:moveTo>
                    <a:lnTo>
                      <a:pt x="214" y="132"/>
                    </a:lnTo>
                    <a:lnTo>
                      <a:pt x="0" y="115"/>
                    </a:lnTo>
                    <a:lnTo>
                      <a:pt x="50" y="0"/>
                    </a:lnTo>
                    <a:lnTo>
                      <a:pt x="50" y="0"/>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3"/>
              <p:cNvSpPr/>
              <p:nvPr/>
            </p:nvSpPr>
            <p:spPr bwMode="auto">
              <a:xfrm>
                <a:off x="0" y="4180"/>
                <a:ext cx="214" cy="74"/>
              </a:xfrm>
              <a:custGeom>
                <a:avLst/>
                <a:gdLst>
                  <a:gd name="T0" fmla="*/ 25 w 214"/>
                  <a:gd name="T1" fmla="*/ 0 h 74"/>
                  <a:gd name="T2" fmla="*/ 214 w 214"/>
                  <a:gd name="T3" fmla="*/ 74 h 74"/>
                  <a:gd name="T4" fmla="*/ 0 w 214"/>
                  <a:gd name="T5" fmla="*/ 57 h 74"/>
                  <a:gd name="T6" fmla="*/ 25 w 214"/>
                  <a:gd name="T7" fmla="*/ 0 h 74"/>
                  <a:gd name="T8" fmla="*/ 25 w 214"/>
                  <a:gd name="T9" fmla="*/ 0 h 74"/>
                </a:gdLst>
                <a:ahLst/>
                <a:cxnLst>
                  <a:cxn ang="0">
                    <a:pos x="T0" y="T1"/>
                  </a:cxn>
                  <a:cxn ang="0">
                    <a:pos x="T2" y="T3"/>
                  </a:cxn>
                  <a:cxn ang="0">
                    <a:pos x="T4" y="T5"/>
                  </a:cxn>
                  <a:cxn ang="0">
                    <a:pos x="T6" y="T7"/>
                  </a:cxn>
                  <a:cxn ang="0">
                    <a:pos x="T8" y="T9"/>
                  </a:cxn>
                </a:cxnLst>
                <a:rect l="0" t="0" r="r" b="b"/>
                <a:pathLst>
                  <a:path w="214" h="74">
                    <a:moveTo>
                      <a:pt x="25" y="0"/>
                    </a:moveTo>
                    <a:lnTo>
                      <a:pt x="214" y="74"/>
                    </a:lnTo>
                    <a:lnTo>
                      <a:pt x="0" y="57"/>
                    </a:lnTo>
                    <a:lnTo>
                      <a:pt x="25" y="0"/>
                    </a:lnTo>
                    <a:lnTo>
                      <a:pt x="25" y="0"/>
                    </a:lnTo>
                    <a:close/>
                  </a:path>
                </a:pathLst>
              </a:custGeom>
              <a:solidFill>
                <a:srgbClr val="EA55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4"/>
              <p:cNvSpPr/>
              <p:nvPr/>
            </p:nvSpPr>
            <p:spPr bwMode="auto">
              <a:xfrm>
                <a:off x="-168" y="4114"/>
                <a:ext cx="218" cy="123"/>
              </a:xfrm>
              <a:custGeom>
                <a:avLst/>
                <a:gdLst>
                  <a:gd name="T0" fmla="*/ 0 w 218"/>
                  <a:gd name="T1" fmla="*/ 0 h 123"/>
                  <a:gd name="T2" fmla="*/ 218 w 218"/>
                  <a:gd name="T3" fmla="*/ 8 h 123"/>
                  <a:gd name="T4" fmla="*/ 168 w 218"/>
                  <a:gd name="T5" fmla="*/ 123 h 123"/>
                  <a:gd name="T6" fmla="*/ 0 w 218"/>
                  <a:gd name="T7" fmla="*/ 0 h 123"/>
                  <a:gd name="T8" fmla="*/ 0 w 218"/>
                  <a:gd name="T9" fmla="*/ 0 h 123"/>
                </a:gdLst>
                <a:ahLst/>
                <a:cxnLst>
                  <a:cxn ang="0">
                    <a:pos x="T0" y="T1"/>
                  </a:cxn>
                  <a:cxn ang="0">
                    <a:pos x="T2" y="T3"/>
                  </a:cxn>
                  <a:cxn ang="0">
                    <a:pos x="T4" y="T5"/>
                  </a:cxn>
                  <a:cxn ang="0">
                    <a:pos x="T6" y="T7"/>
                  </a:cxn>
                  <a:cxn ang="0">
                    <a:pos x="T8" y="T9"/>
                  </a:cxn>
                </a:cxnLst>
                <a:rect l="0" t="0" r="r" b="b"/>
                <a:pathLst>
                  <a:path w="218" h="123">
                    <a:moveTo>
                      <a:pt x="0" y="0"/>
                    </a:moveTo>
                    <a:lnTo>
                      <a:pt x="218" y="8"/>
                    </a:lnTo>
                    <a:lnTo>
                      <a:pt x="168" y="123"/>
                    </a:lnTo>
                    <a:lnTo>
                      <a:pt x="0" y="0"/>
                    </a:lnTo>
                    <a:lnTo>
                      <a:pt x="0"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5"/>
              <p:cNvSpPr/>
              <p:nvPr/>
            </p:nvSpPr>
            <p:spPr bwMode="auto">
              <a:xfrm>
                <a:off x="-168" y="4114"/>
                <a:ext cx="193" cy="123"/>
              </a:xfrm>
              <a:custGeom>
                <a:avLst/>
                <a:gdLst>
                  <a:gd name="T0" fmla="*/ 0 w 193"/>
                  <a:gd name="T1" fmla="*/ 0 h 123"/>
                  <a:gd name="T2" fmla="*/ 193 w 193"/>
                  <a:gd name="T3" fmla="*/ 66 h 123"/>
                  <a:gd name="T4" fmla="*/ 168 w 193"/>
                  <a:gd name="T5" fmla="*/ 123 h 123"/>
                  <a:gd name="T6" fmla="*/ 0 w 193"/>
                  <a:gd name="T7" fmla="*/ 0 h 123"/>
                  <a:gd name="T8" fmla="*/ 0 w 193"/>
                  <a:gd name="T9" fmla="*/ 0 h 123"/>
                </a:gdLst>
                <a:ahLst/>
                <a:cxnLst>
                  <a:cxn ang="0">
                    <a:pos x="T0" y="T1"/>
                  </a:cxn>
                  <a:cxn ang="0">
                    <a:pos x="T2" y="T3"/>
                  </a:cxn>
                  <a:cxn ang="0">
                    <a:pos x="T4" y="T5"/>
                  </a:cxn>
                  <a:cxn ang="0">
                    <a:pos x="T6" y="T7"/>
                  </a:cxn>
                  <a:cxn ang="0">
                    <a:pos x="T8" y="T9"/>
                  </a:cxn>
                </a:cxnLst>
                <a:rect l="0" t="0" r="r" b="b"/>
                <a:pathLst>
                  <a:path w="193" h="123">
                    <a:moveTo>
                      <a:pt x="0" y="0"/>
                    </a:moveTo>
                    <a:lnTo>
                      <a:pt x="193" y="66"/>
                    </a:lnTo>
                    <a:lnTo>
                      <a:pt x="168" y="123"/>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6"/>
              <p:cNvSpPr/>
              <p:nvPr/>
            </p:nvSpPr>
            <p:spPr bwMode="auto">
              <a:xfrm>
                <a:off x="181" y="4217"/>
                <a:ext cx="45" cy="61"/>
              </a:xfrm>
              <a:custGeom>
                <a:avLst/>
                <a:gdLst>
                  <a:gd name="T0" fmla="*/ 2 w 11"/>
                  <a:gd name="T1" fmla="*/ 6 h 15"/>
                  <a:gd name="T2" fmla="*/ 9 w 11"/>
                  <a:gd name="T3" fmla="*/ 1 h 15"/>
                  <a:gd name="T4" fmla="*/ 9 w 11"/>
                  <a:gd name="T5" fmla="*/ 10 h 15"/>
                  <a:gd name="T6" fmla="*/ 2 w 11"/>
                  <a:gd name="T7" fmla="*/ 14 h 15"/>
                  <a:gd name="T8" fmla="*/ 2 w 11"/>
                  <a:gd name="T9" fmla="*/ 6 h 15"/>
                </a:gdLst>
                <a:ahLst/>
                <a:cxnLst>
                  <a:cxn ang="0">
                    <a:pos x="T0" y="T1"/>
                  </a:cxn>
                  <a:cxn ang="0">
                    <a:pos x="T2" y="T3"/>
                  </a:cxn>
                  <a:cxn ang="0">
                    <a:pos x="T4" y="T5"/>
                  </a:cxn>
                  <a:cxn ang="0">
                    <a:pos x="T6" y="T7"/>
                  </a:cxn>
                  <a:cxn ang="0">
                    <a:pos x="T8" y="T9"/>
                  </a:cxn>
                </a:cxnLst>
                <a:rect l="0" t="0" r="r" b="b"/>
                <a:pathLst>
                  <a:path w="11" h="15">
                    <a:moveTo>
                      <a:pt x="2" y="6"/>
                    </a:moveTo>
                    <a:cubicBezTo>
                      <a:pt x="4" y="2"/>
                      <a:pt x="7" y="0"/>
                      <a:pt x="9" y="1"/>
                    </a:cubicBezTo>
                    <a:cubicBezTo>
                      <a:pt x="11" y="2"/>
                      <a:pt x="11" y="6"/>
                      <a:pt x="9" y="10"/>
                    </a:cubicBezTo>
                    <a:cubicBezTo>
                      <a:pt x="8" y="13"/>
                      <a:pt x="4" y="15"/>
                      <a:pt x="2" y="14"/>
                    </a:cubicBezTo>
                    <a:cubicBezTo>
                      <a:pt x="0" y="13"/>
                      <a:pt x="0" y="10"/>
                      <a:pt x="2" y="6"/>
                    </a:cubicBez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7"/>
              <p:cNvSpPr/>
              <p:nvPr/>
            </p:nvSpPr>
            <p:spPr bwMode="auto">
              <a:xfrm>
                <a:off x="218" y="4644"/>
                <a:ext cx="66" cy="424"/>
              </a:xfrm>
              <a:custGeom>
                <a:avLst/>
                <a:gdLst>
                  <a:gd name="T0" fmla="*/ 0 w 16"/>
                  <a:gd name="T1" fmla="*/ 103 h 103"/>
                  <a:gd name="T2" fmla="*/ 16 w 16"/>
                  <a:gd name="T3" fmla="*/ 103 h 103"/>
                  <a:gd name="T4" fmla="*/ 16 w 16"/>
                  <a:gd name="T5" fmla="*/ 6 h 103"/>
                  <a:gd name="T6" fmla="*/ 8 w 16"/>
                  <a:gd name="T7" fmla="*/ 0 h 103"/>
                  <a:gd name="T8" fmla="*/ 0 w 16"/>
                  <a:gd name="T9" fmla="*/ 6 h 103"/>
                  <a:gd name="T10" fmla="*/ 0 w 16"/>
                  <a:gd name="T11" fmla="*/ 103 h 103"/>
                </a:gdLst>
                <a:ahLst/>
                <a:cxnLst>
                  <a:cxn ang="0">
                    <a:pos x="T0" y="T1"/>
                  </a:cxn>
                  <a:cxn ang="0">
                    <a:pos x="T2" y="T3"/>
                  </a:cxn>
                  <a:cxn ang="0">
                    <a:pos x="T4" y="T5"/>
                  </a:cxn>
                  <a:cxn ang="0">
                    <a:pos x="T6" y="T7"/>
                  </a:cxn>
                  <a:cxn ang="0">
                    <a:pos x="T8" y="T9"/>
                  </a:cxn>
                  <a:cxn ang="0">
                    <a:pos x="T10" y="T11"/>
                  </a:cxn>
                </a:cxnLst>
                <a:rect l="0" t="0" r="r" b="b"/>
                <a:pathLst>
                  <a:path w="16" h="103">
                    <a:moveTo>
                      <a:pt x="0" y="103"/>
                    </a:moveTo>
                    <a:cubicBezTo>
                      <a:pt x="16" y="103"/>
                      <a:pt x="16" y="103"/>
                      <a:pt x="16" y="103"/>
                    </a:cubicBezTo>
                    <a:cubicBezTo>
                      <a:pt x="16" y="6"/>
                      <a:pt x="16" y="6"/>
                      <a:pt x="16" y="6"/>
                    </a:cubicBezTo>
                    <a:cubicBezTo>
                      <a:pt x="16" y="3"/>
                      <a:pt x="13" y="0"/>
                      <a:pt x="8" y="0"/>
                    </a:cubicBezTo>
                    <a:cubicBezTo>
                      <a:pt x="4" y="0"/>
                      <a:pt x="0" y="3"/>
                      <a:pt x="0" y="6"/>
                    </a:cubicBezTo>
                    <a:cubicBezTo>
                      <a:pt x="0" y="103"/>
                      <a:pt x="0" y="103"/>
                      <a:pt x="0" y="103"/>
                    </a:cubicBez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8"/>
              <p:cNvSpPr/>
              <p:nvPr/>
            </p:nvSpPr>
            <p:spPr bwMode="auto">
              <a:xfrm>
                <a:off x="247" y="4266"/>
                <a:ext cx="12" cy="411"/>
              </a:xfrm>
              <a:custGeom>
                <a:avLst/>
                <a:gdLst>
                  <a:gd name="T0" fmla="*/ 12 w 12"/>
                  <a:gd name="T1" fmla="*/ 0 h 411"/>
                  <a:gd name="T2" fmla="*/ 12 w 12"/>
                  <a:gd name="T3" fmla="*/ 411 h 411"/>
                  <a:gd name="T4" fmla="*/ 0 w 12"/>
                  <a:gd name="T5" fmla="*/ 411 h 411"/>
                  <a:gd name="T6" fmla="*/ 0 w 12"/>
                  <a:gd name="T7" fmla="*/ 0 h 411"/>
                  <a:gd name="T8" fmla="*/ 12 w 12"/>
                  <a:gd name="T9" fmla="*/ 0 h 411"/>
                  <a:gd name="T10" fmla="*/ 12 w 12"/>
                  <a:gd name="T11" fmla="*/ 0 h 411"/>
                </a:gdLst>
                <a:ahLst/>
                <a:cxnLst>
                  <a:cxn ang="0">
                    <a:pos x="T0" y="T1"/>
                  </a:cxn>
                  <a:cxn ang="0">
                    <a:pos x="T2" y="T3"/>
                  </a:cxn>
                  <a:cxn ang="0">
                    <a:pos x="T4" y="T5"/>
                  </a:cxn>
                  <a:cxn ang="0">
                    <a:pos x="T6" y="T7"/>
                  </a:cxn>
                  <a:cxn ang="0">
                    <a:pos x="T8" y="T9"/>
                  </a:cxn>
                  <a:cxn ang="0">
                    <a:pos x="T10" y="T11"/>
                  </a:cxn>
                </a:cxnLst>
                <a:rect l="0" t="0" r="r" b="b"/>
                <a:pathLst>
                  <a:path w="12" h="411">
                    <a:moveTo>
                      <a:pt x="12" y="0"/>
                    </a:moveTo>
                    <a:lnTo>
                      <a:pt x="12" y="411"/>
                    </a:lnTo>
                    <a:lnTo>
                      <a:pt x="0" y="411"/>
                    </a:lnTo>
                    <a:lnTo>
                      <a:pt x="0" y="0"/>
                    </a:lnTo>
                    <a:lnTo>
                      <a:pt x="12" y="0"/>
                    </a:lnTo>
                    <a:lnTo>
                      <a:pt x="12"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Line 19"/>
              <p:cNvSpPr>
                <a:spLocks noChangeShapeType="1"/>
              </p:cNvSpPr>
              <p:nvPr/>
            </p:nvSpPr>
            <p:spPr bwMode="auto">
              <a:xfrm>
                <a:off x="218" y="4254"/>
                <a:ext cx="1950" cy="748"/>
              </a:xfrm>
              <a:prstGeom prst="line">
                <a:avLst/>
              </a:prstGeom>
              <a:noFill/>
              <a:ln w="39688" cap="flat">
                <a:solidFill>
                  <a:srgbClr val="F083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5" name="Freeform 20"/>
              <p:cNvSpPr/>
              <p:nvPr/>
            </p:nvSpPr>
            <p:spPr bwMode="auto">
              <a:xfrm>
                <a:off x="542" y="4101"/>
                <a:ext cx="1962" cy="1807"/>
              </a:xfrm>
              <a:custGeom>
                <a:avLst/>
                <a:gdLst>
                  <a:gd name="T0" fmla="*/ 3 w 478"/>
                  <a:gd name="T1" fmla="*/ 0 h 439"/>
                  <a:gd name="T2" fmla="*/ 220 w 478"/>
                  <a:gd name="T3" fmla="*/ 423 h 439"/>
                  <a:gd name="T4" fmla="*/ 478 w 478"/>
                  <a:gd name="T5" fmla="*/ 182 h 439"/>
                  <a:gd name="T6" fmla="*/ 3 w 478"/>
                  <a:gd name="T7" fmla="*/ 0 h 439"/>
                </a:gdLst>
                <a:ahLst/>
                <a:cxnLst>
                  <a:cxn ang="0">
                    <a:pos x="T0" y="T1"/>
                  </a:cxn>
                  <a:cxn ang="0">
                    <a:pos x="T2" y="T3"/>
                  </a:cxn>
                  <a:cxn ang="0">
                    <a:pos x="T4" y="T5"/>
                  </a:cxn>
                  <a:cxn ang="0">
                    <a:pos x="T6" y="T7"/>
                  </a:cxn>
                </a:cxnLst>
                <a:rect l="0" t="0" r="r" b="b"/>
                <a:pathLst>
                  <a:path w="478" h="439">
                    <a:moveTo>
                      <a:pt x="3" y="0"/>
                    </a:moveTo>
                    <a:cubicBezTo>
                      <a:pt x="3" y="0"/>
                      <a:pt x="0" y="368"/>
                      <a:pt x="220" y="423"/>
                    </a:cubicBezTo>
                    <a:cubicBezTo>
                      <a:pt x="256" y="431"/>
                      <a:pt x="405" y="439"/>
                      <a:pt x="478" y="182"/>
                    </a:cubicBezTo>
                    <a:cubicBezTo>
                      <a:pt x="3" y="0"/>
                      <a:pt x="3" y="0"/>
                      <a:pt x="3" y="0"/>
                    </a:cubicBezTo>
                    <a:close/>
                  </a:path>
                </a:pathLst>
              </a:custGeom>
              <a:solidFill>
                <a:srgbClr val="C700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1"/>
              <p:cNvSpPr/>
              <p:nvPr/>
            </p:nvSpPr>
            <p:spPr bwMode="auto">
              <a:xfrm>
                <a:off x="173" y="3962"/>
                <a:ext cx="382" cy="139"/>
              </a:xfrm>
              <a:custGeom>
                <a:avLst/>
                <a:gdLst>
                  <a:gd name="T0" fmla="*/ 0 w 382"/>
                  <a:gd name="T1" fmla="*/ 0 h 139"/>
                  <a:gd name="T2" fmla="*/ 217 w 382"/>
                  <a:gd name="T3" fmla="*/ 8 h 139"/>
                  <a:gd name="T4" fmla="*/ 382 w 382"/>
                  <a:gd name="T5" fmla="*/ 139 h 139"/>
                  <a:gd name="T6" fmla="*/ 168 w 382"/>
                  <a:gd name="T7" fmla="*/ 119 h 139"/>
                  <a:gd name="T8" fmla="*/ 0 w 382"/>
                  <a:gd name="T9" fmla="*/ 0 h 139"/>
                  <a:gd name="T10" fmla="*/ 0 w 382"/>
                  <a:gd name="T11" fmla="*/ 0 h 139"/>
                </a:gdLst>
                <a:ahLst/>
                <a:cxnLst>
                  <a:cxn ang="0">
                    <a:pos x="T0" y="T1"/>
                  </a:cxn>
                  <a:cxn ang="0">
                    <a:pos x="T2" y="T3"/>
                  </a:cxn>
                  <a:cxn ang="0">
                    <a:pos x="T4" y="T5"/>
                  </a:cxn>
                  <a:cxn ang="0">
                    <a:pos x="T6" y="T7"/>
                  </a:cxn>
                  <a:cxn ang="0">
                    <a:pos x="T8" y="T9"/>
                  </a:cxn>
                  <a:cxn ang="0">
                    <a:pos x="T10" y="T11"/>
                  </a:cxn>
                </a:cxnLst>
                <a:rect l="0" t="0" r="r" b="b"/>
                <a:pathLst>
                  <a:path w="382" h="139">
                    <a:moveTo>
                      <a:pt x="0" y="0"/>
                    </a:moveTo>
                    <a:lnTo>
                      <a:pt x="217" y="8"/>
                    </a:lnTo>
                    <a:lnTo>
                      <a:pt x="382" y="139"/>
                    </a:lnTo>
                    <a:lnTo>
                      <a:pt x="168" y="119"/>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2"/>
              <p:cNvSpPr/>
              <p:nvPr/>
            </p:nvSpPr>
            <p:spPr bwMode="auto">
              <a:xfrm>
                <a:off x="341" y="3970"/>
                <a:ext cx="214" cy="131"/>
              </a:xfrm>
              <a:custGeom>
                <a:avLst/>
                <a:gdLst>
                  <a:gd name="T0" fmla="*/ 49 w 214"/>
                  <a:gd name="T1" fmla="*/ 0 h 131"/>
                  <a:gd name="T2" fmla="*/ 214 w 214"/>
                  <a:gd name="T3" fmla="*/ 131 h 131"/>
                  <a:gd name="T4" fmla="*/ 0 w 214"/>
                  <a:gd name="T5" fmla="*/ 111 h 131"/>
                  <a:gd name="T6" fmla="*/ 49 w 214"/>
                  <a:gd name="T7" fmla="*/ 0 h 131"/>
                  <a:gd name="T8" fmla="*/ 49 w 214"/>
                  <a:gd name="T9" fmla="*/ 0 h 131"/>
                </a:gdLst>
                <a:ahLst/>
                <a:cxnLst>
                  <a:cxn ang="0">
                    <a:pos x="T0" y="T1"/>
                  </a:cxn>
                  <a:cxn ang="0">
                    <a:pos x="T2" y="T3"/>
                  </a:cxn>
                  <a:cxn ang="0">
                    <a:pos x="T4" y="T5"/>
                  </a:cxn>
                  <a:cxn ang="0">
                    <a:pos x="T6" y="T7"/>
                  </a:cxn>
                  <a:cxn ang="0">
                    <a:pos x="T8" y="T9"/>
                  </a:cxn>
                </a:cxnLst>
                <a:rect l="0" t="0" r="r" b="b"/>
                <a:pathLst>
                  <a:path w="214" h="131">
                    <a:moveTo>
                      <a:pt x="49" y="0"/>
                    </a:moveTo>
                    <a:lnTo>
                      <a:pt x="214" y="131"/>
                    </a:lnTo>
                    <a:lnTo>
                      <a:pt x="0" y="111"/>
                    </a:lnTo>
                    <a:lnTo>
                      <a:pt x="49" y="0"/>
                    </a:lnTo>
                    <a:lnTo>
                      <a:pt x="49" y="0"/>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3"/>
              <p:cNvSpPr/>
              <p:nvPr/>
            </p:nvSpPr>
            <p:spPr bwMode="auto">
              <a:xfrm>
                <a:off x="341" y="4027"/>
                <a:ext cx="214" cy="74"/>
              </a:xfrm>
              <a:custGeom>
                <a:avLst/>
                <a:gdLst>
                  <a:gd name="T0" fmla="*/ 25 w 214"/>
                  <a:gd name="T1" fmla="*/ 0 h 74"/>
                  <a:gd name="T2" fmla="*/ 214 w 214"/>
                  <a:gd name="T3" fmla="*/ 74 h 74"/>
                  <a:gd name="T4" fmla="*/ 0 w 214"/>
                  <a:gd name="T5" fmla="*/ 54 h 74"/>
                  <a:gd name="T6" fmla="*/ 25 w 214"/>
                  <a:gd name="T7" fmla="*/ 0 h 74"/>
                  <a:gd name="T8" fmla="*/ 25 w 214"/>
                  <a:gd name="T9" fmla="*/ 0 h 74"/>
                </a:gdLst>
                <a:ahLst/>
                <a:cxnLst>
                  <a:cxn ang="0">
                    <a:pos x="T0" y="T1"/>
                  </a:cxn>
                  <a:cxn ang="0">
                    <a:pos x="T2" y="T3"/>
                  </a:cxn>
                  <a:cxn ang="0">
                    <a:pos x="T4" y="T5"/>
                  </a:cxn>
                  <a:cxn ang="0">
                    <a:pos x="T6" y="T7"/>
                  </a:cxn>
                  <a:cxn ang="0">
                    <a:pos x="T8" y="T9"/>
                  </a:cxn>
                </a:cxnLst>
                <a:rect l="0" t="0" r="r" b="b"/>
                <a:pathLst>
                  <a:path w="214" h="74">
                    <a:moveTo>
                      <a:pt x="25" y="0"/>
                    </a:moveTo>
                    <a:lnTo>
                      <a:pt x="214" y="74"/>
                    </a:lnTo>
                    <a:lnTo>
                      <a:pt x="0" y="54"/>
                    </a:lnTo>
                    <a:lnTo>
                      <a:pt x="25" y="0"/>
                    </a:lnTo>
                    <a:lnTo>
                      <a:pt x="25" y="0"/>
                    </a:lnTo>
                    <a:close/>
                  </a:path>
                </a:pathLst>
              </a:custGeom>
              <a:solidFill>
                <a:srgbClr val="EA55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
              <p:cNvSpPr/>
              <p:nvPr/>
            </p:nvSpPr>
            <p:spPr bwMode="auto">
              <a:xfrm>
                <a:off x="173" y="3962"/>
                <a:ext cx="217" cy="119"/>
              </a:xfrm>
              <a:custGeom>
                <a:avLst/>
                <a:gdLst>
                  <a:gd name="T0" fmla="*/ 0 w 217"/>
                  <a:gd name="T1" fmla="*/ 0 h 119"/>
                  <a:gd name="T2" fmla="*/ 217 w 217"/>
                  <a:gd name="T3" fmla="*/ 8 h 119"/>
                  <a:gd name="T4" fmla="*/ 168 w 217"/>
                  <a:gd name="T5" fmla="*/ 119 h 119"/>
                  <a:gd name="T6" fmla="*/ 0 w 217"/>
                  <a:gd name="T7" fmla="*/ 0 h 119"/>
                  <a:gd name="T8" fmla="*/ 0 w 217"/>
                  <a:gd name="T9" fmla="*/ 0 h 119"/>
                </a:gdLst>
                <a:ahLst/>
                <a:cxnLst>
                  <a:cxn ang="0">
                    <a:pos x="T0" y="T1"/>
                  </a:cxn>
                  <a:cxn ang="0">
                    <a:pos x="T2" y="T3"/>
                  </a:cxn>
                  <a:cxn ang="0">
                    <a:pos x="T4" y="T5"/>
                  </a:cxn>
                  <a:cxn ang="0">
                    <a:pos x="T6" y="T7"/>
                  </a:cxn>
                  <a:cxn ang="0">
                    <a:pos x="T8" y="T9"/>
                  </a:cxn>
                </a:cxnLst>
                <a:rect l="0" t="0" r="r" b="b"/>
                <a:pathLst>
                  <a:path w="217" h="119">
                    <a:moveTo>
                      <a:pt x="0" y="0"/>
                    </a:moveTo>
                    <a:lnTo>
                      <a:pt x="217" y="8"/>
                    </a:lnTo>
                    <a:lnTo>
                      <a:pt x="168" y="119"/>
                    </a:lnTo>
                    <a:lnTo>
                      <a:pt x="0" y="0"/>
                    </a:lnTo>
                    <a:lnTo>
                      <a:pt x="0"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5"/>
              <p:cNvSpPr/>
              <p:nvPr/>
            </p:nvSpPr>
            <p:spPr bwMode="auto">
              <a:xfrm>
                <a:off x="173" y="3962"/>
                <a:ext cx="193" cy="119"/>
              </a:xfrm>
              <a:custGeom>
                <a:avLst/>
                <a:gdLst>
                  <a:gd name="T0" fmla="*/ 0 w 193"/>
                  <a:gd name="T1" fmla="*/ 0 h 119"/>
                  <a:gd name="T2" fmla="*/ 193 w 193"/>
                  <a:gd name="T3" fmla="*/ 65 h 119"/>
                  <a:gd name="T4" fmla="*/ 168 w 193"/>
                  <a:gd name="T5" fmla="*/ 119 h 119"/>
                  <a:gd name="T6" fmla="*/ 0 w 193"/>
                  <a:gd name="T7" fmla="*/ 0 h 119"/>
                  <a:gd name="T8" fmla="*/ 0 w 193"/>
                  <a:gd name="T9" fmla="*/ 0 h 119"/>
                </a:gdLst>
                <a:ahLst/>
                <a:cxnLst>
                  <a:cxn ang="0">
                    <a:pos x="T0" y="T1"/>
                  </a:cxn>
                  <a:cxn ang="0">
                    <a:pos x="T2" y="T3"/>
                  </a:cxn>
                  <a:cxn ang="0">
                    <a:pos x="T4" y="T5"/>
                  </a:cxn>
                  <a:cxn ang="0">
                    <a:pos x="T6" y="T7"/>
                  </a:cxn>
                  <a:cxn ang="0">
                    <a:pos x="T8" y="T9"/>
                  </a:cxn>
                </a:cxnLst>
                <a:rect l="0" t="0" r="r" b="b"/>
                <a:pathLst>
                  <a:path w="193" h="119">
                    <a:moveTo>
                      <a:pt x="0" y="0"/>
                    </a:moveTo>
                    <a:lnTo>
                      <a:pt x="193" y="65"/>
                    </a:lnTo>
                    <a:lnTo>
                      <a:pt x="168" y="119"/>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6"/>
              <p:cNvSpPr/>
              <p:nvPr/>
            </p:nvSpPr>
            <p:spPr bwMode="auto">
              <a:xfrm>
                <a:off x="522" y="4064"/>
                <a:ext cx="45" cy="62"/>
              </a:xfrm>
              <a:custGeom>
                <a:avLst/>
                <a:gdLst>
                  <a:gd name="T0" fmla="*/ 2 w 11"/>
                  <a:gd name="T1" fmla="*/ 6 h 15"/>
                  <a:gd name="T2" fmla="*/ 9 w 11"/>
                  <a:gd name="T3" fmla="*/ 1 h 15"/>
                  <a:gd name="T4" fmla="*/ 9 w 11"/>
                  <a:gd name="T5" fmla="*/ 9 h 15"/>
                  <a:gd name="T6" fmla="*/ 2 w 11"/>
                  <a:gd name="T7" fmla="*/ 14 h 15"/>
                  <a:gd name="T8" fmla="*/ 2 w 11"/>
                  <a:gd name="T9" fmla="*/ 6 h 15"/>
                </a:gdLst>
                <a:ahLst/>
                <a:cxnLst>
                  <a:cxn ang="0">
                    <a:pos x="T0" y="T1"/>
                  </a:cxn>
                  <a:cxn ang="0">
                    <a:pos x="T2" y="T3"/>
                  </a:cxn>
                  <a:cxn ang="0">
                    <a:pos x="T4" y="T5"/>
                  </a:cxn>
                  <a:cxn ang="0">
                    <a:pos x="T6" y="T7"/>
                  </a:cxn>
                  <a:cxn ang="0">
                    <a:pos x="T8" y="T9"/>
                  </a:cxn>
                </a:cxnLst>
                <a:rect l="0" t="0" r="r" b="b"/>
                <a:pathLst>
                  <a:path w="11" h="15">
                    <a:moveTo>
                      <a:pt x="2" y="6"/>
                    </a:moveTo>
                    <a:cubicBezTo>
                      <a:pt x="3" y="2"/>
                      <a:pt x="7" y="0"/>
                      <a:pt x="9" y="1"/>
                    </a:cubicBezTo>
                    <a:cubicBezTo>
                      <a:pt x="11" y="2"/>
                      <a:pt x="11" y="6"/>
                      <a:pt x="9" y="9"/>
                    </a:cubicBezTo>
                    <a:cubicBezTo>
                      <a:pt x="7" y="13"/>
                      <a:pt x="4" y="15"/>
                      <a:pt x="2" y="14"/>
                    </a:cubicBezTo>
                    <a:cubicBezTo>
                      <a:pt x="0" y="13"/>
                      <a:pt x="0" y="9"/>
                      <a:pt x="2" y="6"/>
                    </a:cubicBez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7"/>
              <p:cNvSpPr/>
              <p:nvPr/>
            </p:nvSpPr>
            <p:spPr bwMode="auto">
              <a:xfrm>
                <a:off x="559" y="4492"/>
                <a:ext cx="65" cy="424"/>
              </a:xfrm>
              <a:custGeom>
                <a:avLst/>
                <a:gdLst>
                  <a:gd name="T0" fmla="*/ 0 w 16"/>
                  <a:gd name="T1" fmla="*/ 103 h 103"/>
                  <a:gd name="T2" fmla="*/ 16 w 16"/>
                  <a:gd name="T3" fmla="*/ 103 h 103"/>
                  <a:gd name="T4" fmla="*/ 16 w 16"/>
                  <a:gd name="T5" fmla="*/ 6 h 103"/>
                  <a:gd name="T6" fmla="*/ 8 w 16"/>
                  <a:gd name="T7" fmla="*/ 0 h 103"/>
                  <a:gd name="T8" fmla="*/ 0 w 16"/>
                  <a:gd name="T9" fmla="*/ 6 h 103"/>
                  <a:gd name="T10" fmla="*/ 0 w 16"/>
                  <a:gd name="T11" fmla="*/ 103 h 103"/>
                </a:gdLst>
                <a:ahLst/>
                <a:cxnLst>
                  <a:cxn ang="0">
                    <a:pos x="T0" y="T1"/>
                  </a:cxn>
                  <a:cxn ang="0">
                    <a:pos x="T2" y="T3"/>
                  </a:cxn>
                  <a:cxn ang="0">
                    <a:pos x="T4" y="T5"/>
                  </a:cxn>
                  <a:cxn ang="0">
                    <a:pos x="T6" y="T7"/>
                  </a:cxn>
                  <a:cxn ang="0">
                    <a:pos x="T8" y="T9"/>
                  </a:cxn>
                  <a:cxn ang="0">
                    <a:pos x="T10" y="T11"/>
                  </a:cxn>
                </a:cxnLst>
                <a:rect l="0" t="0" r="r" b="b"/>
                <a:pathLst>
                  <a:path w="16" h="103">
                    <a:moveTo>
                      <a:pt x="0" y="103"/>
                    </a:moveTo>
                    <a:cubicBezTo>
                      <a:pt x="16" y="103"/>
                      <a:pt x="16" y="103"/>
                      <a:pt x="16" y="103"/>
                    </a:cubicBezTo>
                    <a:cubicBezTo>
                      <a:pt x="16" y="6"/>
                      <a:pt x="16" y="6"/>
                      <a:pt x="16" y="6"/>
                    </a:cubicBezTo>
                    <a:cubicBezTo>
                      <a:pt x="16" y="3"/>
                      <a:pt x="12" y="0"/>
                      <a:pt x="8" y="0"/>
                    </a:cubicBezTo>
                    <a:cubicBezTo>
                      <a:pt x="3" y="0"/>
                      <a:pt x="0" y="3"/>
                      <a:pt x="0" y="6"/>
                    </a:cubicBezTo>
                    <a:cubicBezTo>
                      <a:pt x="0" y="103"/>
                      <a:pt x="0" y="103"/>
                      <a:pt x="0" y="103"/>
                    </a:cubicBez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8"/>
              <p:cNvSpPr/>
              <p:nvPr/>
            </p:nvSpPr>
            <p:spPr bwMode="auto">
              <a:xfrm>
                <a:off x="587" y="4114"/>
                <a:ext cx="9" cy="411"/>
              </a:xfrm>
              <a:custGeom>
                <a:avLst/>
                <a:gdLst>
                  <a:gd name="T0" fmla="*/ 9 w 9"/>
                  <a:gd name="T1" fmla="*/ 0 h 411"/>
                  <a:gd name="T2" fmla="*/ 9 w 9"/>
                  <a:gd name="T3" fmla="*/ 411 h 411"/>
                  <a:gd name="T4" fmla="*/ 0 w 9"/>
                  <a:gd name="T5" fmla="*/ 411 h 411"/>
                  <a:gd name="T6" fmla="*/ 0 w 9"/>
                  <a:gd name="T7" fmla="*/ 0 h 411"/>
                  <a:gd name="T8" fmla="*/ 9 w 9"/>
                  <a:gd name="T9" fmla="*/ 0 h 411"/>
                  <a:gd name="T10" fmla="*/ 9 w 9"/>
                  <a:gd name="T11" fmla="*/ 0 h 411"/>
                </a:gdLst>
                <a:ahLst/>
                <a:cxnLst>
                  <a:cxn ang="0">
                    <a:pos x="T0" y="T1"/>
                  </a:cxn>
                  <a:cxn ang="0">
                    <a:pos x="T2" y="T3"/>
                  </a:cxn>
                  <a:cxn ang="0">
                    <a:pos x="T4" y="T5"/>
                  </a:cxn>
                  <a:cxn ang="0">
                    <a:pos x="T6" y="T7"/>
                  </a:cxn>
                  <a:cxn ang="0">
                    <a:pos x="T8" y="T9"/>
                  </a:cxn>
                  <a:cxn ang="0">
                    <a:pos x="T10" y="T11"/>
                  </a:cxn>
                </a:cxnLst>
                <a:rect l="0" t="0" r="r" b="b"/>
                <a:pathLst>
                  <a:path w="9" h="411">
                    <a:moveTo>
                      <a:pt x="9" y="0"/>
                    </a:moveTo>
                    <a:lnTo>
                      <a:pt x="9" y="411"/>
                    </a:lnTo>
                    <a:lnTo>
                      <a:pt x="0" y="411"/>
                    </a:lnTo>
                    <a:lnTo>
                      <a:pt x="0" y="0"/>
                    </a:lnTo>
                    <a:lnTo>
                      <a:pt x="9" y="0"/>
                    </a:lnTo>
                    <a:lnTo>
                      <a:pt x="9"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Line 29"/>
              <p:cNvSpPr>
                <a:spLocks noChangeShapeType="1"/>
              </p:cNvSpPr>
              <p:nvPr/>
            </p:nvSpPr>
            <p:spPr bwMode="auto">
              <a:xfrm>
                <a:off x="555" y="4101"/>
                <a:ext cx="1949" cy="749"/>
              </a:xfrm>
              <a:prstGeom prst="line">
                <a:avLst/>
              </a:prstGeom>
              <a:noFill/>
              <a:ln w="39688" cap="flat">
                <a:solidFill>
                  <a:srgbClr val="F083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5" name="Freeform 30"/>
              <p:cNvSpPr/>
              <p:nvPr/>
            </p:nvSpPr>
            <p:spPr bwMode="auto">
              <a:xfrm>
                <a:off x="875" y="3982"/>
                <a:ext cx="1966" cy="1806"/>
              </a:xfrm>
              <a:custGeom>
                <a:avLst/>
                <a:gdLst>
                  <a:gd name="T0" fmla="*/ 3 w 479"/>
                  <a:gd name="T1" fmla="*/ 0 h 439"/>
                  <a:gd name="T2" fmla="*/ 220 w 479"/>
                  <a:gd name="T3" fmla="*/ 423 h 439"/>
                  <a:gd name="T4" fmla="*/ 479 w 479"/>
                  <a:gd name="T5" fmla="*/ 182 h 439"/>
                  <a:gd name="T6" fmla="*/ 3 w 479"/>
                  <a:gd name="T7" fmla="*/ 0 h 439"/>
                </a:gdLst>
                <a:ahLst/>
                <a:cxnLst>
                  <a:cxn ang="0">
                    <a:pos x="T0" y="T1"/>
                  </a:cxn>
                  <a:cxn ang="0">
                    <a:pos x="T2" y="T3"/>
                  </a:cxn>
                  <a:cxn ang="0">
                    <a:pos x="T4" y="T5"/>
                  </a:cxn>
                  <a:cxn ang="0">
                    <a:pos x="T6" y="T7"/>
                  </a:cxn>
                </a:cxnLst>
                <a:rect l="0" t="0" r="r" b="b"/>
                <a:pathLst>
                  <a:path w="479" h="439">
                    <a:moveTo>
                      <a:pt x="3" y="0"/>
                    </a:moveTo>
                    <a:cubicBezTo>
                      <a:pt x="3" y="0"/>
                      <a:pt x="0" y="368"/>
                      <a:pt x="220" y="423"/>
                    </a:cubicBezTo>
                    <a:cubicBezTo>
                      <a:pt x="256" y="431"/>
                      <a:pt x="405" y="439"/>
                      <a:pt x="479" y="182"/>
                    </a:cubicBezTo>
                    <a:cubicBezTo>
                      <a:pt x="3" y="0"/>
                      <a:pt x="3" y="0"/>
                      <a:pt x="3" y="0"/>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1"/>
              <p:cNvSpPr/>
              <p:nvPr/>
            </p:nvSpPr>
            <p:spPr bwMode="auto">
              <a:xfrm>
                <a:off x="505" y="3842"/>
                <a:ext cx="382" cy="140"/>
              </a:xfrm>
              <a:custGeom>
                <a:avLst/>
                <a:gdLst>
                  <a:gd name="T0" fmla="*/ 0 w 382"/>
                  <a:gd name="T1" fmla="*/ 0 h 140"/>
                  <a:gd name="T2" fmla="*/ 218 w 382"/>
                  <a:gd name="T3" fmla="*/ 8 h 140"/>
                  <a:gd name="T4" fmla="*/ 382 w 382"/>
                  <a:gd name="T5" fmla="*/ 140 h 140"/>
                  <a:gd name="T6" fmla="*/ 173 w 382"/>
                  <a:gd name="T7" fmla="*/ 120 h 140"/>
                  <a:gd name="T8" fmla="*/ 0 w 382"/>
                  <a:gd name="T9" fmla="*/ 0 h 140"/>
                  <a:gd name="T10" fmla="*/ 0 w 382"/>
                  <a:gd name="T11" fmla="*/ 0 h 140"/>
                </a:gdLst>
                <a:ahLst/>
                <a:cxnLst>
                  <a:cxn ang="0">
                    <a:pos x="T0" y="T1"/>
                  </a:cxn>
                  <a:cxn ang="0">
                    <a:pos x="T2" y="T3"/>
                  </a:cxn>
                  <a:cxn ang="0">
                    <a:pos x="T4" y="T5"/>
                  </a:cxn>
                  <a:cxn ang="0">
                    <a:pos x="T6" y="T7"/>
                  </a:cxn>
                  <a:cxn ang="0">
                    <a:pos x="T8" y="T9"/>
                  </a:cxn>
                  <a:cxn ang="0">
                    <a:pos x="T10" y="T11"/>
                  </a:cxn>
                </a:cxnLst>
                <a:rect l="0" t="0" r="r" b="b"/>
                <a:pathLst>
                  <a:path w="382" h="140">
                    <a:moveTo>
                      <a:pt x="0" y="0"/>
                    </a:moveTo>
                    <a:lnTo>
                      <a:pt x="218" y="8"/>
                    </a:lnTo>
                    <a:lnTo>
                      <a:pt x="382" y="140"/>
                    </a:lnTo>
                    <a:lnTo>
                      <a:pt x="173" y="120"/>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2"/>
              <p:cNvSpPr/>
              <p:nvPr/>
            </p:nvSpPr>
            <p:spPr bwMode="auto">
              <a:xfrm>
                <a:off x="678" y="3850"/>
                <a:ext cx="209" cy="132"/>
              </a:xfrm>
              <a:custGeom>
                <a:avLst/>
                <a:gdLst>
                  <a:gd name="T0" fmla="*/ 45 w 209"/>
                  <a:gd name="T1" fmla="*/ 0 h 132"/>
                  <a:gd name="T2" fmla="*/ 209 w 209"/>
                  <a:gd name="T3" fmla="*/ 132 h 132"/>
                  <a:gd name="T4" fmla="*/ 0 w 209"/>
                  <a:gd name="T5" fmla="*/ 112 h 132"/>
                  <a:gd name="T6" fmla="*/ 45 w 209"/>
                  <a:gd name="T7" fmla="*/ 0 h 132"/>
                  <a:gd name="T8" fmla="*/ 45 w 209"/>
                  <a:gd name="T9" fmla="*/ 0 h 132"/>
                </a:gdLst>
                <a:ahLst/>
                <a:cxnLst>
                  <a:cxn ang="0">
                    <a:pos x="T0" y="T1"/>
                  </a:cxn>
                  <a:cxn ang="0">
                    <a:pos x="T2" y="T3"/>
                  </a:cxn>
                  <a:cxn ang="0">
                    <a:pos x="T4" y="T5"/>
                  </a:cxn>
                  <a:cxn ang="0">
                    <a:pos x="T6" y="T7"/>
                  </a:cxn>
                  <a:cxn ang="0">
                    <a:pos x="T8" y="T9"/>
                  </a:cxn>
                </a:cxnLst>
                <a:rect l="0" t="0" r="r" b="b"/>
                <a:pathLst>
                  <a:path w="209" h="132">
                    <a:moveTo>
                      <a:pt x="45" y="0"/>
                    </a:moveTo>
                    <a:lnTo>
                      <a:pt x="209" y="132"/>
                    </a:lnTo>
                    <a:lnTo>
                      <a:pt x="0" y="112"/>
                    </a:lnTo>
                    <a:lnTo>
                      <a:pt x="45" y="0"/>
                    </a:lnTo>
                    <a:lnTo>
                      <a:pt x="45" y="0"/>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3"/>
              <p:cNvSpPr/>
              <p:nvPr/>
            </p:nvSpPr>
            <p:spPr bwMode="auto">
              <a:xfrm>
                <a:off x="678" y="3908"/>
                <a:ext cx="209" cy="74"/>
              </a:xfrm>
              <a:custGeom>
                <a:avLst/>
                <a:gdLst>
                  <a:gd name="T0" fmla="*/ 20 w 209"/>
                  <a:gd name="T1" fmla="*/ 0 h 74"/>
                  <a:gd name="T2" fmla="*/ 209 w 209"/>
                  <a:gd name="T3" fmla="*/ 74 h 74"/>
                  <a:gd name="T4" fmla="*/ 0 w 209"/>
                  <a:gd name="T5" fmla="*/ 54 h 74"/>
                  <a:gd name="T6" fmla="*/ 20 w 209"/>
                  <a:gd name="T7" fmla="*/ 0 h 74"/>
                  <a:gd name="T8" fmla="*/ 20 w 209"/>
                  <a:gd name="T9" fmla="*/ 0 h 74"/>
                </a:gdLst>
                <a:ahLst/>
                <a:cxnLst>
                  <a:cxn ang="0">
                    <a:pos x="T0" y="T1"/>
                  </a:cxn>
                  <a:cxn ang="0">
                    <a:pos x="T2" y="T3"/>
                  </a:cxn>
                  <a:cxn ang="0">
                    <a:pos x="T4" y="T5"/>
                  </a:cxn>
                  <a:cxn ang="0">
                    <a:pos x="T6" y="T7"/>
                  </a:cxn>
                  <a:cxn ang="0">
                    <a:pos x="T8" y="T9"/>
                  </a:cxn>
                </a:cxnLst>
                <a:rect l="0" t="0" r="r" b="b"/>
                <a:pathLst>
                  <a:path w="209" h="74">
                    <a:moveTo>
                      <a:pt x="20" y="0"/>
                    </a:moveTo>
                    <a:lnTo>
                      <a:pt x="209" y="74"/>
                    </a:lnTo>
                    <a:lnTo>
                      <a:pt x="0" y="54"/>
                    </a:lnTo>
                    <a:lnTo>
                      <a:pt x="20" y="0"/>
                    </a:lnTo>
                    <a:lnTo>
                      <a:pt x="20" y="0"/>
                    </a:lnTo>
                    <a:close/>
                  </a:path>
                </a:pathLst>
              </a:custGeom>
              <a:solidFill>
                <a:srgbClr val="EA55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4"/>
              <p:cNvSpPr/>
              <p:nvPr/>
            </p:nvSpPr>
            <p:spPr bwMode="auto">
              <a:xfrm>
                <a:off x="505" y="3842"/>
                <a:ext cx="218" cy="120"/>
              </a:xfrm>
              <a:custGeom>
                <a:avLst/>
                <a:gdLst>
                  <a:gd name="T0" fmla="*/ 0 w 218"/>
                  <a:gd name="T1" fmla="*/ 0 h 120"/>
                  <a:gd name="T2" fmla="*/ 218 w 218"/>
                  <a:gd name="T3" fmla="*/ 8 h 120"/>
                  <a:gd name="T4" fmla="*/ 173 w 218"/>
                  <a:gd name="T5" fmla="*/ 120 h 120"/>
                  <a:gd name="T6" fmla="*/ 0 w 218"/>
                  <a:gd name="T7" fmla="*/ 0 h 120"/>
                  <a:gd name="T8" fmla="*/ 0 w 218"/>
                  <a:gd name="T9" fmla="*/ 0 h 120"/>
                </a:gdLst>
                <a:ahLst/>
                <a:cxnLst>
                  <a:cxn ang="0">
                    <a:pos x="T0" y="T1"/>
                  </a:cxn>
                  <a:cxn ang="0">
                    <a:pos x="T2" y="T3"/>
                  </a:cxn>
                  <a:cxn ang="0">
                    <a:pos x="T4" y="T5"/>
                  </a:cxn>
                  <a:cxn ang="0">
                    <a:pos x="T6" y="T7"/>
                  </a:cxn>
                  <a:cxn ang="0">
                    <a:pos x="T8" y="T9"/>
                  </a:cxn>
                </a:cxnLst>
                <a:rect l="0" t="0" r="r" b="b"/>
                <a:pathLst>
                  <a:path w="218" h="120">
                    <a:moveTo>
                      <a:pt x="0" y="0"/>
                    </a:moveTo>
                    <a:lnTo>
                      <a:pt x="218" y="8"/>
                    </a:lnTo>
                    <a:lnTo>
                      <a:pt x="173" y="120"/>
                    </a:lnTo>
                    <a:lnTo>
                      <a:pt x="0" y="0"/>
                    </a:lnTo>
                    <a:lnTo>
                      <a:pt x="0"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5"/>
              <p:cNvSpPr/>
              <p:nvPr/>
            </p:nvSpPr>
            <p:spPr bwMode="auto">
              <a:xfrm>
                <a:off x="505" y="3842"/>
                <a:ext cx="193" cy="120"/>
              </a:xfrm>
              <a:custGeom>
                <a:avLst/>
                <a:gdLst>
                  <a:gd name="T0" fmla="*/ 0 w 193"/>
                  <a:gd name="T1" fmla="*/ 0 h 120"/>
                  <a:gd name="T2" fmla="*/ 193 w 193"/>
                  <a:gd name="T3" fmla="*/ 66 h 120"/>
                  <a:gd name="T4" fmla="*/ 173 w 193"/>
                  <a:gd name="T5" fmla="*/ 120 h 120"/>
                  <a:gd name="T6" fmla="*/ 0 w 193"/>
                  <a:gd name="T7" fmla="*/ 0 h 120"/>
                  <a:gd name="T8" fmla="*/ 0 w 193"/>
                  <a:gd name="T9" fmla="*/ 0 h 120"/>
                </a:gdLst>
                <a:ahLst/>
                <a:cxnLst>
                  <a:cxn ang="0">
                    <a:pos x="T0" y="T1"/>
                  </a:cxn>
                  <a:cxn ang="0">
                    <a:pos x="T2" y="T3"/>
                  </a:cxn>
                  <a:cxn ang="0">
                    <a:pos x="T4" y="T5"/>
                  </a:cxn>
                  <a:cxn ang="0">
                    <a:pos x="T6" y="T7"/>
                  </a:cxn>
                  <a:cxn ang="0">
                    <a:pos x="T8" y="T9"/>
                  </a:cxn>
                </a:cxnLst>
                <a:rect l="0" t="0" r="r" b="b"/>
                <a:pathLst>
                  <a:path w="193" h="120">
                    <a:moveTo>
                      <a:pt x="0" y="0"/>
                    </a:moveTo>
                    <a:lnTo>
                      <a:pt x="193" y="66"/>
                    </a:lnTo>
                    <a:lnTo>
                      <a:pt x="173" y="120"/>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6"/>
              <p:cNvSpPr/>
              <p:nvPr/>
            </p:nvSpPr>
            <p:spPr bwMode="auto">
              <a:xfrm>
                <a:off x="854" y="3945"/>
                <a:ext cx="45" cy="62"/>
              </a:xfrm>
              <a:custGeom>
                <a:avLst/>
                <a:gdLst>
                  <a:gd name="T0" fmla="*/ 2 w 11"/>
                  <a:gd name="T1" fmla="*/ 6 h 15"/>
                  <a:gd name="T2" fmla="*/ 9 w 11"/>
                  <a:gd name="T3" fmla="*/ 1 h 15"/>
                  <a:gd name="T4" fmla="*/ 10 w 11"/>
                  <a:gd name="T5" fmla="*/ 9 h 15"/>
                  <a:gd name="T6" fmla="*/ 2 w 11"/>
                  <a:gd name="T7" fmla="*/ 14 h 15"/>
                  <a:gd name="T8" fmla="*/ 2 w 11"/>
                  <a:gd name="T9" fmla="*/ 6 h 15"/>
                </a:gdLst>
                <a:ahLst/>
                <a:cxnLst>
                  <a:cxn ang="0">
                    <a:pos x="T0" y="T1"/>
                  </a:cxn>
                  <a:cxn ang="0">
                    <a:pos x="T2" y="T3"/>
                  </a:cxn>
                  <a:cxn ang="0">
                    <a:pos x="T4" y="T5"/>
                  </a:cxn>
                  <a:cxn ang="0">
                    <a:pos x="T6" y="T7"/>
                  </a:cxn>
                  <a:cxn ang="0">
                    <a:pos x="T8" y="T9"/>
                  </a:cxn>
                </a:cxnLst>
                <a:rect l="0" t="0" r="r" b="b"/>
                <a:pathLst>
                  <a:path w="11" h="15">
                    <a:moveTo>
                      <a:pt x="2" y="6"/>
                    </a:moveTo>
                    <a:cubicBezTo>
                      <a:pt x="4" y="2"/>
                      <a:pt x="7" y="0"/>
                      <a:pt x="9" y="1"/>
                    </a:cubicBezTo>
                    <a:cubicBezTo>
                      <a:pt x="11" y="2"/>
                      <a:pt x="11" y="6"/>
                      <a:pt x="10" y="9"/>
                    </a:cubicBezTo>
                    <a:cubicBezTo>
                      <a:pt x="8" y="13"/>
                      <a:pt x="5" y="15"/>
                      <a:pt x="2" y="14"/>
                    </a:cubicBezTo>
                    <a:cubicBezTo>
                      <a:pt x="0" y="13"/>
                      <a:pt x="0" y="9"/>
                      <a:pt x="2" y="6"/>
                    </a:cubicBez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7"/>
              <p:cNvSpPr/>
              <p:nvPr/>
            </p:nvSpPr>
            <p:spPr bwMode="auto">
              <a:xfrm>
                <a:off x="891" y="4373"/>
                <a:ext cx="66" cy="424"/>
              </a:xfrm>
              <a:custGeom>
                <a:avLst/>
                <a:gdLst>
                  <a:gd name="T0" fmla="*/ 0 w 16"/>
                  <a:gd name="T1" fmla="*/ 103 h 103"/>
                  <a:gd name="T2" fmla="*/ 16 w 16"/>
                  <a:gd name="T3" fmla="*/ 103 h 103"/>
                  <a:gd name="T4" fmla="*/ 16 w 16"/>
                  <a:gd name="T5" fmla="*/ 6 h 103"/>
                  <a:gd name="T6" fmla="*/ 8 w 16"/>
                  <a:gd name="T7" fmla="*/ 0 h 103"/>
                  <a:gd name="T8" fmla="*/ 0 w 16"/>
                  <a:gd name="T9" fmla="*/ 6 h 103"/>
                  <a:gd name="T10" fmla="*/ 0 w 16"/>
                  <a:gd name="T11" fmla="*/ 103 h 103"/>
                </a:gdLst>
                <a:ahLst/>
                <a:cxnLst>
                  <a:cxn ang="0">
                    <a:pos x="T0" y="T1"/>
                  </a:cxn>
                  <a:cxn ang="0">
                    <a:pos x="T2" y="T3"/>
                  </a:cxn>
                  <a:cxn ang="0">
                    <a:pos x="T4" y="T5"/>
                  </a:cxn>
                  <a:cxn ang="0">
                    <a:pos x="T6" y="T7"/>
                  </a:cxn>
                  <a:cxn ang="0">
                    <a:pos x="T8" y="T9"/>
                  </a:cxn>
                  <a:cxn ang="0">
                    <a:pos x="T10" y="T11"/>
                  </a:cxn>
                </a:cxnLst>
                <a:rect l="0" t="0" r="r" b="b"/>
                <a:pathLst>
                  <a:path w="16" h="103">
                    <a:moveTo>
                      <a:pt x="0" y="103"/>
                    </a:moveTo>
                    <a:cubicBezTo>
                      <a:pt x="16" y="103"/>
                      <a:pt x="16" y="103"/>
                      <a:pt x="16" y="103"/>
                    </a:cubicBezTo>
                    <a:cubicBezTo>
                      <a:pt x="16" y="6"/>
                      <a:pt x="16" y="6"/>
                      <a:pt x="16" y="6"/>
                    </a:cubicBezTo>
                    <a:cubicBezTo>
                      <a:pt x="16" y="3"/>
                      <a:pt x="13" y="0"/>
                      <a:pt x="8" y="0"/>
                    </a:cubicBezTo>
                    <a:cubicBezTo>
                      <a:pt x="4" y="0"/>
                      <a:pt x="0" y="3"/>
                      <a:pt x="0" y="6"/>
                    </a:cubicBezTo>
                    <a:cubicBezTo>
                      <a:pt x="0" y="103"/>
                      <a:pt x="0" y="103"/>
                      <a:pt x="0" y="103"/>
                    </a:cubicBez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8"/>
              <p:cNvSpPr/>
              <p:nvPr/>
            </p:nvSpPr>
            <p:spPr bwMode="auto">
              <a:xfrm>
                <a:off x="920" y="3994"/>
                <a:ext cx="12" cy="412"/>
              </a:xfrm>
              <a:custGeom>
                <a:avLst/>
                <a:gdLst>
                  <a:gd name="T0" fmla="*/ 12 w 12"/>
                  <a:gd name="T1" fmla="*/ 0 h 412"/>
                  <a:gd name="T2" fmla="*/ 12 w 12"/>
                  <a:gd name="T3" fmla="*/ 412 h 412"/>
                  <a:gd name="T4" fmla="*/ 0 w 12"/>
                  <a:gd name="T5" fmla="*/ 412 h 412"/>
                  <a:gd name="T6" fmla="*/ 0 w 12"/>
                  <a:gd name="T7" fmla="*/ 0 h 412"/>
                  <a:gd name="T8" fmla="*/ 12 w 12"/>
                  <a:gd name="T9" fmla="*/ 0 h 412"/>
                  <a:gd name="T10" fmla="*/ 12 w 12"/>
                  <a:gd name="T11" fmla="*/ 0 h 412"/>
                </a:gdLst>
                <a:ahLst/>
                <a:cxnLst>
                  <a:cxn ang="0">
                    <a:pos x="T0" y="T1"/>
                  </a:cxn>
                  <a:cxn ang="0">
                    <a:pos x="T2" y="T3"/>
                  </a:cxn>
                  <a:cxn ang="0">
                    <a:pos x="T4" y="T5"/>
                  </a:cxn>
                  <a:cxn ang="0">
                    <a:pos x="T6" y="T7"/>
                  </a:cxn>
                  <a:cxn ang="0">
                    <a:pos x="T8" y="T9"/>
                  </a:cxn>
                  <a:cxn ang="0">
                    <a:pos x="T10" y="T11"/>
                  </a:cxn>
                </a:cxnLst>
                <a:rect l="0" t="0" r="r" b="b"/>
                <a:pathLst>
                  <a:path w="12" h="412">
                    <a:moveTo>
                      <a:pt x="12" y="0"/>
                    </a:moveTo>
                    <a:lnTo>
                      <a:pt x="12" y="412"/>
                    </a:lnTo>
                    <a:lnTo>
                      <a:pt x="0" y="412"/>
                    </a:lnTo>
                    <a:lnTo>
                      <a:pt x="0" y="0"/>
                    </a:lnTo>
                    <a:lnTo>
                      <a:pt x="12" y="0"/>
                    </a:lnTo>
                    <a:lnTo>
                      <a:pt x="12"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Line 39"/>
              <p:cNvSpPr>
                <a:spLocks noChangeShapeType="1"/>
              </p:cNvSpPr>
              <p:nvPr/>
            </p:nvSpPr>
            <p:spPr bwMode="auto">
              <a:xfrm>
                <a:off x="891" y="3982"/>
                <a:ext cx="1950" cy="749"/>
              </a:xfrm>
              <a:prstGeom prst="line">
                <a:avLst/>
              </a:prstGeom>
              <a:noFill/>
              <a:ln w="39688" cap="flat">
                <a:solidFill>
                  <a:srgbClr val="F083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4" name="Group 4"/>
            <p:cNvGrpSpPr>
              <a:grpSpLocks noChangeAspect="1"/>
            </p:cNvGrpSpPr>
            <p:nvPr/>
          </p:nvGrpSpPr>
          <p:grpSpPr bwMode="auto">
            <a:xfrm flipH="1">
              <a:off x="7287361" y="1336675"/>
              <a:ext cx="4365768" cy="3218104"/>
              <a:chOff x="-168" y="3842"/>
              <a:chExt cx="3009" cy="2218"/>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 y="4568"/>
                <a:ext cx="181"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 y="4565"/>
                <a:ext cx="20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 y="4562"/>
                <a:ext cx="23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 y="4559"/>
                <a:ext cx="252"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7" y="4557"/>
                <a:ext cx="275"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10"/>
              <p:cNvSpPr/>
              <p:nvPr/>
            </p:nvSpPr>
            <p:spPr bwMode="auto">
              <a:xfrm>
                <a:off x="202" y="4254"/>
                <a:ext cx="1966" cy="1806"/>
              </a:xfrm>
              <a:custGeom>
                <a:avLst/>
                <a:gdLst>
                  <a:gd name="T0" fmla="*/ 3 w 479"/>
                  <a:gd name="T1" fmla="*/ 0 h 439"/>
                  <a:gd name="T2" fmla="*/ 220 w 479"/>
                  <a:gd name="T3" fmla="*/ 423 h 439"/>
                  <a:gd name="T4" fmla="*/ 479 w 479"/>
                  <a:gd name="T5" fmla="*/ 182 h 439"/>
                  <a:gd name="T6" fmla="*/ 3 w 479"/>
                  <a:gd name="T7" fmla="*/ 0 h 439"/>
                </a:gdLst>
                <a:ahLst/>
                <a:cxnLst>
                  <a:cxn ang="0">
                    <a:pos x="T0" y="T1"/>
                  </a:cxn>
                  <a:cxn ang="0">
                    <a:pos x="T2" y="T3"/>
                  </a:cxn>
                  <a:cxn ang="0">
                    <a:pos x="T4" y="T5"/>
                  </a:cxn>
                  <a:cxn ang="0">
                    <a:pos x="T6" y="T7"/>
                  </a:cxn>
                </a:cxnLst>
                <a:rect l="0" t="0" r="r" b="b"/>
                <a:pathLst>
                  <a:path w="479" h="439">
                    <a:moveTo>
                      <a:pt x="3" y="0"/>
                    </a:moveTo>
                    <a:cubicBezTo>
                      <a:pt x="3" y="0"/>
                      <a:pt x="0" y="369"/>
                      <a:pt x="220" y="423"/>
                    </a:cubicBezTo>
                    <a:cubicBezTo>
                      <a:pt x="256" y="431"/>
                      <a:pt x="405" y="439"/>
                      <a:pt x="479" y="182"/>
                    </a:cubicBezTo>
                    <a:cubicBezTo>
                      <a:pt x="3" y="0"/>
                      <a:pt x="3" y="0"/>
                      <a:pt x="3" y="0"/>
                    </a:cubicBezTo>
                    <a:close/>
                  </a:path>
                </a:pathLst>
              </a:custGeom>
              <a:solidFill>
                <a:srgbClr val="A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168" y="4114"/>
                <a:ext cx="382" cy="140"/>
              </a:xfrm>
              <a:custGeom>
                <a:avLst/>
                <a:gdLst>
                  <a:gd name="T0" fmla="*/ 0 w 382"/>
                  <a:gd name="T1" fmla="*/ 0 h 140"/>
                  <a:gd name="T2" fmla="*/ 218 w 382"/>
                  <a:gd name="T3" fmla="*/ 8 h 140"/>
                  <a:gd name="T4" fmla="*/ 382 w 382"/>
                  <a:gd name="T5" fmla="*/ 140 h 140"/>
                  <a:gd name="T6" fmla="*/ 168 w 382"/>
                  <a:gd name="T7" fmla="*/ 123 h 140"/>
                  <a:gd name="T8" fmla="*/ 0 w 382"/>
                  <a:gd name="T9" fmla="*/ 0 h 140"/>
                  <a:gd name="T10" fmla="*/ 0 w 382"/>
                  <a:gd name="T11" fmla="*/ 0 h 140"/>
                </a:gdLst>
                <a:ahLst/>
                <a:cxnLst>
                  <a:cxn ang="0">
                    <a:pos x="T0" y="T1"/>
                  </a:cxn>
                  <a:cxn ang="0">
                    <a:pos x="T2" y="T3"/>
                  </a:cxn>
                  <a:cxn ang="0">
                    <a:pos x="T4" y="T5"/>
                  </a:cxn>
                  <a:cxn ang="0">
                    <a:pos x="T6" y="T7"/>
                  </a:cxn>
                  <a:cxn ang="0">
                    <a:pos x="T8" y="T9"/>
                  </a:cxn>
                  <a:cxn ang="0">
                    <a:pos x="T10" y="T11"/>
                  </a:cxn>
                </a:cxnLst>
                <a:rect l="0" t="0" r="r" b="b"/>
                <a:pathLst>
                  <a:path w="382" h="140">
                    <a:moveTo>
                      <a:pt x="0" y="0"/>
                    </a:moveTo>
                    <a:lnTo>
                      <a:pt x="218" y="8"/>
                    </a:lnTo>
                    <a:lnTo>
                      <a:pt x="382" y="140"/>
                    </a:lnTo>
                    <a:lnTo>
                      <a:pt x="168" y="123"/>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0" y="4122"/>
                <a:ext cx="214" cy="132"/>
              </a:xfrm>
              <a:custGeom>
                <a:avLst/>
                <a:gdLst>
                  <a:gd name="T0" fmla="*/ 50 w 214"/>
                  <a:gd name="T1" fmla="*/ 0 h 132"/>
                  <a:gd name="T2" fmla="*/ 214 w 214"/>
                  <a:gd name="T3" fmla="*/ 132 h 132"/>
                  <a:gd name="T4" fmla="*/ 0 w 214"/>
                  <a:gd name="T5" fmla="*/ 115 h 132"/>
                  <a:gd name="T6" fmla="*/ 50 w 214"/>
                  <a:gd name="T7" fmla="*/ 0 h 132"/>
                  <a:gd name="T8" fmla="*/ 50 w 214"/>
                  <a:gd name="T9" fmla="*/ 0 h 132"/>
                </a:gdLst>
                <a:ahLst/>
                <a:cxnLst>
                  <a:cxn ang="0">
                    <a:pos x="T0" y="T1"/>
                  </a:cxn>
                  <a:cxn ang="0">
                    <a:pos x="T2" y="T3"/>
                  </a:cxn>
                  <a:cxn ang="0">
                    <a:pos x="T4" y="T5"/>
                  </a:cxn>
                  <a:cxn ang="0">
                    <a:pos x="T6" y="T7"/>
                  </a:cxn>
                  <a:cxn ang="0">
                    <a:pos x="T8" y="T9"/>
                  </a:cxn>
                </a:cxnLst>
                <a:rect l="0" t="0" r="r" b="b"/>
                <a:pathLst>
                  <a:path w="214" h="132">
                    <a:moveTo>
                      <a:pt x="50" y="0"/>
                    </a:moveTo>
                    <a:lnTo>
                      <a:pt x="214" y="132"/>
                    </a:lnTo>
                    <a:lnTo>
                      <a:pt x="0" y="115"/>
                    </a:lnTo>
                    <a:lnTo>
                      <a:pt x="50" y="0"/>
                    </a:lnTo>
                    <a:lnTo>
                      <a:pt x="50" y="0"/>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0" y="4180"/>
                <a:ext cx="214" cy="74"/>
              </a:xfrm>
              <a:custGeom>
                <a:avLst/>
                <a:gdLst>
                  <a:gd name="T0" fmla="*/ 25 w 214"/>
                  <a:gd name="T1" fmla="*/ 0 h 74"/>
                  <a:gd name="T2" fmla="*/ 214 w 214"/>
                  <a:gd name="T3" fmla="*/ 74 h 74"/>
                  <a:gd name="T4" fmla="*/ 0 w 214"/>
                  <a:gd name="T5" fmla="*/ 57 h 74"/>
                  <a:gd name="T6" fmla="*/ 25 w 214"/>
                  <a:gd name="T7" fmla="*/ 0 h 74"/>
                  <a:gd name="T8" fmla="*/ 25 w 214"/>
                  <a:gd name="T9" fmla="*/ 0 h 74"/>
                </a:gdLst>
                <a:ahLst/>
                <a:cxnLst>
                  <a:cxn ang="0">
                    <a:pos x="T0" y="T1"/>
                  </a:cxn>
                  <a:cxn ang="0">
                    <a:pos x="T2" y="T3"/>
                  </a:cxn>
                  <a:cxn ang="0">
                    <a:pos x="T4" y="T5"/>
                  </a:cxn>
                  <a:cxn ang="0">
                    <a:pos x="T6" y="T7"/>
                  </a:cxn>
                  <a:cxn ang="0">
                    <a:pos x="T8" y="T9"/>
                  </a:cxn>
                </a:cxnLst>
                <a:rect l="0" t="0" r="r" b="b"/>
                <a:pathLst>
                  <a:path w="214" h="74">
                    <a:moveTo>
                      <a:pt x="25" y="0"/>
                    </a:moveTo>
                    <a:lnTo>
                      <a:pt x="214" y="74"/>
                    </a:lnTo>
                    <a:lnTo>
                      <a:pt x="0" y="57"/>
                    </a:lnTo>
                    <a:lnTo>
                      <a:pt x="25" y="0"/>
                    </a:lnTo>
                    <a:lnTo>
                      <a:pt x="25" y="0"/>
                    </a:lnTo>
                    <a:close/>
                  </a:path>
                </a:pathLst>
              </a:custGeom>
              <a:solidFill>
                <a:srgbClr val="EA55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168" y="4114"/>
                <a:ext cx="218" cy="123"/>
              </a:xfrm>
              <a:custGeom>
                <a:avLst/>
                <a:gdLst>
                  <a:gd name="T0" fmla="*/ 0 w 218"/>
                  <a:gd name="T1" fmla="*/ 0 h 123"/>
                  <a:gd name="T2" fmla="*/ 218 w 218"/>
                  <a:gd name="T3" fmla="*/ 8 h 123"/>
                  <a:gd name="T4" fmla="*/ 168 w 218"/>
                  <a:gd name="T5" fmla="*/ 123 h 123"/>
                  <a:gd name="T6" fmla="*/ 0 w 218"/>
                  <a:gd name="T7" fmla="*/ 0 h 123"/>
                  <a:gd name="T8" fmla="*/ 0 w 218"/>
                  <a:gd name="T9" fmla="*/ 0 h 123"/>
                </a:gdLst>
                <a:ahLst/>
                <a:cxnLst>
                  <a:cxn ang="0">
                    <a:pos x="T0" y="T1"/>
                  </a:cxn>
                  <a:cxn ang="0">
                    <a:pos x="T2" y="T3"/>
                  </a:cxn>
                  <a:cxn ang="0">
                    <a:pos x="T4" y="T5"/>
                  </a:cxn>
                  <a:cxn ang="0">
                    <a:pos x="T6" y="T7"/>
                  </a:cxn>
                  <a:cxn ang="0">
                    <a:pos x="T8" y="T9"/>
                  </a:cxn>
                </a:cxnLst>
                <a:rect l="0" t="0" r="r" b="b"/>
                <a:pathLst>
                  <a:path w="218" h="123">
                    <a:moveTo>
                      <a:pt x="0" y="0"/>
                    </a:moveTo>
                    <a:lnTo>
                      <a:pt x="218" y="8"/>
                    </a:lnTo>
                    <a:lnTo>
                      <a:pt x="168" y="123"/>
                    </a:lnTo>
                    <a:lnTo>
                      <a:pt x="0" y="0"/>
                    </a:lnTo>
                    <a:lnTo>
                      <a:pt x="0"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168" y="4114"/>
                <a:ext cx="193" cy="123"/>
              </a:xfrm>
              <a:custGeom>
                <a:avLst/>
                <a:gdLst>
                  <a:gd name="T0" fmla="*/ 0 w 193"/>
                  <a:gd name="T1" fmla="*/ 0 h 123"/>
                  <a:gd name="T2" fmla="*/ 193 w 193"/>
                  <a:gd name="T3" fmla="*/ 66 h 123"/>
                  <a:gd name="T4" fmla="*/ 168 w 193"/>
                  <a:gd name="T5" fmla="*/ 123 h 123"/>
                  <a:gd name="T6" fmla="*/ 0 w 193"/>
                  <a:gd name="T7" fmla="*/ 0 h 123"/>
                  <a:gd name="T8" fmla="*/ 0 w 193"/>
                  <a:gd name="T9" fmla="*/ 0 h 123"/>
                </a:gdLst>
                <a:ahLst/>
                <a:cxnLst>
                  <a:cxn ang="0">
                    <a:pos x="T0" y="T1"/>
                  </a:cxn>
                  <a:cxn ang="0">
                    <a:pos x="T2" y="T3"/>
                  </a:cxn>
                  <a:cxn ang="0">
                    <a:pos x="T4" y="T5"/>
                  </a:cxn>
                  <a:cxn ang="0">
                    <a:pos x="T6" y="T7"/>
                  </a:cxn>
                  <a:cxn ang="0">
                    <a:pos x="T8" y="T9"/>
                  </a:cxn>
                </a:cxnLst>
                <a:rect l="0" t="0" r="r" b="b"/>
                <a:pathLst>
                  <a:path w="193" h="123">
                    <a:moveTo>
                      <a:pt x="0" y="0"/>
                    </a:moveTo>
                    <a:lnTo>
                      <a:pt x="193" y="66"/>
                    </a:lnTo>
                    <a:lnTo>
                      <a:pt x="168" y="123"/>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181" y="4217"/>
                <a:ext cx="45" cy="61"/>
              </a:xfrm>
              <a:custGeom>
                <a:avLst/>
                <a:gdLst>
                  <a:gd name="T0" fmla="*/ 2 w 11"/>
                  <a:gd name="T1" fmla="*/ 6 h 15"/>
                  <a:gd name="T2" fmla="*/ 9 w 11"/>
                  <a:gd name="T3" fmla="*/ 1 h 15"/>
                  <a:gd name="T4" fmla="*/ 9 w 11"/>
                  <a:gd name="T5" fmla="*/ 10 h 15"/>
                  <a:gd name="T6" fmla="*/ 2 w 11"/>
                  <a:gd name="T7" fmla="*/ 14 h 15"/>
                  <a:gd name="T8" fmla="*/ 2 w 11"/>
                  <a:gd name="T9" fmla="*/ 6 h 15"/>
                </a:gdLst>
                <a:ahLst/>
                <a:cxnLst>
                  <a:cxn ang="0">
                    <a:pos x="T0" y="T1"/>
                  </a:cxn>
                  <a:cxn ang="0">
                    <a:pos x="T2" y="T3"/>
                  </a:cxn>
                  <a:cxn ang="0">
                    <a:pos x="T4" y="T5"/>
                  </a:cxn>
                  <a:cxn ang="0">
                    <a:pos x="T6" y="T7"/>
                  </a:cxn>
                  <a:cxn ang="0">
                    <a:pos x="T8" y="T9"/>
                  </a:cxn>
                </a:cxnLst>
                <a:rect l="0" t="0" r="r" b="b"/>
                <a:pathLst>
                  <a:path w="11" h="15">
                    <a:moveTo>
                      <a:pt x="2" y="6"/>
                    </a:moveTo>
                    <a:cubicBezTo>
                      <a:pt x="4" y="2"/>
                      <a:pt x="7" y="0"/>
                      <a:pt x="9" y="1"/>
                    </a:cubicBezTo>
                    <a:cubicBezTo>
                      <a:pt x="11" y="2"/>
                      <a:pt x="11" y="6"/>
                      <a:pt x="9" y="10"/>
                    </a:cubicBezTo>
                    <a:cubicBezTo>
                      <a:pt x="8" y="13"/>
                      <a:pt x="4" y="15"/>
                      <a:pt x="2" y="14"/>
                    </a:cubicBezTo>
                    <a:cubicBezTo>
                      <a:pt x="0" y="13"/>
                      <a:pt x="0" y="10"/>
                      <a:pt x="2" y="6"/>
                    </a:cubicBez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218" y="4644"/>
                <a:ext cx="66" cy="424"/>
              </a:xfrm>
              <a:custGeom>
                <a:avLst/>
                <a:gdLst>
                  <a:gd name="T0" fmla="*/ 0 w 16"/>
                  <a:gd name="T1" fmla="*/ 103 h 103"/>
                  <a:gd name="T2" fmla="*/ 16 w 16"/>
                  <a:gd name="T3" fmla="*/ 103 h 103"/>
                  <a:gd name="T4" fmla="*/ 16 w 16"/>
                  <a:gd name="T5" fmla="*/ 6 h 103"/>
                  <a:gd name="T6" fmla="*/ 8 w 16"/>
                  <a:gd name="T7" fmla="*/ 0 h 103"/>
                  <a:gd name="T8" fmla="*/ 0 w 16"/>
                  <a:gd name="T9" fmla="*/ 6 h 103"/>
                  <a:gd name="T10" fmla="*/ 0 w 16"/>
                  <a:gd name="T11" fmla="*/ 103 h 103"/>
                </a:gdLst>
                <a:ahLst/>
                <a:cxnLst>
                  <a:cxn ang="0">
                    <a:pos x="T0" y="T1"/>
                  </a:cxn>
                  <a:cxn ang="0">
                    <a:pos x="T2" y="T3"/>
                  </a:cxn>
                  <a:cxn ang="0">
                    <a:pos x="T4" y="T5"/>
                  </a:cxn>
                  <a:cxn ang="0">
                    <a:pos x="T6" y="T7"/>
                  </a:cxn>
                  <a:cxn ang="0">
                    <a:pos x="T8" y="T9"/>
                  </a:cxn>
                  <a:cxn ang="0">
                    <a:pos x="T10" y="T11"/>
                  </a:cxn>
                </a:cxnLst>
                <a:rect l="0" t="0" r="r" b="b"/>
                <a:pathLst>
                  <a:path w="16" h="103">
                    <a:moveTo>
                      <a:pt x="0" y="103"/>
                    </a:moveTo>
                    <a:cubicBezTo>
                      <a:pt x="16" y="103"/>
                      <a:pt x="16" y="103"/>
                      <a:pt x="16" y="103"/>
                    </a:cubicBezTo>
                    <a:cubicBezTo>
                      <a:pt x="16" y="6"/>
                      <a:pt x="16" y="6"/>
                      <a:pt x="16" y="6"/>
                    </a:cubicBezTo>
                    <a:cubicBezTo>
                      <a:pt x="16" y="3"/>
                      <a:pt x="13" y="0"/>
                      <a:pt x="8" y="0"/>
                    </a:cubicBezTo>
                    <a:cubicBezTo>
                      <a:pt x="4" y="0"/>
                      <a:pt x="0" y="3"/>
                      <a:pt x="0" y="6"/>
                    </a:cubicBezTo>
                    <a:cubicBezTo>
                      <a:pt x="0" y="103"/>
                      <a:pt x="0" y="103"/>
                      <a:pt x="0" y="103"/>
                    </a:cubicBez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nvSpPr>
            <p:spPr bwMode="auto">
              <a:xfrm>
                <a:off x="247" y="4266"/>
                <a:ext cx="12" cy="411"/>
              </a:xfrm>
              <a:custGeom>
                <a:avLst/>
                <a:gdLst>
                  <a:gd name="T0" fmla="*/ 12 w 12"/>
                  <a:gd name="T1" fmla="*/ 0 h 411"/>
                  <a:gd name="T2" fmla="*/ 12 w 12"/>
                  <a:gd name="T3" fmla="*/ 411 h 411"/>
                  <a:gd name="T4" fmla="*/ 0 w 12"/>
                  <a:gd name="T5" fmla="*/ 411 h 411"/>
                  <a:gd name="T6" fmla="*/ 0 w 12"/>
                  <a:gd name="T7" fmla="*/ 0 h 411"/>
                  <a:gd name="T8" fmla="*/ 12 w 12"/>
                  <a:gd name="T9" fmla="*/ 0 h 411"/>
                  <a:gd name="T10" fmla="*/ 12 w 12"/>
                  <a:gd name="T11" fmla="*/ 0 h 411"/>
                </a:gdLst>
                <a:ahLst/>
                <a:cxnLst>
                  <a:cxn ang="0">
                    <a:pos x="T0" y="T1"/>
                  </a:cxn>
                  <a:cxn ang="0">
                    <a:pos x="T2" y="T3"/>
                  </a:cxn>
                  <a:cxn ang="0">
                    <a:pos x="T4" y="T5"/>
                  </a:cxn>
                  <a:cxn ang="0">
                    <a:pos x="T6" y="T7"/>
                  </a:cxn>
                  <a:cxn ang="0">
                    <a:pos x="T8" y="T9"/>
                  </a:cxn>
                  <a:cxn ang="0">
                    <a:pos x="T10" y="T11"/>
                  </a:cxn>
                </a:cxnLst>
                <a:rect l="0" t="0" r="r" b="b"/>
                <a:pathLst>
                  <a:path w="12" h="411">
                    <a:moveTo>
                      <a:pt x="12" y="0"/>
                    </a:moveTo>
                    <a:lnTo>
                      <a:pt x="12" y="411"/>
                    </a:lnTo>
                    <a:lnTo>
                      <a:pt x="0" y="411"/>
                    </a:lnTo>
                    <a:lnTo>
                      <a:pt x="0" y="0"/>
                    </a:lnTo>
                    <a:lnTo>
                      <a:pt x="12" y="0"/>
                    </a:lnTo>
                    <a:lnTo>
                      <a:pt x="12"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Line 19"/>
              <p:cNvSpPr>
                <a:spLocks noChangeShapeType="1"/>
              </p:cNvSpPr>
              <p:nvPr/>
            </p:nvSpPr>
            <p:spPr bwMode="auto">
              <a:xfrm>
                <a:off x="218" y="4254"/>
                <a:ext cx="1950" cy="748"/>
              </a:xfrm>
              <a:prstGeom prst="line">
                <a:avLst/>
              </a:prstGeom>
              <a:noFill/>
              <a:ln w="39688" cap="flat">
                <a:solidFill>
                  <a:srgbClr val="F083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 name="Freeform 20"/>
              <p:cNvSpPr/>
              <p:nvPr/>
            </p:nvSpPr>
            <p:spPr bwMode="auto">
              <a:xfrm>
                <a:off x="542" y="4101"/>
                <a:ext cx="1962" cy="1807"/>
              </a:xfrm>
              <a:custGeom>
                <a:avLst/>
                <a:gdLst>
                  <a:gd name="T0" fmla="*/ 3 w 478"/>
                  <a:gd name="T1" fmla="*/ 0 h 439"/>
                  <a:gd name="T2" fmla="*/ 220 w 478"/>
                  <a:gd name="T3" fmla="*/ 423 h 439"/>
                  <a:gd name="T4" fmla="*/ 478 w 478"/>
                  <a:gd name="T5" fmla="*/ 182 h 439"/>
                  <a:gd name="T6" fmla="*/ 3 w 478"/>
                  <a:gd name="T7" fmla="*/ 0 h 439"/>
                </a:gdLst>
                <a:ahLst/>
                <a:cxnLst>
                  <a:cxn ang="0">
                    <a:pos x="T0" y="T1"/>
                  </a:cxn>
                  <a:cxn ang="0">
                    <a:pos x="T2" y="T3"/>
                  </a:cxn>
                  <a:cxn ang="0">
                    <a:pos x="T4" y="T5"/>
                  </a:cxn>
                  <a:cxn ang="0">
                    <a:pos x="T6" y="T7"/>
                  </a:cxn>
                </a:cxnLst>
                <a:rect l="0" t="0" r="r" b="b"/>
                <a:pathLst>
                  <a:path w="478" h="439">
                    <a:moveTo>
                      <a:pt x="3" y="0"/>
                    </a:moveTo>
                    <a:cubicBezTo>
                      <a:pt x="3" y="0"/>
                      <a:pt x="0" y="368"/>
                      <a:pt x="220" y="423"/>
                    </a:cubicBezTo>
                    <a:cubicBezTo>
                      <a:pt x="256" y="431"/>
                      <a:pt x="405" y="439"/>
                      <a:pt x="478" y="182"/>
                    </a:cubicBezTo>
                    <a:cubicBezTo>
                      <a:pt x="3" y="0"/>
                      <a:pt x="3" y="0"/>
                      <a:pt x="3" y="0"/>
                    </a:cubicBezTo>
                    <a:close/>
                  </a:path>
                </a:pathLst>
              </a:custGeom>
              <a:solidFill>
                <a:srgbClr val="C700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p:nvPr/>
            </p:nvSpPr>
            <p:spPr bwMode="auto">
              <a:xfrm>
                <a:off x="173" y="3962"/>
                <a:ext cx="382" cy="139"/>
              </a:xfrm>
              <a:custGeom>
                <a:avLst/>
                <a:gdLst>
                  <a:gd name="T0" fmla="*/ 0 w 382"/>
                  <a:gd name="T1" fmla="*/ 0 h 139"/>
                  <a:gd name="T2" fmla="*/ 217 w 382"/>
                  <a:gd name="T3" fmla="*/ 8 h 139"/>
                  <a:gd name="T4" fmla="*/ 382 w 382"/>
                  <a:gd name="T5" fmla="*/ 139 h 139"/>
                  <a:gd name="T6" fmla="*/ 168 w 382"/>
                  <a:gd name="T7" fmla="*/ 119 h 139"/>
                  <a:gd name="T8" fmla="*/ 0 w 382"/>
                  <a:gd name="T9" fmla="*/ 0 h 139"/>
                  <a:gd name="T10" fmla="*/ 0 w 382"/>
                  <a:gd name="T11" fmla="*/ 0 h 139"/>
                </a:gdLst>
                <a:ahLst/>
                <a:cxnLst>
                  <a:cxn ang="0">
                    <a:pos x="T0" y="T1"/>
                  </a:cxn>
                  <a:cxn ang="0">
                    <a:pos x="T2" y="T3"/>
                  </a:cxn>
                  <a:cxn ang="0">
                    <a:pos x="T4" y="T5"/>
                  </a:cxn>
                  <a:cxn ang="0">
                    <a:pos x="T6" y="T7"/>
                  </a:cxn>
                  <a:cxn ang="0">
                    <a:pos x="T8" y="T9"/>
                  </a:cxn>
                  <a:cxn ang="0">
                    <a:pos x="T10" y="T11"/>
                  </a:cxn>
                </a:cxnLst>
                <a:rect l="0" t="0" r="r" b="b"/>
                <a:pathLst>
                  <a:path w="382" h="139">
                    <a:moveTo>
                      <a:pt x="0" y="0"/>
                    </a:moveTo>
                    <a:lnTo>
                      <a:pt x="217" y="8"/>
                    </a:lnTo>
                    <a:lnTo>
                      <a:pt x="382" y="139"/>
                    </a:lnTo>
                    <a:lnTo>
                      <a:pt x="168" y="119"/>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p:nvPr/>
            </p:nvSpPr>
            <p:spPr bwMode="auto">
              <a:xfrm>
                <a:off x="341" y="3970"/>
                <a:ext cx="214" cy="131"/>
              </a:xfrm>
              <a:custGeom>
                <a:avLst/>
                <a:gdLst>
                  <a:gd name="T0" fmla="*/ 49 w 214"/>
                  <a:gd name="T1" fmla="*/ 0 h 131"/>
                  <a:gd name="T2" fmla="*/ 214 w 214"/>
                  <a:gd name="T3" fmla="*/ 131 h 131"/>
                  <a:gd name="T4" fmla="*/ 0 w 214"/>
                  <a:gd name="T5" fmla="*/ 111 h 131"/>
                  <a:gd name="T6" fmla="*/ 49 w 214"/>
                  <a:gd name="T7" fmla="*/ 0 h 131"/>
                  <a:gd name="T8" fmla="*/ 49 w 214"/>
                  <a:gd name="T9" fmla="*/ 0 h 131"/>
                </a:gdLst>
                <a:ahLst/>
                <a:cxnLst>
                  <a:cxn ang="0">
                    <a:pos x="T0" y="T1"/>
                  </a:cxn>
                  <a:cxn ang="0">
                    <a:pos x="T2" y="T3"/>
                  </a:cxn>
                  <a:cxn ang="0">
                    <a:pos x="T4" y="T5"/>
                  </a:cxn>
                  <a:cxn ang="0">
                    <a:pos x="T6" y="T7"/>
                  </a:cxn>
                  <a:cxn ang="0">
                    <a:pos x="T8" y="T9"/>
                  </a:cxn>
                </a:cxnLst>
                <a:rect l="0" t="0" r="r" b="b"/>
                <a:pathLst>
                  <a:path w="214" h="131">
                    <a:moveTo>
                      <a:pt x="49" y="0"/>
                    </a:moveTo>
                    <a:lnTo>
                      <a:pt x="214" y="131"/>
                    </a:lnTo>
                    <a:lnTo>
                      <a:pt x="0" y="111"/>
                    </a:lnTo>
                    <a:lnTo>
                      <a:pt x="49" y="0"/>
                    </a:lnTo>
                    <a:lnTo>
                      <a:pt x="49" y="0"/>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p:nvPr/>
            </p:nvSpPr>
            <p:spPr bwMode="auto">
              <a:xfrm>
                <a:off x="341" y="4027"/>
                <a:ext cx="214" cy="74"/>
              </a:xfrm>
              <a:custGeom>
                <a:avLst/>
                <a:gdLst>
                  <a:gd name="T0" fmla="*/ 25 w 214"/>
                  <a:gd name="T1" fmla="*/ 0 h 74"/>
                  <a:gd name="T2" fmla="*/ 214 w 214"/>
                  <a:gd name="T3" fmla="*/ 74 h 74"/>
                  <a:gd name="T4" fmla="*/ 0 w 214"/>
                  <a:gd name="T5" fmla="*/ 54 h 74"/>
                  <a:gd name="T6" fmla="*/ 25 w 214"/>
                  <a:gd name="T7" fmla="*/ 0 h 74"/>
                  <a:gd name="T8" fmla="*/ 25 w 214"/>
                  <a:gd name="T9" fmla="*/ 0 h 74"/>
                </a:gdLst>
                <a:ahLst/>
                <a:cxnLst>
                  <a:cxn ang="0">
                    <a:pos x="T0" y="T1"/>
                  </a:cxn>
                  <a:cxn ang="0">
                    <a:pos x="T2" y="T3"/>
                  </a:cxn>
                  <a:cxn ang="0">
                    <a:pos x="T4" y="T5"/>
                  </a:cxn>
                  <a:cxn ang="0">
                    <a:pos x="T6" y="T7"/>
                  </a:cxn>
                  <a:cxn ang="0">
                    <a:pos x="T8" y="T9"/>
                  </a:cxn>
                </a:cxnLst>
                <a:rect l="0" t="0" r="r" b="b"/>
                <a:pathLst>
                  <a:path w="214" h="74">
                    <a:moveTo>
                      <a:pt x="25" y="0"/>
                    </a:moveTo>
                    <a:lnTo>
                      <a:pt x="214" y="74"/>
                    </a:lnTo>
                    <a:lnTo>
                      <a:pt x="0" y="54"/>
                    </a:lnTo>
                    <a:lnTo>
                      <a:pt x="25" y="0"/>
                    </a:lnTo>
                    <a:lnTo>
                      <a:pt x="25" y="0"/>
                    </a:lnTo>
                    <a:close/>
                  </a:path>
                </a:pathLst>
              </a:custGeom>
              <a:solidFill>
                <a:srgbClr val="EA55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p:nvPr/>
            </p:nvSpPr>
            <p:spPr bwMode="auto">
              <a:xfrm>
                <a:off x="173" y="3962"/>
                <a:ext cx="217" cy="119"/>
              </a:xfrm>
              <a:custGeom>
                <a:avLst/>
                <a:gdLst>
                  <a:gd name="T0" fmla="*/ 0 w 217"/>
                  <a:gd name="T1" fmla="*/ 0 h 119"/>
                  <a:gd name="T2" fmla="*/ 217 w 217"/>
                  <a:gd name="T3" fmla="*/ 8 h 119"/>
                  <a:gd name="T4" fmla="*/ 168 w 217"/>
                  <a:gd name="T5" fmla="*/ 119 h 119"/>
                  <a:gd name="T6" fmla="*/ 0 w 217"/>
                  <a:gd name="T7" fmla="*/ 0 h 119"/>
                  <a:gd name="T8" fmla="*/ 0 w 217"/>
                  <a:gd name="T9" fmla="*/ 0 h 119"/>
                </a:gdLst>
                <a:ahLst/>
                <a:cxnLst>
                  <a:cxn ang="0">
                    <a:pos x="T0" y="T1"/>
                  </a:cxn>
                  <a:cxn ang="0">
                    <a:pos x="T2" y="T3"/>
                  </a:cxn>
                  <a:cxn ang="0">
                    <a:pos x="T4" y="T5"/>
                  </a:cxn>
                  <a:cxn ang="0">
                    <a:pos x="T6" y="T7"/>
                  </a:cxn>
                  <a:cxn ang="0">
                    <a:pos x="T8" y="T9"/>
                  </a:cxn>
                </a:cxnLst>
                <a:rect l="0" t="0" r="r" b="b"/>
                <a:pathLst>
                  <a:path w="217" h="119">
                    <a:moveTo>
                      <a:pt x="0" y="0"/>
                    </a:moveTo>
                    <a:lnTo>
                      <a:pt x="217" y="8"/>
                    </a:lnTo>
                    <a:lnTo>
                      <a:pt x="168" y="119"/>
                    </a:lnTo>
                    <a:lnTo>
                      <a:pt x="0" y="0"/>
                    </a:lnTo>
                    <a:lnTo>
                      <a:pt x="0"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p:nvPr/>
            </p:nvSpPr>
            <p:spPr bwMode="auto">
              <a:xfrm>
                <a:off x="173" y="3962"/>
                <a:ext cx="193" cy="119"/>
              </a:xfrm>
              <a:custGeom>
                <a:avLst/>
                <a:gdLst>
                  <a:gd name="T0" fmla="*/ 0 w 193"/>
                  <a:gd name="T1" fmla="*/ 0 h 119"/>
                  <a:gd name="T2" fmla="*/ 193 w 193"/>
                  <a:gd name="T3" fmla="*/ 65 h 119"/>
                  <a:gd name="T4" fmla="*/ 168 w 193"/>
                  <a:gd name="T5" fmla="*/ 119 h 119"/>
                  <a:gd name="T6" fmla="*/ 0 w 193"/>
                  <a:gd name="T7" fmla="*/ 0 h 119"/>
                  <a:gd name="T8" fmla="*/ 0 w 193"/>
                  <a:gd name="T9" fmla="*/ 0 h 119"/>
                </a:gdLst>
                <a:ahLst/>
                <a:cxnLst>
                  <a:cxn ang="0">
                    <a:pos x="T0" y="T1"/>
                  </a:cxn>
                  <a:cxn ang="0">
                    <a:pos x="T2" y="T3"/>
                  </a:cxn>
                  <a:cxn ang="0">
                    <a:pos x="T4" y="T5"/>
                  </a:cxn>
                  <a:cxn ang="0">
                    <a:pos x="T6" y="T7"/>
                  </a:cxn>
                  <a:cxn ang="0">
                    <a:pos x="T8" y="T9"/>
                  </a:cxn>
                </a:cxnLst>
                <a:rect l="0" t="0" r="r" b="b"/>
                <a:pathLst>
                  <a:path w="193" h="119">
                    <a:moveTo>
                      <a:pt x="0" y="0"/>
                    </a:moveTo>
                    <a:lnTo>
                      <a:pt x="193" y="65"/>
                    </a:lnTo>
                    <a:lnTo>
                      <a:pt x="168" y="119"/>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p:nvPr/>
            </p:nvSpPr>
            <p:spPr bwMode="auto">
              <a:xfrm>
                <a:off x="522" y="4064"/>
                <a:ext cx="45" cy="62"/>
              </a:xfrm>
              <a:custGeom>
                <a:avLst/>
                <a:gdLst>
                  <a:gd name="T0" fmla="*/ 2 w 11"/>
                  <a:gd name="T1" fmla="*/ 6 h 15"/>
                  <a:gd name="T2" fmla="*/ 9 w 11"/>
                  <a:gd name="T3" fmla="*/ 1 h 15"/>
                  <a:gd name="T4" fmla="*/ 9 w 11"/>
                  <a:gd name="T5" fmla="*/ 9 h 15"/>
                  <a:gd name="T6" fmla="*/ 2 w 11"/>
                  <a:gd name="T7" fmla="*/ 14 h 15"/>
                  <a:gd name="T8" fmla="*/ 2 w 11"/>
                  <a:gd name="T9" fmla="*/ 6 h 15"/>
                </a:gdLst>
                <a:ahLst/>
                <a:cxnLst>
                  <a:cxn ang="0">
                    <a:pos x="T0" y="T1"/>
                  </a:cxn>
                  <a:cxn ang="0">
                    <a:pos x="T2" y="T3"/>
                  </a:cxn>
                  <a:cxn ang="0">
                    <a:pos x="T4" y="T5"/>
                  </a:cxn>
                  <a:cxn ang="0">
                    <a:pos x="T6" y="T7"/>
                  </a:cxn>
                  <a:cxn ang="0">
                    <a:pos x="T8" y="T9"/>
                  </a:cxn>
                </a:cxnLst>
                <a:rect l="0" t="0" r="r" b="b"/>
                <a:pathLst>
                  <a:path w="11" h="15">
                    <a:moveTo>
                      <a:pt x="2" y="6"/>
                    </a:moveTo>
                    <a:cubicBezTo>
                      <a:pt x="3" y="2"/>
                      <a:pt x="7" y="0"/>
                      <a:pt x="9" y="1"/>
                    </a:cubicBezTo>
                    <a:cubicBezTo>
                      <a:pt x="11" y="2"/>
                      <a:pt x="11" y="6"/>
                      <a:pt x="9" y="9"/>
                    </a:cubicBezTo>
                    <a:cubicBezTo>
                      <a:pt x="7" y="13"/>
                      <a:pt x="4" y="15"/>
                      <a:pt x="2" y="14"/>
                    </a:cubicBezTo>
                    <a:cubicBezTo>
                      <a:pt x="0" y="13"/>
                      <a:pt x="0" y="9"/>
                      <a:pt x="2" y="6"/>
                    </a:cubicBez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p:nvPr/>
            </p:nvSpPr>
            <p:spPr bwMode="auto">
              <a:xfrm>
                <a:off x="559" y="4492"/>
                <a:ext cx="65" cy="424"/>
              </a:xfrm>
              <a:custGeom>
                <a:avLst/>
                <a:gdLst>
                  <a:gd name="T0" fmla="*/ 0 w 16"/>
                  <a:gd name="T1" fmla="*/ 103 h 103"/>
                  <a:gd name="T2" fmla="*/ 16 w 16"/>
                  <a:gd name="T3" fmla="*/ 103 h 103"/>
                  <a:gd name="T4" fmla="*/ 16 w 16"/>
                  <a:gd name="T5" fmla="*/ 6 h 103"/>
                  <a:gd name="T6" fmla="*/ 8 w 16"/>
                  <a:gd name="T7" fmla="*/ 0 h 103"/>
                  <a:gd name="T8" fmla="*/ 0 w 16"/>
                  <a:gd name="T9" fmla="*/ 6 h 103"/>
                  <a:gd name="T10" fmla="*/ 0 w 16"/>
                  <a:gd name="T11" fmla="*/ 103 h 103"/>
                </a:gdLst>
                <a:ahLst/>
                <a:cxnLst>
                  <a:cxn ang="0">
                    <a:pos x="T0" y="T1"/>
                  </a:cxn>
                  <a:cxn ang="0">
                    <a:pos x="T2" y="T3"/>
                  </a:cxn>
                  <a:cxn ang="0">
                    <a:pos x="T4" y="T5"/>
                  </a:cxn>
                  <a:cxn ang="0">
                    <a:pos x="T6" y="T7"/>
                  </a:cxn>
                  <a:cxn ang="0">
                    <a:pos x="T8" y="T9"/>
                  </a:cxn>
                  <a:cxn ang="0">
                    <a:pos x="T10" y="T11"/>
                  </a:cxn>
                </a:cxnLst>
                <a:rect l="0" t="0" r="r" b="b"/>
                <a:pathLst>
                  <a:path w="16" h="103">
                    <a:moveTo>
                      <a:pt x="0" y="103"/>
                    </a:moveTo>
                    <a:cubicBezTo>
                      <a:pt x="16" y="103"/>
                      <a:pt x="16" y="103"/>
                      <a:pt x="16" y="103"/>
                    </a:cubicBezTo>
                    <a:cubicBezTo>
                      <a:pt x="16" y="6"/>
                      <a:pt x="16" y="6"/>
                      <a:pt x="16" y="6"/>
                    </a:cubicBezTo>
                    <a:cubicBezTo>
                      <a:pt x="16" y="3"/>
                      <a:pt x="12" y="0"/>
                      <a:pt x="8" y="0"/>
                    </a:cubicBezTo>
                    <a:cubicBezTo>
                      <a:pt x="3" y="0"/>
                      <a:pt x="0" y="3"/>
                      <a:pt x="0" y="6"/>
                    </a:cubicBezTo>
                    <a:cubicBezTo>
                      <a:pt x="0" y="103"/>
                      <a:pt x="0" y="103"/>
                      <a:pt x="0" y="103"/>
                    </a:cubicBez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587" y="4114"/>
                <a:ext cx="9" cy="411"/>
              </a:xfrm>
              <a:custGeom>
                <a:avLst/>
                <a:gdLst>
                  <a:gd name="T0" fmla="*/ 9 w 9"/>
                  <a:gd name="T1" fmla="*/ 0 h 411"/>
                  <a:gd name="T2" fmla="*/ 9 w 9"/>
                  <a:gd name="T3" fmla="*/ 411 h 411"/>
                  <a:gd name="T4" fmla="*/ 0 w 9"/>
                  <a:gd name="T5" fmla="*/ 411 h 411"/>
                  <a:gd name="T6" fmla="*/ 0 w 9"/>
                  <a:gd name="T7" fmla="*/ 0 h 411"/>
                  <a:gd name="T8" fmla="*/ 9 w 9"/>
                  <a:gd name="T9" fmla="*/ 0 h 411"/>
                  <a:gd name="T10" fmla="*/ 9 w 9"/>
                  <a:gd name="T11" fmla="*/ 0 h 411"/>
                </a:gdLst>
                <a:ahLst/>
                <a:cxnLst>
                  <a:cxn ang="0">
                    <a:pos x="T0" y="T1"/>
                  </a:cxn>
                  <a:cxn ang="0">
                    <a:pos x="T2" y="T3"/>
                  </a:cxn>
                  <a:cxn ang="0">
                    <a:pos x="T4" y="T5"/>
                  </a:cxn>
                  <a:cxn ang="0">
                    <a:pos x="T6" y="T7"/>
                  </a:cxn>
                  <a:cxn ang="0">
                    <a:pos x="T8" y="T9"/>
                  </a:cxn>
                  <a:cxn ang="0">
                    <a:pos x="T10" y="T11"/>
                  </a:cxn>
                </a:cxnLst>
                <a:rect l="0" t="0" r="r" b="b"/>
                <a:pathLst>
                  <a:path w="9" h="411">
                    <a:moveTo>
                      <a:pt x="9" y="0"/>
                    </a:moveTo>
                    <a:lnTo>
                      <a:pt x="9" y="411"/>
                    </a:lnTo>
                    <a:lnTo>
                      <a:pt x="0" y="411"/>
                    </a:lnTo>
                    <a:lnTo>
                      <a:pt x="0" y="0"/>
                    </a:lnTo>
                    <a:lnTo>
                      <a:pt x="9" y="0"/>
                    </a:lnTo>
                    <a:lnTo>
                      <a:pt x="9"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Line 29"/>
              <p:cNvSpPr>
                <a:spLocks noChangeShapeType="1"/>
              </p:cNvSpPr>
              <p:nvPr/>
            </p:nvSpPr>
            <p:spPr bwMode="auto">
              <a:xfrm>
                <a:off x="555" y="4101"/>
                <a:ext cx="1949" cy="749"/>
              </a:xfrm>
              <a:prstGeom prst="line">
                <a:avLst/>
              </a:prstGeom>
              <a:noFill/>
              <a:ln w="39688" cap="flat">
                <a:solidFill>
                  <a:srgbClr val="F083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0" name="Freeform 30"/>
              <p:cNvSpPr/>
              <p:nvPr/>
            </p:nvSpPr>
            <p:spPr bwMode="auto">
              <a:xfrm>
                <a:off x="875" y="3982"/>
                <a:ext cx="1966" cy="1806"/>
              </a:xfrm>
              <a:custGeom>
                <a:avLst/>
                <a:gdLst>
                  <a:gd name="T0" fmla="*/ 3 w 479"/>
                  <a:gd name="T1" fmla="*/ 0 h 439"/>
                  <a:gd name="T2" fmla="*/ 220 w 479"/>
                  <a:gd name="T3" fmla="*/ 423 h 439"/>
                  <a:gd name="T4" fmla="*/ 479 w 479"/>
                  <a:gd name="T5" fmla="*/ 182 h 439"/>
                  <a:gd name="T6" fmla="*/ 3 w 479"/>
                  <a:gd name="T7" fmla="*/ 0 h 439"/>
                </a:gdLst>
                <a:ahLst/>
                <a:cxnLst>
                  <a:cxn ang="0">
                    <a:pos x="T0" y="T1"/>
                  </a:cxn>
                  <a:cxn ang="0">
                    <a:pos x="T2" y="T3"/>
                  </a:cxn>
                  <a:cxn ang="0">
                    <a:pos x="T4" y="T5"/>
                  </a:cxn>
                  <a:cxn ang="0">
                    <a:pos x="T6" y="T7"/>
                  </a:cxn>
                </a:cxnLst>
                <a:rect l="0" t="0" r="r" b="b"/>
                <a:pathLst>
                  <a:path w="479" h="439">
                    <a:moveTo>
                      <a:pt x="3" y="0"/>
                    </a:moveTo>
                    <a:cubicBezTo>
                      <a:pt x="3" y="0"/>
                      <a:pt x="0" y="368"/>
                      <a:pt x="220" y="423"/>
                    </a:cubicBezTo>
                    <a:cubicBezTo>
                      <a:pt x="256" y="431"/>
                      <a:pt x="405" y="439"/>
                      <a:pt x="479" y="182"/>
                    </a:cubicBezTo>
                    <a:cubicBezTo>
                      <a:pt x="3" y="0"/>
                      <a:pt x="3" y="0"/>
                      <a:pt x="3" y="0"/>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
              <p:cNvSpPr/>
              <p:nvPr/>
            </p:nvSpPr>
            <p:spPr bwMode="auto">
              <a:xfrm>
                <a:off x="505" y="3842"/>
                <a:ext cx="382" cy="140"/>
              </a:xfrm>
              <a:custGeom>
                <a:avLst/>
                <a:gdLst>
                  <a:gd name="T0" fmla="*/ 0 w 382"/>
                  <a:gd name="T1" fmla="*/ 0 h 140"/>
                  <a:gd name="T2" fmla="*/ 218 w 382"/>
                  <a:gd name="T3" fmla="*/ 8 h 140"/>
                  <a:gd name="T4" fmla="*/ 382 w 382"/>
                  <a:gd name="T5" fmla="*/ 140 h 140"/>
                  <a:gd name="T6" fmla="*/ 173 w 382"/>
                  <a:gd name="T7" fmla="*/ 120 h 140"/>
                  <a:gd name="T8" fmla="*/ 0 w 382"/>
                  <a:gd name="T9" fmla="*/ 0 h 140"/>
                  <a:gd name="T10" fmla="*/ 0 w 382"/>
                  <a:gd name="T11" fmla="*/ 0 h 140"/>
                </a:gdLst>
                <a:ahLst/>
                <a:cxnLst>
                  <a:cxn ang="0">
                    <a:pos x="T0" y="T1"/>
                  </a:cxn>
                  <a:cxn ang="0">
                    <a:pos x="T2" y="T3"/>
                  </a:cxn>
                  <a:cxn ang="0">
                    <a:pos x="T4" y="T5"/>
                  </a:cxn>
                  <a:cxn ang="0">
                    <a:pos x="T6" y="T7"/>
                  </a:cxn>
                  <a:cxn ang="0">
                    <a:pos x="T8" y="T9"/>
                  </a:cxn>
                  <a:cxn ang="0">
                    <a:pos x="T10" y="T11"/>
                  </a:cxn>
                </a:cxnLst>
                <a:rect l="0" t="0" r="r" b="b"/>
                <a:pathLst>
                  <a:path w="382" h="140">
                    <a:moveTo>
                      <a:pt x="0" y="0"/>
                    </a:moveTo>
                    <a:lnTo>
                      <a:pt x="218" y="8"/>
                    </a:lnTo>
                    <a:lnTo>
                      <a:pt x="382" y="140"/>
                    </a:lnTo>
                    <a:lnTo>
                      <a:pt x="173" y="120"/>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2"/>
              <p:cNvSpPr/>
              <p:nvPr/>
            </p:nvSpPr>
            <p:spPr bwMode="auto">
              <a:xfrm>
                <a:off x="678" y="3850"/>
                <a:ext cx="209" cy="132"/>
              </a:xfrm>
              <a:custGeom>
                <a:avLst/>
                <a:gdLst>
                  <a:gd name="T0" fmla="*/ 45 w 209"/>
                  <a:gd name="T1" fmla="*/ 0 h 132"/>
                  <a:gd name="T2" fmla="*/ 209 w 209"/>
                  <a:gd name="T3" fmla="*/ 132 h 132"/>
                  <a:gd name="T4" fmla="*/ 0 w 209"/>
                  <a:gd name="T5" fmla="*/ 112 h 132"/>
                  <a:gd name="T6" fmla="*/ 45 w 209"/>
                  <a:gd name="T7" fmla="*/ 0 h 132"/>
                  <a:gd name="T8" fmla="*/ 45 w 209"/>
                  <a:gd name="T9" fmla="*/ 0 h 132"/>
                </a:gdLst>
                <a:ahLst/>
                <a:cxnLst>
                  <a:cxn ang="0">
                    <a:pos x="T0" y="T1"/>
                  </a:cxn>
                  <a:cxn ang="0">
                    <a:pos x="T2" y="T3"/>
                  </a:cxn>
                  <a:cxn ang="0">
                    <a:pos x="T4" y="T5"/>
                  </a:cxn>
                  <a:cxn ang="0">
                    <a:pos x="T6" y="T7"/>
                  </a:cxn>
                  <a:cxn ang="0">
                    <a:pos x="T8" y="T9"/>
                  </a:cxn>
                </a:cxnLst>
                <a:rect l="0" t="0" r="r" b="b"/>
                <a:pathLst>
                  <a:path w="209" h="132">
                    <a:moveTo>
                      <a:pt x="45" y="0"/>
                    </a:moveTo>
                    <a:lnTo>
                      <a:pt x="209" y="132"/>
                    </a:lnTo>
                    <a:lnTo>
                      <a:pt x="0" y="112"/>
                    </a:lnTo>
                    <a:lnTo>
                      <a:pt x="45" y="0"/>
                    </a:lnTo>
                    <a:lnTo>
                      <a:pt x="45" y="0"/>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3"/>
              <p:cNvSpPr/>
              <p:nvPr/>
            </p:nvSpPr>
            <p:spPr bwMode="auto">
              <a:xfrm>
                <a:off x="678" y="3908"/>
                <a:ext cx="209" cy="74"/>
              </a:xfrm>
              <a:custGeom>
                <a:avLst/>
                <a:gdLst>
                  <a:gd name="T0" fmla="*/ 20 w 209"/>
                  <a:gd name="T1" fmla="*/ 0 h 74"/>
                  <a:gd name="T2" fmla="*/ 209 w 209"/>
                  <a:gd name="T3" fmla="*/ 74 h 74"/>
                  <a:gd name="T4" fmla="*/ 0 w 209"/>
                  <a:gd name="T5" fmla="*/ 54 h 74"/>
                  <a:gd name="T6" fmla="*/ 20 w 209"/>
                  <a:gd name="T7" fmla="*/ 0 h 74"/>
                  <a:gd name="T8" fmla="*/ 20 w 209"/>
                  <a:gd name="T9" fmla="*/ 0 h 74"/>
                </a:gdLst>
                <a:ahLst/>
                <a:cxnLst>
                  <a:cxn ang="0">
                    <a:pos x="T0" y="T1"/>
                  </a:cxn>
                  <a:cxn ang="0">
                    <a:pos x="T2" y="T3"/>
                  </a:cxn>
                  <a:cxn ang="0">
                    <a:pos x="T4" y="T5"/>
                  </a:cxn>
                  <a:cxn ang="0">
                    <a:pos x="T6" y="T7"/>
                  </a:cxn>
                  <a:cxn ang="0">
                    <a:pos x="T8" y="T9"/>
                  </a:cxn>
                </a:cxnLst>
                <a:rect l="0" t="0" r="r" b="b"/>
                <a:pathLst>
                  <a:path w="209" h="74">
                    <a:moveTo>
                      <a:pt x="20" y="0"/>
                    </a:moveTo>
                    <a:lnTo>
                      <a:pt x="209" y="74"/>
                    </a:lnTo>
                    <a:lnTo>
                      <a:pt x="0" y="54"/>
                    </a:lnTo>
                    <a:lnTo>
                      <a:pt x="20" y="0"/>
                    </a:lnTo>
                    <a:lnTo>
                      <a:pt x="20" y="0"/>
                    </a:lnTo>
                    <a:close/>
                  </a:path>
                </a:pathLst>
              </a:custGeom>
              <a:solidFill>
                <a:srgbClr val="EA55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4"/>
              <p:cNvSpPr/>
              <p:nvPr/>
            </p:nvSpPr>
            <p:spPr bwMode="auto">
              <a:xfrm>
                <a:off x="505" y="3842"/>
                <a:ext cx="218" cy="120"/>
              </a:xfrm>
              <a:custGeom>
                <a:avLst/>
                <a:gdLst>
                  <a:gd name="T0" fmla="*/ 0 w 218"/>
                  <a:gd name="T1" fmla="*/ 0 h 120"/>
                  <a:gd name="T2" fmla="*/ 218 w 218"/>
                  <a:gd name="T3" fmla="*/ 8 h 120"/>
                  <a:gd name="T4" fmla="*/ 173 w 218"/>
                  <a:gd name="T5" fmla="*/ 120 h 120"/>
                  <a:gd name="T6" fmla="*/ 0 w 218"/>
                  <a:gd name="T7" fmla="*/ 0 h 120"/>
                  <a:gd name="T8" fmla="*/ 0 w 218"/>
                  <a:gd name="T9" fmla="*/ 0 h 120"/>
                </a:gdLst>
                <a:ahLst/>
                <a:cxnLst>
                  <a:cxn ang="0">
                    <a:pos x="T0" y="T1"/>
                  </a:cxn>
                  <a:cxn ang="0">
                    <a:pos x="T2" y="T3"/>
                  </a:cxn>
                  <a:cxn ang="0">
                    <a:pos x="T4" y="T5"/>
                  </a:cxn>
                  <a:cxn ang="0">
                    <a:pos x="T6" y="T7"/>
                  </a:cxn>
                  <a:cxn ang="0">
                    <a:pos x="T8" y="T9"/>
                  </a:cxn>
                </a:cxnLst>
                <a:rect l="0" t="0" r="r" b="b"/>
                <a:pathLst>
                  <a:path w="218" h="120">
                    <a:moveTo>
                      <a:pt x="0" y="0"/>
                    </a:moveTo>
                    <a:lnTo>
                      <a:pt x="218" y="8"/>
                    </a:lnTo>
                    <a:lnTo>
                      <a:pt x="173" y="120"/>
                    </a:lnTo>
                    <a:lnTo>
                      <a:pt x="0" y="0"/>
                    </a:lnTo>
                    <a:lnTo>
                      <a:pt x="0"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5"/>
              <p:cNvSpPr/>
              <p:nvPr/>
            </p:nvSpPr>
            <p:spPr bwMode="auto">
              <a:xfrm>
                <a:off x="505" y="3842"/>
                <a:ext cx="193" cy="120"/>
              </a:xfrm>
              <a:custGeom>
                <a:avLst/>
                <a:gdLst>
                  <a:gd name="T0" fmla="*/ 0 w 193"/>
                  <a:gd name="T1" fmla="*/ 0 h 120"/>
                  <a:gd name="T2" fmla="*/ 193 w 193"/>
                  <a:gd name="T3" fmla="*/ 66 h 120"/>
                  <a:gd name="T4" fmla="*/ 173 w 193"/>
                  <a:gd name="T5" fmla="*/ 120 h 120"/>
                  <a:gd name="T6" fmla="*/ 0 w 193"/>
                  <a:gd name="T7" fmla="*/ 0 h 120"/>
                  <a:gd name="T8" fmla="*/ 0 w 193"/>
                  <a:gd name="T9" fmla="*/ 0 h 120"/>
                </a:gdLst>
                <a:ahLst/>
                <a:cxnLst>
                  <a:cxn ang="0">
                    <a:pos x="T0" y="T1"/>
                  </a:cxn>
                  <a:cxn ang="0">
                    <a:pos x="T2" y="T3"/>
                  </a:cxn>
                  <a:cxn ang="0">
                    <a:pos x="T4" y="T5"/>
                  </a:cxn>
                  <a:cxn ang="0">
                    <a:pos x="T6" y="T7"/>
                  </a:cxn>
                  <a:cxn ang="0">
                    <a:pos x="T8" y="T9"/>
                  </a:cxn>
                </a:cxnLst>
                <a:rect l="0" t="0" r="r" b="b"/>
                <a:pathLst>
                  <a:path w="193" h="120">
                    <a:moveTo>
                      <a:pt x="0" y="0"/>
                    </a:moveTo>
                    <a:lnTo>
                      <a:pt x="193" y="66"/>
                    </a:lnTo>
                    <a:lnTo>
                      <a:pt x="173" y="120"/>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6"/>
              <p:cNvSpPr/>
              <p:nvPr/>
            </p:nvSpPr>
            <p:spPr bwMode="auto">
              <a:xfrm>
                <a:off x="854" y="3945"/>
                <a:ext cx="45" cy="62"/>
              </a:xfrm>
              <a:custGeom>
                <a:avLst/>
                <a:gdLst>
                  <a:gd name="T0" fmla="*/ 2 w 11"/>
                  <a:gd name="T1" fmla="*/ 6 h 15"/>
                  <a:gd name="T2" fmla="*/ 9 w 11"/>
                  <a:gd name="T3" fmla="*/ 1 h 15"/>
                  <a:gd name="T4" fmla="*/ 10 w 11"/>
                  <a:gd name="T5" fmla="*/ 9 h 15"/>
                  <a:gd name="T6" fmla="*/ 2 w 11"/>
                  <a:gd name="T7" fmla="*/ 14 h 15"/>
                  <a:gd name="T8" fmla="*/ 2 w 11"/>
                  <a:gd name="T9" fmla="*/ 6 h 15"/>
                </a:gdLst>
                <a:ahLst/>
                <a:cxnLst>
                  <a:cxn ang="0">
                    <a:pos x="T0" y="T1"/>
                  </a:cxn>
                  <a:cxn ang="0">
                    <a:pos x="T2" y="T3"/>
                  </a:cxn>
                  <a:cxn ang="0">
                    <a:pos x="T4" y="T5"/>
                  </a:cxn>
                  <a:cxn ang="0">
                    <a:pos x="T6" y="T7"/>
                  </a:cxn>
                  <a:cxn ang="0">
                    <a:pos x="T8" y="T9"/>
                  </a:cxn>
                </a:cxnLst>
                <a:rect l="0" t="0" r="r" b="b"/>
                <a:pathLst>
                  <a:path w="11" h="15">
                    <a:moveTo>
                      <a:pt x="2" y="6"/>
                    </a:moveTo>
                    <a:cubicBezTo>
                      <a:pt x="4" y="2"/>
                      <a:pt x="7" y="0"/>
                      <a:pt x="9" y="1"/>
                    </a:cubicBezTo>
                    <a:cubicBezTo>
                      <a:pt x="11" y="2"/>
                      <a:pt x="11" y="6"/>
                      <a:pt x="10" y="9"/>
                    </a:cubicBezTo>
                    <a:cubicBezTo>
                      <a:pt x="8" y="13"/>
                      <a:pt x="5" y="15"/>
                      <a:pt x="2" y="14"/>
                    </a:cubicBezTo>
                    <a:cubicBezTo>
                      <a:pt x="0" y="13"/>
                      <a:pt x="0" y="9"/>
                      <a:pt x="2" y="6"/>
                    </a:cubicBez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7"/>
              <p:cNvSpPr/>
              <p:nvPr/>
            </p:nvSpPr>
            <p:spPr bwMode="auto">
              <a:xfrm>
                <a:off x="891" y="4373"/>
                <a:ext cx="66" cy="424"/>
              </a:xfrm>
              <a:custGeom>
                <a:avLst/>
                <a:gdLst>
                  <a:gd name="T0" fmla="*/ 0 w 16"/>
                  <a:gd name="T1" fmla="*/ 103 h 103"/>
                  <a:gd name="T2" fmla="*/ 16 w 16"/>
                  <a:gd name="T3" fmla="*/ 103 h 103"/>
                  <a:gd name="T4" fmla="*/ 16 w 16"/>
                  <a:gd name="T5" fmla="*/ 6 h 103"/>
                  <a:gd name="T6" fmla="*/ 8 w 16"/>
                  <a:gd name="T7" fmla="*/ 0 h 103"/>
                  <a:gd name="T8" fmla="*/ 0 w 16"/>
                  <a:gd name="T9" fmla="*/ 6 h 103"/>
                  <a:gd name="T10" fmla="*/ 0 w 16"/>
                  <a:gd name="T11" fmla="*/ 103 h 103"/>
                </a:gdLst>
                <a:ahLst/>
                <a:cxnLst>
                  <a:cxn ang="0">
                    <a:pos x="T0" y="T1"/>
                  </a:cxn>
                  <a:cxn ang="0">
                    <a:pos x="T2" y="T3"/>
                  </a:cxn>
                  <a:cxn ang="0">
                    <a:pos x="T4" y="T5"/>
                  </a:cxn>
                  <a:cxn ang="0">
                    <a:pos x="T6" y="T7"/>
                  </a:cxn>
                  <a:cxn ang="0">
                    <a:pos x="T8" y="T9"/>
                  </a:cxn>
                  <a:cxn ang="0">
                    <a:pos x="T10" y="T11"/>
                  </a:cxn>
                </a:cxnLst>
                <a:rect l="0" t="0" r="r" b="b"/>
                <a:pathLst>
                  <a:path w="16" h="103">
                    <a:moveTo>
                      <a:pt x="0" y="103"/>
                    </a:moveTo>
                    <a:cubicBezTo>
                      <a:pt x="16" y="103"/>
                      <a:pt x="16" y="103"/>
                      <a:pt x="16" y="103"/>
                    </a:cubicBezTo>
                    <a:cubicBezTo>
                      <a:pt x="16" y="6"/>
                      <a:pt x="16" y="6"/>
                      <a:pt x="16" y="6"/>
                    </a:cubicBezTo>
                    <a:cubicBezTo>
                      <a:pt x="16" y="3"/>
                      <a:pt x="13" y="0"/>
                      <a:pt x="8" y="0"/>
                    </a:cubicBezTo>
                    <a:cubicBezTo>
                      <a:pt x="4" y="0"/>
                      <a:pt x="0" y="3"/>
                      <a:pt x="0" y="6"/>
                    </a:cubicBezTo>
                    <a:cubicBezTo>
                      <a:pt x="0" y="103"/>
                      <a:pt x="0" y="103"/>
                      <a:pt x="0" y="103"/>
                    </a:cubicBez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8"/>
              <p:cNvSpPr/>
              <p:nvPr/>
            </p:nvSpPr>
            <p:spPr bwMode="auto">
              <a:xfrm>
                <a:off x="920" y="3994"/>
                <a:ext cx="12" cy="412"/>
              </a:xfrm>
              <a:custGeom>
                <a:avLst/>
                <a:gdLst>
                  <a:gd name="T0" fmla="*/ 12 w 12"/>
                  <a:gd name="T1" fmla="*/ 0 h 412"/>
                  <a:gd name="T2" fmla="*/ 12 w 12"/>
                  <a:gd name="T3" fmla="*/ 412 h 412"/>
                  <a:gd name="T4" fmla="*/ 0 w 12"/>
                  <a:gd name="T5" fmla="*/ 412 h 412"/>
                  <a:gd name="T6" fmla="*/ 0 w 12"/>
                  <a:gd name="T7" fmla="*/ 0 h 412"/>
                  <a:gd name="T8" fmla="*/ 12 w 12"/>
                  <a:gd name="T9" fmla="*/ 0 h 412"/>
                  <a:gd name="T10" fmla="*/ 12 w 12"/>
                  <a:gd name="T11" fmla="*/ 0 h 412"/>
                </a:gdLst>
                <a:ahLst/>
                <a:cxnLst>
                  <a:cxn ang="0">
                    <a:pos x="T0" y="T1"/>
                  </a:cxn>
                  <a:cxn ang="0">
                    <a:pos x="T2" y="T3"/>
                  </a:cxn>
                  <a:cxn ang="0">
                    <a:pos x="T4" y="T5"/>
                  </a:cxn>
                  <a:cxn ang="0">
                    <a:pos x="T6" y="T7"/>
                  </a:cxn>
                  <a:cxn ang="0">
                    <a:pos x="T8" y="T9"/>
                  </a:cxn>
                  <a:cxn ang="0">
                    <a:pos x="T10" y="T11"/>
                  </a:cxn>
                </a:cxnLst>
                <a:rect l="0" t="0" r="r" b="b"/>
                <a:pathLst>
                  <a:path w="12" h="412">
                    <a:moveTo>
                      <a:pt x="12" y="0"/>
                    </a:moveTo>
                    <a:lnTo>
                      <a:pt x="12" y="412"/>
                    </a:lnTo>
                    <a:lnTo>
                      <a:pt x="0" y="412"/>
                    </a:lnTo>
                    <a:lnTo>
                      <a:pt x="0" y="0"/>
                    </a:lnTo>
                    <a:lnTo>
                      <a:pt x="12" y="0"/>
                    </a:lnTo>
                    <a:lnTo>
                      <a:pt x="12"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Line 39"/>
              <p:cNvSpPr>
                <a:spLocks noChangeShapeType="1"/>
              </p:cNvSpPr>
              <p:nvPr/>
            </p:nvSpPr>
            <p:spPr bwMode="auto">
              <a:xfrm>
                <a:off x="891" y="3982"/>
                <a:ext cx="1950" cy="749"/>
              </a:xfrm>
              <a:prstGeom prst="line">
                <a:avLst/>
              </a:prstGeom>
              <a:noFill/>
              <a:ln w="39688" cap="flat">
                <a:solidFill>
                  <a:srgbClr val="F083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sp>
        <p:nvSpPr>
          <p:cNvPr id="75" name="矩形 74"/>
          <p:cNvSpPr/>
          <p:nvPr/>
        </p:nvSpPr>
        <p:spPr>
          <a:xfrm>
            <a:off x="2498234" y="1881467"/>
            <a:ext cx="7201994" cy="3957520"/>
          </a:xfrm>
          <a:prstGeom prst="rect">
            <a:avLst/>
          </a:prstGeom>
          <a:gradFill>
            <a:gsLst>
              <a:gs pos="0">
                <a:srgbClr val="FF0000"/>
              </a:gs>
              <a:gs pos="100000">
                <a:srgbClr val="C00000"/>
              </a:gs>
            </a:gsLst>
            <a:lin ang="5400000" scaled="0"/>
          </a:gradFill>
          <a:ln w="635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a:spLocks noChangeAspect="1"/>
          </p:cNvSpPr>
          <p:nvPr/>
        </p:nvSpPr>
        <p:spPr>
          <a:xfrm>
            <a:off x="5377794" y="1207881"/>
            <a:ext cx="1440000" cy="1440000"/>
          </a:xfrm>
          <a:prstGeom prst="ellipse">
            <a:avLst/>
          </a:prstGeom>
          <a:solidFill>
            <a:srgbClr val="FC7033"/>
          </a:solidFill>
          <a:ln w="635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rgbClr val="FFFDF8"/>
                </a:solidFill>
              </a:rPr>
              <a:t>02</a:t>
            </a:r>
            <a:endParaRPr lang="zh-CN" altLang="en-US" sz="4800" b="1" dirty="0">
              <a:solidFill>
                <a:srgbClr val="FFFDF8"/>
              </a:solidFill>
            </a:endParaRPr>
          </a:p>
        </p:txBody>
      </p:sp>
      <p:sp>
        <p:nvSpPr>
          <p:cNvPr id="77" name="矩形 76"/>
          <p:cNvSpPr/>
          <p:nvPr/>
        </p:nvSpPr>
        <p:spPr>
          <a:xfrm>
            <a:off x="3167080" y="3103838"/>
            <a:ext cx="5874128" cy="1938992"/>
          </a:xfrm>
          <a:prstGeom prst="rect">
            <a:avLst/>
          </a:prstGeom>
          <a:noFill/>
        </p:spPr>
        <p:txBody>
          <a:bodyPr wrap="square" rtlCol="0">
            <a:spAutoFit/>
          </a:bodyPr>
          <a:lstStyle/>
          <a:p>
            <a:pPr algn="ctr"/>
            <a:r>
              <a:rPr lang="zh-CN" altLang="en-US" sz="6000" dirty="0">
                <a:solidFill>
                  <a:srgbClr val="FFFDF8"/>
                </a:solidFill>
                <a:effectLst>
                  <a:reflection blurRad="6350" stA="50000" endPos="20000" dist="25400" dir="5400000" sy="-100000" algn="bl" rotWithShape="0"/>
                </a:effectLst>
                <a:latin typeface="方正兰亭粗黑简体" panose="02000000000000000000" pitchFamily="2" charset="-122"/>
                <a:ea typeface="方正兰亭粗黑简体" panose="02000000000000000000" pitchFamily="2" charset="-122"/>
              </a:rPr>
              <a:t>新</a:t>
            </a:r>
            <a:r>
              <a:rPr lang="en-US" altLang="zh-CN" sz="6000" dirty="0">
                <a:solidFill>
                  <a:srgbClr val="FFFDF8"/>
                </a:solidFill>
                <a:effectLst>
                  <a:reflection blurRad="6350" stA="50000" endPos="20000" dist="25400" dir="5400000" sy="-100000" algn="bl" rotWithShape="0"/>
                </a:effectLst>
                <a:latin typeface="方正兰亭粗黑简体" panose="02000000000000000000" pitchFamily="2" charset="-122"/>
                <a:ea typeface="方正兰亭粗黑简体" panose="02000000000000000000" pitchFamily="2" charset="-122"/>
              </a:rPr>
              <a:t>《</a:t>
            </a:r>
            <a:r>
              <a:rPr lang="zh-CN" altLang="en-US" sz="6000" dirty="0">
                <a:solidFill>
                  <a:srgbClr val="FFFDF8"/>
                </a:solidFill>
                <a:effectLst>
                  <a:reflection blurRad="6350" stA="50000" endPos="20000" dist="25400" dir="5400000" sy="-100000" algn="bl" rotWithShape="0"/>
                </a:effectLst>
                <a:latin typeface="方正兰亭粗黑简体" panose="02000000000000000000" pitchFamily="2" charset="-122"/>
                <a:ea typeface="方正兰亭粗黑简体" panose="02000000000000000000" pitchFamily="2" charset="-122"/>
              </a:rPr>
              <a:t>条例</a:t>
            </a:r>
            <a:r>
              <a:rPr lang="en-US" altLang="zh-CN" sz="6000" dirty="0">
                <a:solidFill>
                  <a:srgbClr val="FFFDF8"/>
                </a:solidFill>
                <a:effectLst>
                  <a:reflection blurRad="6350" stA="50000" endPos="20000" dist="25400" dir="5400000" sy="-100000" algn="bl" rotWithShape="0"/>
                </a:effectLst>
                <a:latin typeface="方正兰亭粗黑简体" panose="02000000000000000000" pitchFamily="2" charset="-122"/>
                <a:ea typeface="方正兰亭粗黑简体" panose="02000000000000000000" pitchFamily="2" charset="-122"/>
              </a:rPr>
              <a:t>》</a:t>
            </a:r>
            <a:r>
              <a:rPr lang="zh-CN" altLang="en-US" sz="6000" dirty="0">
                <a:solidFill>
                  <a:srgbClr val="FFFDF8"/>
                </a:solidFill>
                <a:effectLst>
                  <a:reflection blurRad="6350" stA="50000" endPos="20000" dist="25400" dir="5400000" sy="-100000" algn="bl" rotWithShape="0"/>
                </a:effectLst>
                <a:latin typeface="方正兰亭粗黑简体" panose="02000000000000000000" pitchFamily="2" charset="-122"/>
                <a:ea typeface="方正兰亭粗黑简体" panose="02000000000000000000" pitchFamily="2" charset="-122"/>
              </a:rPr>
              <a:t>的</a:t>
            </a:r>
            <a:endParaRPr lang="en-US" altLang="zh-CN" sz="6000" dirty="0">
              <a:solidFill>
                <a:srgbClr val="FFFDF8"/>
              </a:solidFill>
              <a:effectLst>
                <a:reflection blurRad="6350" stA="50000" endPos="20000" dist="25400" dir="5400000" sy="-100000" algn="bl" rotWithShape="0"/>
              </a:effectLst>
              <a:latin typeface="方正兰亭粗黑简体" panose="02000000000000000000" pitchFamily="2" charset="-122"/>
              <a:ea typeface="方正兰亭粗黑简体" panose="02000000000000000000" pitchFamily="2" charset="-122"/>
            </a:endParaRPr>
          </a:p>
          <a:p>
            <a:pPr algn="ctr"/>
            <a:r>
              <a:rPr lang="zh-CN" altLang="en-US" sz="6000" dirty="0">
                <a:solidFill>
                  <a:srgbClr val="FFFDF8"/>
                </a:solidFill>
                <a:effectLst>
                  <a:reflection blurRad="6350" stA="50000" endPos="20000" dist="25400" dir="5400000" sy="-100000" algn="bl" rotWithShape="0"/>
                </a:effectLst>
                <a:latin typeface="方正兰亭粗黑简体" panose="02000000000000000000" pitchFamily="2" charset="-122"/>
                <a:ea typeface="方正兰亭粗黑简体" panose="02000000000000000000" pitchFamily="2" charset="-122"/>
              </a:rPr>
              <a:t>修订内容</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2" presetClass="entr" presetSubtype="4" decel="40000" fill="hold" grpId="0" nodeType="withEffect">
                                  <p:stCondLst>
                                    <p:cond delay="0"/>
                                  </p:stCondLst>
                                  <p:childTnLst>
                                    <p:set>
                                      <p:cBhvr>
                                        <p:cTn id="11" dur="1" fill="hold">
                                          <p:stCondLst>
                                            <p:cond delay="0"/>
                                          </p:stCondLst>
                                        </p:cTn>
                                        <p:tgtEl>
                                          <p:spTgt spid="75"/>
                                        </p:tgtEl>
                                        <p:attrNameLst>
                                          <p:attrName>style.visibility</p:attrName>
                                        </p:attrNameLst>
                                      </p:cBhvr>
                                      <p:to>
                                        <p:strVal val="visible"/>
                                      </p:to>
                                    </p:set>
                                    <p:anim calcmode="lin" valueType="num">
                                      <p:cBhvr additive="base">
                                        <p:cTn id="12" dur="1000" fill="hold"/>
                                        <p:tgtEl>
                                          <p:spTgt spid="75"/>
                                        </p:tgtEl>
                                        <p:attrNameLst>
                                          <p:attrName>ppt_x</p:attrName>
                                        </p:attrNameLst>
                                      </p:cBhvr>
                                      <p:tavLst>
                                        <p:tav tm="0">
                                          <p:val>
                                            <p:strVal val="#ppt_x"/>
                                          </p:val>
                                        </p:tav>
                                        <p:tav tm="100000">
                                          <p:val>
                                            <p:strVal val="#ppt_x"/>
                                          </p:val>
                                        </p:tav>
                                      </p:tavLst>
                                    </p:anim>
                                    <p:anim calcmode="lin" valueType="num">
                                      <p:cBhvr additive="base">
                                        <p:cTn id="13" dur="1000" fill="hold"/>
                                        <p:tgtEl>
                                          <p:spTgt spid="75"/>
                                        </p:tgtEl>
                                        <p:attrNameLst>
                                          <p:attrName>ppt_y</p:attrName>
                                        </p:attrNameLst>
                                      </p:cBhvr>
                                      <p:tavLst>
                                        <p:tav tm="0">
                                          <p:val>
                                            <p:strVal val="1+#ppt_h/2"/>
                                          </p:val>
                                        </p:tav>
                                        <p:tav tm="100000">
                                          <p:val>
                                            <p:strVal val="#ppt_y"/>
                                          </p:val>
                                        </p:tav>
                                      </p:tavLst>
                                    </p:anim>
                                  </p:childTnLst>
                                </p:cTn>
                              </p:par>
                              <p:par>
                                <p:cTn id="14" presetID="49" presetClass="entr" presetSubtype="0" decel="100000" fill="hold" grpId="0"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1000" fill="hold"/>
                                        <p:tgtEl>
                                          <p:spTgt spid="76"/>
                                        </p:tgtEl>
                                        <p:attrNameLst>
                                          <p:attrName>ppt_w</p:attrName>
                                        </p:attrNameLst>
                                      </p:cBhvr>
                                      <p:tavLst>
                                        <p:tav tm="0">
                                          <p:val>
                                            <p:fltVal val="0"/>
                                          </p:val>
                                        </p:tav>
                                        <p:tav tm="100000">
                                          <p:val>
                                            <p:strVal val="#ppt_w"/>
                                          </p:val>
                                        </p:tav>
                                      </p:tavLst>
                                    </p:anim>
                                    <p:anim calcmode="lin" valueType="num">
                                      <p:cBhvr>
                                        <p:cTn id="17" dur="1000" fill="hold"/>
                                        <p:tgtEl>
                                          <p:spTgt spid="76"/>
                                        </p:tgtEl>
                                        <p:attrNameLst>
                                          <p:attrName>ppt_h</p:attrName>
                                        </p:attrNameLst>
                                      </p:cBhvr>
                                      <p:tavLst>
                                        <p:tav tm="0">
                                          <p:val>
                                            <p:fltVal val="0"/>
                                          </p:val>
                                        </p:tav>
                                        <p:tav tm="100000">
                                          <p:val>
                                            <p:strVal val="#ppt_h"/>
                                          </p:val>
                                        </p:tav>
                                      </p:tavLst>
                                    </p:anim>
                                    <p:anim calcmode="lin" valueType="num">
                                      <p:cBhvr>
                                        <p:cTn id="18" dur="1000" fill="hold"/>
                                        <p:tgtEl>
                                          <p:spTgt spid="76"/>
                                        </p:tgtEl>
                                        <p:attrNameLst>
                                          <p:attrName>style.rotation</p:attrName>
                                        </p:attrNameLst>
                                      </p:cBhvr>
                                      <p:tavLst>
                                        <p:tav tm="0">
                                          <p:val>
                                            <p:fltVal val="360"/>
                                          </p:val>
                                        </p:tav>
                                        <p:tav tm="100000">
                                          <p:val>
                                            <p:fltVal val="0"/>
                                          </p:val>
                                        </p:tav>
                                      </p:tavLst>
                                    </p:anim>
                                    <p:animEffect transition="in" filter="fade">
                                      <p:cBhvr>
                                        <p:cTn id="19" dur="1000"/>
                                        <p:tgtEl>
                                          <p:spTgt spid="76"/>
                                        </p:tgtEl>
                                      </p:cBhvr>
                                    </p:animEffect>
                                  </p:childTnLst>
                                </p:cTn>
                              </p:par>
                            </p:childTnLst>
                          </p:cTn>
                        </p:par>
                        <p:par>
                          <p:cTn id="20" fill="hold">
                            <p:stCondLst>
                              <p:cond delay="1000"/>
                            </p:stCondLst>
                            <p:childTnLst>
                              <p:par>
                                <p:cTn id="21" presetID="31" presetClass="entr" presetSubtype="0" fill="hold" grpId="0" nodeType="afterEffect">
                                  <p:stCondLst>
                                    <p:cond delay="0"/>
                                  </p:stCondLst>
                                  <p:iterate type="lt">
                                    <p:tmPct val="5000"/>
                                  </p:iterate>
                                  <p:childTnLst>
                                    <p:set>
                                      <p:cBhvr>
                                        <p:cTn id="22" dur="1" fill="hold">
                                          <p:stCondLst>
                                            <p:cond delay="0"/>
                                          </p:stCondLst>
                                        </p:cTn>
                                        <p:tgtEl>
                                          <p:spTgt spid="77"/>
                                        </p:tgtEl>
                                        <p:attrNameLst>
                                          <p:attrName>style.visibility</p:attrName>
                                        </p:attrNameLst>
                                      </p:cBhvr>
                                      <p:to>
                                        <p:strVal val="visible"/>
                                      </p:to>
                                    </p:set>
                                    <p:anim calcmode="lin" valueType="num">
                                      <p:cBhvr>
                                        <p:cTn id="23" dur="750" fill="hold"/>
                                        <p:tgtEl>
                                          <p:spTgt spid="77"/>
                                        </p:tgtEl>
                                        <p:attrNameLst>
                                          <p:attrName>ppt_w</p:attrName>
                                        </p:attrNameLst>
                                      </p:cBhvr>
                                      <p:tavLst>
                                        <p:tav tm="0">
                                          <p:val>
                                            <p:fltVal val="0"/>
                                          </p:val>
                                        </p:tav>
                                        <p:tav tm="100000">
                                          <p:val>
                                            <p:strVal val="#ppt_w"/>
                                          </p:val>
                                        </p:tav>
                                      </p:tavLst>
                                    </p:anim>
                                    <p:anim calcmode="lin" valueType="num">
                                      <p:cBhvr>
                                        <p:cTn id="24" dur="750" fill="hold"/>
                                        <p:tgtEl>
                                          <p:spTgt spid="77"/>
                                        </p:tgtEl>
                                        <p:attrNameLst>
                                          <p:attrName>ppt_h</p:attrName>
                                        </p:attrNameLst>
                                      </p:cBhvr>
                                      <p:tavLst>
                                        <p:tav tm="0">
                                          <p:val>
                                            <p:fltVal val="0"/>
                                          </p:val>
                                        </p:tav>
                                        <p:tav tm="100000">
                                          <p:val>
                                            <p:strVal val="#ppt_h"/>
                                          </p:val>
                                        </p:tav>
                                      </p:tavLst>
                                    </p:anim>
                                    <p:anim calcmode="lin" valueType="num">
                                      <p:cBhvr>
                                        <p:cTn id="25" dur="750" fill="hold"/>
                                        <p:tgtEl>
                                          <p:spTgt spid="77"/>
                                        </p:tgtEl>
                                        <p:attrNameLst>
                                          <p:attrName>style.rotation</p:attrName>
                                        </p:attrNameLst>
                                      </p:cBhvr>
                                      <p:tavLst>
                                        <p:tav tm="0">
                                          <p:val>
                                            <p:fltVal val="90"/>
                                          </p:val>
                                        </p:tav>
                                        <p:tav tm="100000">
                                          <p:val>
                                            <p:fltVal val="0"/>
                                          </p:val>
                                        </p:tav>
                                      </p:tavLst>
                                    </p:anim>
                                    <p:animEffect transition="in" filter="fade">
                                      <p:cBhvr>
                                        <p:cTn id="26" dur="7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3877985"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此次修订了哪些内容</a:t>
            </a:r>
          </a:p>
        </p:txBody>
      </p:sp>
      <p:sp>
        <p:nvSpPr>
          <p:cNvPr id="3" name="矩形 2"/>
          <p:cNvSpPr/>
          <p:nvPr/>
        </p:nvSpPr>
        <p:spPr>
          <a:xfrm>
            <a:off x="1179512" y="4675027"/>
            <a:ext cx="9858375" cy="1295483"/>
          </a:xfrm>
          <a:prstGeom prst="rect">
            <a:avLst/>
          </a:prstGeom>
        </p:spPr>
        <p:txBody>
          <a:bodyPr wrap="square">
            <a:spAutoFit/>
          </a:bodyPr>
          <a:lstStyle/>
          <a:p>
            <a:pPr algn="ctr">
              <a:lnSpc>
                <a:spcPct val="150000"/>
              </a:lnSpc>
            </a:pPr>
            <a:r>
              <a:rPr lang="zh-CN" altLang="en-US" dirty="0">
                <a:solidFill>
                  <a:schemeClr val="tx1">
                    <a:lumMod val="50000"/>
                    <a:lumOff val="50000"/>
                  </a:schemeClr>
                </a:solidFill>
                <a:latin typeface="+mn-ea"/>
              </a:rPr>
              <a:t>此次新修订的</a:t>
            </a:r>
            <a:r>
              <a:rPr lang="en-US" altLang="zh-CN" dirty="0">
                <a:solidFill>
                  <a:schemeClr val="tx1">
                    <a:lumMod val="50000"/>
                    <a:lumOff val="50000"/>
                  </a:schemeClr>
                </a:solidFill>
                <a:latin typeface="+mn-ea"/>
              </a:rPr>
              <a:t>《</a:t>
            </a:r>
            <a:r>
              <a:rPr lang="zh-CN" altLang="en-US" dirty="0">
                <a:solidFill>
                  <a:schemeClr val="tx1">
                    <a:lumMod val="50000"/>
                    <a:lumOff val="50000"/>
                  </a:schemeClr>
                </a:solidFill>
                <a:latin typeface="+mn-ea"/>
              </a:rPr>
              <a:t>条例</a:t>
            </a:r>
            <a:r>
              <a:rPr lang="en-US" altLang="zh-CN" dirty="0">
                <a:solidFill>
                  <a:schemeClr val="tx1">
                    <a:lumMod val="50000"/>
                    <a:lumOff val="50000"/>
                  </a:schemeClr>
                </a:solidFill>
                <a:latin typeface="+mn-ea"/>
              </a:rPr>
              <a:t>》</a:t>
            </a:r>
            <a:r>
              <a:rPr lang="zh-CN" altLang="en-US" dirty="0">
                <a:solidFill>
                  <a:schemeClr val="tx1">
                    <a:lumMod val="50000"/>
                    <a:lumOff val="50000"/>
                  </a:schemeClr>
                </a:solidFill>
                <a:latin typeface="+mn-ea"/>
              </a:rPr>
              <a:t>共</a:t>
            </a:r>
            <a:r>
              <a:rPr lang="en-US" altLang="zh-CN" dirty="0">
                <a:solidFill>
                  <a:schemeClr val="tx1">
                    <a:lumMod val="50000"/>
                    <a:lumOff val="50000"/>
                  </a:schemeClr>
                </a:solidFill>
                <a:latin typeface="+mn-ea"/>
              </a:rPr>
              <a:t>142</a:t>
            </a:r>
            <a:r>
              <a:rPr lang="zh-CN" altLang="en-US" dirty="0">
                <a:solidFill>
                  <a:schemeClr val="tx1">
                    <a:lumMod val="50000"/>
                    <a:lumOff val="50000"/>
                  </a:schemeClr>
                </a:solidFill>
                <a:latin typeface="+mn-ea"/>
              </a:rPr>
              <a:t>条，与原</a:t>
            </a:r>
            <a:r>
              <a:rPr lang="en-US" altLang="zh-CN" dirty="0">
                <a:solidFill>
                  <a:schemeClr val="tx1">
                    <a:lumMod val="50000"/>
                    <a:lumOff val="50000"/>
                  </a:schemeClr>
                </a:solidFill>
                <a:latin typeface="+mn-ea"/>
              </a:rPr>
              <a:t>《</a:t>
            </a:r>
            <a:r>
              <a:rPr lang="zh-CN" altLang="en-US" dirty="0">
                <a:solidFill>
                  <a:schemeClr val="tx1">
                    <a:lumMod val="50000"/>
                    <a:lumOff val="50000"/>
                  </a:schemeClr>
                </a:solidFill>
                <a:latin typeface="+mn-ea"/>
              </a:rPr>
              <a:t>条例</a:t>
            </a:r>
            <a:r>
              <a:rPr lang="en-US" altLang="zh-CN" dirty="0">
                <a:solidFill>
                  <a:schemeClr val="tx1">
                    <a:lumMod val="50000"/>
                    <a:lumOff val="50000"/>
                  </a:schemeClr>
                </a:solidFill>
                <a:latin typeface="+mn-ea"/>
              </a:rPr>
              <a:t>》</a:t>
            </a:r>
            <a:r>
              <a:rPr lang="zh-CN" altLang="en-US" dirty="0">
                <a:solidFill>
                  <a:schemeClr val="tx1">
                    <a:lumMod val="50000"/>
                    <a:lumOff val="50000"/>
                  </a:schemeClr>
                </a:solidFill>
                <a:latin typeface="+mn-ea"/>
              </a:rPr>
              <a:t>相比新增</a:t>
            </a:r>
            <a:r>
              <a:rPr lang="en-US" altLang="zh-CN" dirty="0">
                <a:solidFill>
                  <a:schemeClr val="tx1">
                    <a:lumMod val="50000"/>
                    <a:lumOff val="50000"/>
                  </a:schemeClr>
                </a:solidFill>
                <a:latin typeface="+mn-ea"/>
              </a:rPr>
              <a:t>11</a:t>
            </a:r>
            <a:r>
              <a:rPr lang="zh-CN" altLang="en-US" dirty="0">
                <a:solidFill>
                  <a:schemeClr val="tx1">
                    <a:lumMod val="50000"/>
                    <a:lumOff val="50000"/>
                  </a:schemeClr>
                </a:solidFill>
                <a:latin typeface="+mn-ea"/>
              </a:rPr>
              <a:t>条，修改</a:t>
            </a:r>
            <a:r>
              <a:rPr lang="en-US" altLang="zh-CN" dirty="0">
                <a:solidFill>
                  <a:schemeClr val="tx1">
                    <a:lumMod val="50000"/>
                    <a:lumOff val="50000"/>
                  </a:schemeClr>
                </a:solidFill>
                <a:latin typeface="+mn-ea"/>
              </a:rPr>
              <a:t>65</a:t>
            </a:r>
            <a:r>
              <a:rPr lang="zh-CN" altLang="en-US" dirty="0">
                <a:solidFill>
                  <a:schemeClr val="tx1">
                    <a:lumMod val="50000"/>
                    <a:lumOff val="50000"/>
                  </a:schemeClr>
                </a:solidFill>
                <a:latin typeface="+mn-ea"/>
              </a:rPr>
              <a:t>条，整合了</a:t>
            </a:r>
            <a:r>
              <a:rPr lang="en-US" altLang="zh-CN" dirty="0">
                <a:solidFill>
                  <a:schemeClr val="tx1">
                    <a:lumMod val="50000"/>
                    <a:lumOff val="50000"/>
                  </a:schemeClr>
                </a:solidFill>
                <a:latin typeface="+mn-ea"/>
              </a:rPr>
              <a:t>2</a:t>
            </a:r>
            <a:r>
              <a:rPr lang="zh-CN" altLang="en-US" dirty="0">
                <a:solidFill>
                  <a:schemeClr val="tx1">
                    <a:lumMod val="50000"/>
                    <a:lumOff val="50000"/>
                  </a:schemeClr>
                </a:solidFill>
                <a:latin typeface="+mn-ea"/>
              </a:rPr>
              <a:t>条。修订后政治性更强，内容更科学，逻辑更严谨，指导性和可操作性更强，其特点可以用“一二三四五六七八”来概括：</a:t>
            </a:r>
          </a:p>
        </p:txBody>
      </p:sp>
      <p:sp>
        <p:nvSpPr>
          <p:cNvPr id="9" name="Freeform 5"/>
          <p:cNvSpPr>
            <a:spLocks noEditPoints="1"/>
          </p:cNvSpPr>
          <p:nvPr/>
        </p:nvSpPr>
        <p:spPr bwMode="auto">
          <a:xfrm>
            <a:off x="5711923" y="2291676"/>
            <a:ext cx="779792" cy="1284625"/>
          </a:xfrm>
          <a:custGeom>
            <a:avLst/>
            <a:gdLst>
              <a:gd name="T0" fmla="*/ 1464 w 1988"/>
              <a:gd name="T1" fmla="*/ 1695 h 3275"/>
              <a:gd name="T2" fmla="*/ 1776 w 1988"/>
              <a:gd name="T3" fmla="*/ 1885 h 3275"/>
              <a:gd name="T4" fmla="*/ 1965 w 1988"/>
              <a:gd name="T5" fmla="*/ 1296 h 3275"/>
              <a:gd name="T6" fmla="*/ 1842 w 1988"/>
              <a:gd name="T7" fmla="*/ 1336 h 3275"/>
              <a:gd name="T8" fmla="*/ 1348 w 1988"/>
              <a:gd name="T9" fmla="*/ 1404 h 3275"/>
              <a:gd name="T10" fmla="*/ 1069 w 1988"/>
              <a:gd name="T11" fmla="*/ 2210 h 3275"/>
              <a:gd name="T12" fmla="*/ 1448 w 1988"/>
              <a:gd name="T13" fmla="*/ 2273 h 3275"/>
              <a:gd name="T14" fmla="*/ 1270 w 1988"/>
              <a:gd name="T15" fmla="*/ 2542 h 3275"/>
              <a:gd name="T16" fmla="*/ 681 w 1988"/>
              <a:gd name="T17" fmla="*/ 2932 h 3275"/>
              <a:gd name="T18" fmla="*/ 460 w 1988"/>
              <a:gd name="T19" fmla="*/ 3005 h 3275"/>
              <a:gd name="T20" fmla="*/ 362 w 1988"/>
              <a:gd name="T21" fmla="*/ 3128 h 3275"/>
              <a:gd name="T22" fmla="*/ 680 w 1988"/>
              <a:gd name="T23" fmla="*/ 3017 h 3275"/>
              <a:gd name="T24" fmla="*/ 592 w 1988"/>
              <a:gd name="T25" fmla="*/ 3111 h 3275"/>
              <a:gd name="T26" fmla="*/ 606 w 1988"/>
              <a:gd name="T27" fmla="*/ 3139 h 3275"/>
              <a:gd name="T28" fmla="*/ 314 w 1988"/>
              <a:gd name="T29" fmla="*/ 3242 h 3275"/>
              <a:gd name="T30" fmla="*/ 328 w 1988"/>
              <a:gd name="T31" fmla="*/ 3271 h 3275"/>
              <a:gd name="T32" fmla="*/ 553 w 1988"/>
              <a:gd name="T33" fmla="*/ 3256 h 3275"/>
              <a:gd name="T34" fmla="*/ 952 w 1988"/>
              <a:gd name="T35" fmla="*/ 3110 h 3275"/>
              <a:gd name="T36" fmla="*/ 801 w 1988"/>
              <a:gd name="T37" fmla="*/ 3218 h 3275"/>
              <a:gd name="T38" fmla="*/ 932 w 1988"/>
              <a:gd name="T39" fmla="*/ 3209 h 3275"/>
              <a:gd name="T40" fmla="*/ 1339 w 1988"/>
              <a:gd name="T41" fmla="*/ 2964 h 3275"/>
              <a:gd name="T42" fmla="*/ 1670 w 1988"/>
              <a:gd name="T43" fmla="*/ 2731 h 3275"/>
              <a:gd name="T44" fmla="*/ 1912 w 1988"/>
              <a:gd name="T45" fmla="*/ 2373 h 3275"/>
              <a:gd name="T46" fmla="*/ 1654 w 1988"/>
              <a:gd name="T47" fmla="*/ 2134 h 3275"/>
              <a:gd name="T48" fmla="*/ 1163 w 1988"/>
              <a:gd name="T49" fmla="*/ 1978 h 3275"/>
              <a:gd name="T50" fmla="*/ 1331 w 1988"/>
              <a:gd name="T51" fmla="*/ 1705 h 3275"/>
              <a:gd name="T52" fmla="*/ 437 w 1988"/>
              <a:gd name="T53" fmla="*/ 2466 h 3275"/>
              <a:gd name="T54" fmla="*/ 646 w 1988"/>
              <a:gd name="T55" fmla="*/ 2632 h 3275"/>
              <a:gd name="T56" fmla="*/ 719 w 1988"/>
              <a:gd name="T57" fmla="*/ 2418 h 3275"/>
              <a:gd name="T58" fmla="*/ 1064 w 1988"/>
              <a:gd name="T59" fmla="*/ 1328 h 3275"/>
              <a:gd name="T60" fmla="*/ 1328 w 1988"/>
              <a:gd name="T61" fmla="*/ 830 h 3275"/>
              <a:gd name="T62" fmla="*/ 1222 w 1988"/>
              <a:gd name="T63" fmla="*/ 916 h 3275"/>
              <a:gd name="T64" fmla="*/ 1286 w 1988"/>
              <a:gd name="T65" fmla="*/ 736 h 3275"/>
              <a:gd name="T66" fmla="*/ 1481 w 1988"/>
              <a:gd name="T67" fmla="*/ 416 h 3275"/>
              <a:gd name="T68" fmla="*/ 1369 w 1988"/>
              <a:gd name="T69" fmla="*/ 651 h 3275"/>
              <a:gd name="T70" fmla="*/ 1395 w 1988"/>
              <a:gd name="T71" fmla="*/ 668 h 3275"/>
              <a:gd name="T72" fmla="*/ 1456 w 1988"/>
              <a:gd name="T73" fmla="*/ 562 h 3275"/>
              <a:gd name="T74" fmla="*/ 1498 w 1988"/>
              <a:gd name="T75" fmla="*/ 530 h 3275"/>
              <a:gd name="T76" fmla="*/ 1623 w 1988"/>
              <a:gd name="T77" fmla="*/ 296 h 3275"/>
              <a:gd name="T78" fmla="*/ 1708 w 1988"/>
              <a:gd name="T79" fmla="*/ 148 h 3275"/>
              <a:gd name="T80" fmla="*/ 1620 w 1988"/>
              <a:gd name="T81" fmla="*/ 154 h 3275"/>
              <a:gd name="T82" fmla="*/ 1354 w 1988"/>
              <a:gd name="T83" fmla="*/ 528 h 3275"/>
              <a:gd name="T84" fmla="*/ 1330 w 1988"/>
              <a:gd name="T85" fmla="*/ 538 h 3275"/>
              <a:gd name="T86" fmla="*/ 1329 w 1988"/>
              <a:gd name="T87" fmla="*/ 535 h 3275"/>
              <a:gd name="T88" fmla="*/ 1295 w 1988"/>
              <a:gd name="T89" fmla="*/ 526 h 3275"/>
              <a:gd name="T90" fmla="*/ 1109 w 1988"/>
              <a:gd name="T91" fmla="*/ 786 h 3275"/>
              <a:gd name="T92" fmla="*/ 1006 w 1988"/>
              <a:gd name="T93" fmla="*/ 850 h 3275"/>
              <a:gd name="T94" fmla="*/ 837 w 1988"/>
              <a:gd name="T95" fmla="*/ 1133 h 3275"/>
              <a:gd name="T96" fmla="*/ 573 w 1988"/>
              <a:gd name="T97" fmla="*/ 1897 h 3275"/>
              <a:gd name="T98" fmla="*/ 484 w 1988"/>
              <a:gd name="T99" fmla="*/ 1566 h 3275"/>
              <a:gd name="T100" fmla="*/ 233 w 1988"/>
              <a:gd name="T101" fmla="*/ 961 h 3275"/>
              <a:gd name="T102" fmla="*/ 80 w 1988"/>
              <a:gd name="T103" fmla="*/ 995 h 3275"/>
              <a:gd name="T104" fmla="*/ 31 w 1988"/>
              <a:gd name="T105" fmla="*/ 1324 h 3275"/>
              <a:gd name="T106" fmla="*/ 386 w 1988"/>
              <a:gd name="T107" fmla="*/ 2144 h 3275"/>
              <a:gd name="T108" fmla="*/ 1446 w 1988"/>
              <a:gd name="T109" fmla="*/ 166 h 3275"/>
              <a:gd name="T110" fmla="*/ 1488 w 1988"/>
              <a:gd name="T111" fmla="*/ 7 h 3275"/>
              <a:gd name="T112" fmla="*/ 1403 w 1988"/>
              <a:gd name="T113" fmla="*/ 134 h 3275"/>
              <a:gd name="T114" fmla="*/ 1446 w 1988"/>
              <a:gd name="T115" fmla="*/ 166 h 3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88" h="3275">
                <a:moveTo>
                  <a:pt x="1331" y="1705"/>
                </a:moveTo>
                <a:cubicBezTo>
                  <a:pt x="1374" y="1674"/>
                  <a:pt x="1416" y="1669"/>
                  <a:pt x="1464" y="1695"/>
                </a:cubicBezTo>
                <a:cubicBezTo>
                  <a:pt x="1532" y="1733"/>
                  <a:pt x="1591" y="1783"/>
                  <a:pt x="1646" y="1838"/>
                </a:cubicBezTo>
                <a:cubicBezTo>
                  <a:pt x="1682" y="1873"/>
                  <a:pt x="1732" y="1910"/>
                  <a:pt x="1776" y="1885"/>
                </a:cubicBezTo>
                <a:cubicBezTo>
                  <a:pt x="1860" y="1837"/>
                  <a:pt x="1934" y="1771"/>
                  <a:pt x="1958" y="1670"/>
                </a:cubicBezTo>
                <a:cubicBezTo>
                  <a:pt x="1988" y="1546"/>
                  <a:pt x="1965" y="1421"/>
                  <a:pt x="1965" y="1296"/>
                </a:cubicBezTo>
                <a:cubicBezTo>
                  <a:pt x="1965" y="1284"/>
                  <a:pt x="1951" y="1277"/>
                  <a:pt x="1948" y="1284"/>
                </a:cubicBezTo>
                <a:cubicBezTo>
                  <a:pt x="1927" y="1331"/>
                  <a:pt x="1876" y="1315"/>
                  <a:pt x="1842" y="1336"/>
                </a:cubicBezTo>
                <a:cubicBezTo>
                  <a:pt x="1755" y="1389"/>
                  <a:pt x="1668" y="1437"/>
                  <a:pt x="1555" y="1398"/>
                </a:cubicBezTo>
                <a:cubicBezTo>
                  <a:pt x="1491" y="1376"/>
                  <a:pt x="1415" y="1379"/>
                  <a:pt x="1348" y="1404"/>
                </a:cubicBezTo>
                <a:cubicBezTo>
                  <a:pt x="1107" y="1494"/>
                  <a:pt x="931" y="1648"/>
                  <a:pt x="876" y="1910"/>
                </a:cubicBezTo>
                <a:cubicBezTo>
                  <a:pt x="842" y="2072"/>
                  <a:pt x="923" y="2171"/>
                  <a:pt x="1069" y="2210"/>
                </a:cubicBezTo>
                <a:cubicBezTo>
                  <a:pt x="1147" y="2231"/>
                  <a:pt x="1228" y="2241"/>
                  <a:pt x="1310" y="2246"/>
                </a:cubicBezTo>
                <a:cubicBezTo>
                  <a:pt x="1356" y="2248"/>
                  <a:pt x="1404" y="2254"/>
                  <a:pt x="1448" y="2273"/>
                </a:cubicBezTo>
                <a:cubicBezTo>
                  <a:pt x="1519" y="2304"/>
                  <a:pt x="1528" y="2335"/>
                  <a:pt x="1474" y="2390"/>
                </a:cubicBezTo>
                <a:cubicBezTo>
                  <a:pt x="1413" y="2451"/>
                  <a:pt x="1346" y="2503"/>
                  <a:pt x="1270" y="2542"/>
                </a:cubicBezTo>
                <a:cubicBezTo>
                  <a:pt x="1091" y="2634"/>
                  <a:pt x="912" y="2724"/>
                  <a:pt x="750" y="2843"/>
                </a:cubicBezTo>
                <a:cubicBezTo>
                  <a:pt x="721" y="2864"/>
                  <a:pt x="659" y="2868"/>
                  <a:pt x="681" y="2932"/>
                </a:cubicBezTo>
                <a:cubicBezTo>
                  <a:pt x="682" y="2934"/>
                  <a:pt x="675" y="2942"/>
                  <a:pt x="670" y="2943"/>
                </a:cubicBezTo>
                <a:cubicBezTo>
                  <a:pt x="600" y="2963"/>
                  <a:pt x="538" y="3011"/>
                  <a:pt x="460" y="3005"/>
                </a:cubicBezTo>
                <a:cubicBezTo>
                  <a:pt x="413" y="3001"/>
                  <a:pt x="344" y="3042"/>
                  <a:pt x="329" y="3079"/>
                </a:cubicBezTo>
                <a:cubicBezTo>
                  <a:pt x="315" y="3112"/>
                  <a:pt x="323" y="3133"/>
                  <a:pt x="362" y="3128"/>
                </a:cubicBezTo>
                <a:cubicBezTo>
                  <a:pt x="401" y="3122"/>
                  <a:pt x="438" y="3115"/>
                  <a:pt x="467" y="3081"/>
                </a:cubicBezTo>
                <a:cubicBezTo>
                  <a:pt x="520" y="3019"/>
                  <a:pt x="593" y="3019"/>
                  <a:pt x="680" y="3017"/>
                </a:cubicBezTo>
                <a:cubicBezTo>
                  <a:pt x="631" y="3070"/>
                  <a:pt x="547" y="3052"/>
                  <a:pt x="527" y="3132"/>
                </a:cubicBezTo>
                <a:cubicBezTo>
                  <a:pt x="553" y="3123"/>
                  <a:pt x="572" y="3116"/>
                  <a:pt x="592" y="3111"/>
                </a:cubicBezTo>
                <a:cubicBezTo>
                  <a:pt x="601" y="3109"/>
                  <a:pt x="613" y="3109"/>
                  <a:pt x="614" y="3121"/>
                </a:cubicBezTo>
                <a:cubicBezTo>
                  <a:pt x="615" y="3126"/>
                  <a:pt x="611" y="3136"/>
                  <a:pt x="606" y="3139"/>
                </a:cubicBezTo>
                <a:cubicBezTo>
                  <a:pt x="562" y="3171"/>
                  <a:pt x="507" y="3202"/>
                  <a:pt x="460" y="3190"/>
                </a:cubicBezTo>
                <a:cubicBezTo>
                  <a:pt x="392" y="3173"/>
                  <a:pt x="361" y="3223"/>
                  <a:pt x="314" y="3242"/>
                </a:cubicBezTo>
                <a:cubicBezTo>
                  <a:pt x="306" y="3245"/>
                  <a:pt x="297" y="3253"/>
                  <a:pt x="303" y="3264"/>
                </a:cubicBezTo>
                <a:cubicBezTo>
                  <a:pt x="309" y="3274"/>
                  <a:pt x="318" y="3275"/>
                  <a:pt x="328" y="3271"/>
                </a:cubicBezTo>
                <a:cubicBezTo>
                  <a:pt x="392" y="3239"/>
                  <a:pt x="458" y="3236"/>
                  <a:pt x="526" y="3260"/>
                </a:cubicBezTo>
                <a:cubicBezTo>
                  <a:pt x="534" y="3263"/>
                  <a:pt x="546" y="3260"/>
                  <a:pt x="553" y="3256"/>
                </a:cubicBezTo>
                <a:cubicBezTo>
                  <a:pt x="637" y="3206"/>
                  <a:pt x="733" y="3189"/>
                  <a:pt x="821" y="3148"/>
                </a:cubicBezTo>
                <a:cubicBezTo>
                  <a:pt x="857" y="3131"/>
                  <a:pt x="895" y="3113"/>
                  <a:pt x="952" y="3110"/>
                </a:cubicBezTo>
                <a:cubicBezTo>
                  <a:pt x="920" y="3153"/>
                  <a:pt x="879" y="3156"/>
                  <a:pt x="850" y="3177"/>
                </a:cubicBezTo>
                <a:cubicBezTo>
                  <a:pt x="831" y="3190"/>
                  <a:pt x="791" y="3188"/>
                  <a:pt x="801" y="3218"/>
                </a:cubicBezTo>
                <a:cubicBezTo>
                  <a:pt x="808" y="3243"/>
                  <a:pt x="845" y="3230"/>
                  <a:pt x="868" y="3228"/>
                </a:cubicBezTo>
                <a:cubicBezTo>
                  <a:pt x="890" y="3226"/>
                  <a:pt x="912" y="3219"/>
                  <a:pt x="932" y="3209"/>
                </a:cubicBezTo>
                <a:cubicBezTo>
                  <a:pt x="1003" y="3173"/>
                  <a:pt x="1075" y="3138"/>
                  <a:pt x="1143" y="3097"/>
                </a:cubicBezTo>
                <a:cubicBezTo>
                  <a:pt x="1211" y="3056"/>
                  <a:pt x="1293" y="3029"/>
                  <a:pt x="1339" y="2964"/>
                </a:cubicBezTo>
                <a:cubicBezTo>
                  <a:pt x="1396" y="2886"/>
                  <a:pt x="1475" y="2847"/>
                  <a:pt x="1553" y="2801"/>
                </a:cubicBezTo>
                <a:cubicBezTo>
                  <a:pt x="1593" y="2779"/>
                  <a:pt x="1632" y="2756"/>
                  <a:pt x="1670" y="2731"/>
                </a:cubicBezTo>
                <a:cubicBezTo>
                  <a:pt x="1757" y="2674"/>
                  <a:pt x="1841" y="2613"/>
                  <a:pt x="1896" y="2520"/>
                </a:cubicBezTo>
                <a:cubicBezTo>
                  <a:pt x="1923" y="2472"/>
                  <a:pt x="1931" y="2421"/>
                  <a:pt x="1912" y="2373"/>
                </a:cubicBezTo>
                <a:cubicBezTo>
                  <a:pt x="1892" y="2323"/>
                  <a:pt x="1868" y="2274"/>
                  <a:pt x="1834" y="2229"/>
                </a:cubicBezTo>
                <a:cubicBezTo>
                  <a:pt x="1788" y="2168"/>
                  <a:pt x="1722" y="2137"/>
                  <a:pt x="1654" y="2134"/>
                </a:cubicBezTo>
                <a:cubicBezTo>
                  <a:pt x="1526" y="2127"/>
                  <a:pt x="1400" y="2105"/>
                  <a:pt x="1273" y="2087"/>
                </a:cubicBezTo>
                <a:cubicBezTo>
                  <a:pt x="1208" y="2077"/>
                  <a:pt x="1165" y="2040"/>
                  <a:pt x="1163" y="1978"/>
                </a:cubicBezTo>
                <a:cubicBezTo>
                  <a:pt x="1161" y="1928"/>
                  <a:pt x="1165" y="1878"/>
                  <a:pt x="1196" y="1832"/>
                </a:cubicBezTo>
                <a:cubicBezTo>
                  <a:pt x="1233" y="1779"/>
                  <a:pt x="1281" y="1742"/>
                  <a:pt x="1331" y="1705"/>
                </a:cubicBezTo>
                <a:close/>
                <a:moveTo>
                  <a:pt x="406" y="2364"/>
                </a:moveTo>
                <a:cubicBezTo>
                  <a:pt x="393" y="2404"/>
                  <a:pt x="405" y="2435"/>
                  <a:pt x="437" y="2466"/>
                </a:cubicBezTo>
                <a:cubicBezTo>
                  <a:pt x="479" y="2505"/>
                  <a:pt x="520" y="2549"/>
                  <a:pt x="551" y="2598"/>
                </a:cubicBezTo>
                <a:cubicBezTo>
                  <a:pt x="577" y="2639"/>
                  <a:pt x="606" y="2646"/>
                  <a:pt x="646" y="2632"/>
                </a:cubicBezTo>
                <a:cubicBezTo>
                  <a:pt x="688" y="2618"/>
                  <a:pt x="719" y="2594"/>
                  <a:pt x="717" y="2542"/>
                </a:cubicBezTo>
                <a:cubicBezTo>
                  <a:pt x="715" y="2501"/>
                  <a:pt x="713" y="2458"/>
                  <a:pt x="719" y="2418"/>
                </a:cubicBezTo>
                <a:cubicBezTo>
                  <a:pt x="763" y="2109"/>
                  <a:pt x="852" y="1812"/>
                  <a:pt x="955" y="1519"/>
                </a:cubicBezTo>
                <a:cubicBezTo>
                  <a:pt x="980" y="1448"/>
                  <a:pt x="1034" y="1396"/>
                  <a:pt x="1064" y="1328"/>
                </a:cubicBezTo>
                <a:cubicBezTo>
                  <a:pt x="1089" y="1270"/>
                  <a:pt x="1123" y="1214"/>
                  <a:pt x="1160" y="1162"/>
                </a:cubicBezTo>
                <a:cubicBezTo>
                  <a:pt x="1233" y="1060"/>
                  <a:pt x="1281" y="945"/>
                  <a:pt x="1328" y="830"/>
                </a:cubicBezTo>
                <a:cubicBezTo>
                  <a:pt x="1330" y="826"/>
                  <a:pt x="1325" y="821"/>
                  <a:pt x="1321" y="811"/>
                </a:cubicBezTo>
                <a:cubicBezTo>
                  <a:pt x="1282" y="841"/>
                  <a:pt x="1268" y="891"/>
                  <a:pt x="1222" y="916"/>
                </a:cubicBezTo>
                <a:cubicBezTo>
                  <a:pt x="1219" y="879"/>
                  <a:pt x="1232" y="852"/>
                  <a:pt x="1243" y="824"/>
                </a:cubicBezTo>
                <a:cubicBezTo>
                  <a:pt x="1256" y="794"/>
                  <a:pt x="1271" y="765"/>
                  <a:pt x="1286" y="736"/>
                </a:cubicBezTo>
                <a:cubicBezTo>
                  <a:pt x="1311" y="688"/>
                  <a:pt x="1336" y="640"/>
                  <a:pt x="1351" y="587"/>
                </a:cubicBezTo>
                <a:cubicBezTo>
                  <a:pt x="1394" y="530"/>
                  <a:pt x="1437" y="473"/>
                  <a:pt x="1481" y="416"/>
                </a:cubicBezTo>
                <a:cubicBezTo>
                  <a:pt x="1490" y="470"/>
                  <a:pt x="1453" y="503"/>
                  <a:pt x="1440" y="546"/>
                </a:cubicBezTo>
                <a:cubicBezTo>
                  <a:pt x="1405" y="573"/>
                  <a:pt x="1397" y="619"/>
                  <a:pt x="1369" y="651"/>
                </a:cubicBezTo>
                <a:cubicBezTo>
                  <a:pt x="1363" y="657"/>
                  <a:pt x="1363" y="670"/>
                  <a:pt x="1371" y="676"/>
                </a:cubicBezTo>
                <a:cubicBezTo>
                  <a:pt x="1381" y="683"/>
                  <a:pt x="1390" y="675"/>
                  <a:pt x="1395" y="668"/>
                </a:cubicBezTo>
                <a:cubicBezTo>
                  <a:pt x="1400" y="659"/>
                  <a:pt x="1406" y="651"/>
                  <a:pt x="1412" y="643"/>
                </a:cubicBezTo>
                <a:cubicBezTo>
                  <a:pt x="1430" y="618"/>
                  <a:pt x="1447" y="592"/>
                  <a:pt x="1456" y="562"/>
                </a:cubicBezTo>
                <a:cubicBezTo>
                  <a:pt x="1462" y="560"/>
                  <a:pt x="1466" y="554"/>
                  <a:pt x="1470" y="548"/>
                </a:cubicBezTo>
                <a:cubicBezTo>
                  <a:pt x="1476" y="538"/>
                  <a:pt x="1482" y="527"/>
                  <a:pt x="1498" y="530"/>
                </a:cubicBezTo>
                <a:cubicBezTo>
                  <a:pt x="1542" y="537"/>
                  <a:pt x="1556" y="506"/>
                  <a:pt x="1558" y="474"/>
                </a:cubicBezTo>
                <a:cubicBezTo>
                  <a:pt x="1562" y="408"/>
                  <a:pt x="1588" y="352"/>
                  <a:pt x="1623" y="296"/>
                </a:cubicBezTo>
                <a:cubicBezTo>
                  <a:pt x="1648" y="257"/>
                  <a:pt x="1678" y="220"/>
                  <a:pt x="1703" y="181"/>
                </a:cubicBezTo>
                <a:cubicBezTo>
                  <a:pt x="1710" y="171"/>
                  <a:pt x="1722" y="152"/>
                  <a:pt x="1708" y="148"/>
                </a:cubicBezTo>
                <a:cubicBezTo>
                  <a:pt x="1691" y="142"/>
                  <a:pt x="1682" y="111"/>
                  <a:pt x="1656" y="128"/>
                </a:cubicBezTo>
                <a:cubicBezTo>
                  <a:pt x="1644" y="137"/>
                  <a:pt x="1631" y="144"/>
                  <a:pt x="1620" y="154"/>
                </a:cubicBezTo>
                <a:cubicBezTo>
                  <a:pt x="1513" y="254"/>
                  <a:pt x="1438" y="378"/>
                  <a:pt x="1365" y="503"/>
                </a:cubicBezTo>
                <a:cubicBezTo>
                  <a:pt x="1361" y="511"/>
                  <a:pt x="1359" y="520"/>
                  <a:pt x="1354" y="528"/>
                </a:cubicBezTo>
                <a:cubicBezTo>
                  <a:pt x="1350" y="535"/>
                  <a:pt x="1343" y="540"/>
                  <a:pt x="1330" y="539"/>
                </a:cubicBezTo>
                <a:cubicBezTo>
                  <a:pt x="1330" y="539"/>
                  <a:pt x="1330" y="538"/>
                  <a:pt x="1330" y="538"/>
                </a:cubicBezTo>
                <a:cubicBezTo>
                  <a:pt x="1330" y="538"/>
                  <a:pt x="1330" y="538"/>
                  <a:pt x="1330" y="539"/>
                </a:cubicBezTo>
                <a:cubicBezTo>
                  <a:pt x="1329" y="537"/>
                  <a:pt x="1329" y="536"/>
                  <a:pt x="1329" y="535"/>
                </a:cubicBezTo>
                <a:cubicBezTo>
                  <a:pt x="1329" y="524"/>
                  <a:pt x="1336" y="512"/>
                  <a:pt x="1326" y="507"/>
                </a:cubicBezTo>
                <a:cubicBezTo>
                  <a:pt x="1311" y="500"/>
                  <a:pt x="1302" y="516"/>
                  <a:pt x="1295" y="526"/>
                </a:cubicBezTo>
                <a:cubicBezTo>
                  <a:pt x="1242" y="602"/>
                  <a:pt x="1190" y="679"/>
                  <a:pt x="1137" y="755"/>
                </a:cubicBezTo>
                <a:cubicBezTo>
                  <a:pt x="1129" y="767"/>
                  <a:pt x="1118" y="792"/>
                  <a:pt x="1109" y="786"/>
                </a:cubicBezTo>
                <a:cubicBezTo>
                  <a:pt x="1059" y="751"/>
                  <a:pt x="1061" y="806"/>
                  <a:pt x="1041" y="822"/>
                </a:cubicBezTo>
                <a:cubicBezTo>
                  <a:pt x="1029" y="832"/>
                  <a:pt x="1023" y="862"/>
                  <a:pt x="1006" y="850"/>
                </a:cubicBezTo>
                <a:cubicBezTo>
                  <a:pt x="972" y="826"/>
                  <a:pt x="965" y="858"/>
                  <a:pt x="955" y="872"/>
                </a:cubicBezTo>
                <a:cubicBezTo>
                  <a:pt x="897" y="951"/>
                  <a:pt x="866" y="1040"/>
                  <a:pt x="837" y="1133"/>
                </a:cubicBezTo>
                <a:cubicBezTo>
                  <a:pt x="766" y="1362"/>
                  <a:pt x="689" y="1589"/>
                  <a:pt x="613" y="1816"/>
                </a:cubicBezTo>
                <a:cubicBezTo>
                  <a:pt x="604" y="1842"/>
                  <a:pt x="600" y="1871"/>
                  <a:pt x="573" y="1897"/>
                </a:cubicBezTo>
                <a:cubicBezTo>
                  <a:pt x="556" y="1847"/>
                  <a:pt x="538" y="1804"/>
                  <a:pt x="527" y="1759"/>
                </a:cubicBezTo>
                <a:cubicBezTo>
                  <a:pt x="510" y="1695"/>
                  <a:pt x="502" y="1629"/>
                  <a:pt x="484" y="1566"/>
                </a:cubicBezTo>
                <a:cubicBezTo>
                  <a:pt x="444" y="1434"/>
                  <a:pt x="411" y="1300"/>
                  <a:pt x="397" y="1163"/>
                </a:cubicBezTo>
                <a:cubicBezTo>
                  <a:pt x="384" y="1045"/>
                  <a:pt x="308" y="970"/>
                  <a:pt x="233" y="961"/>
                </a:cubicBezTo>
                <a:cubicBezTo>
                  <a:pt x="186" y="955"/>
                  <a:pt x="147" y="1001"/>
                  <a:pt x="98" y="976"/>
                </a:cubicBezTo>
                <a:cubicBezTo>
                  <a:pt x="96" y="975"/>
                  <a:pt x="84" y="987"/>
                  <a:pt x="80" y="995"/>
                </a:cubicBezTo>
                <a:cubicBezTo>
                  <a:pt x="45" y="1065"/>
                  <a:pt x="7" y="1136"/>
                  <a:pt x="5" y="1217"/>
                </a:cubicBezTo>
                <a:cubicBezTo>
                  <a:pt x="4" y="1254"/>
                  <a:pt x="0" y="1299"/>
                  <a:pt x="31" y="1324"/>
                </a:cubicBezTo>
                <a:cubicBezTo>
                  <a:pt x="112" y="1387"/>
                  <a:pt x="143" y="1476"/>
                  <a:pt x="176" y="1568"/>
                </a:cubicBezTo>
                <a:cubicBezTo>
                  <a:pt x="244" y="1760"/>
                  <a:pt x="322" y="1950"/>
                  <a:pt x="386" y="2144"/>
                </a:cubicBezTo>
                <a:cubicBezTo>
                  <a:pt x="408" y="2212"/>
                  <a:pt x="433" y="2287"/>
                  <a:pt x="406" y="2364"/>
                </a:cubicBezTo>
                <a:close/>
                <a:moveTo>
                  <a:pt x="1446" y="166"/>
                </a:moveTo>
                <a:cubicBezTo>
                  <a:pt x="1489" y="141"/>
                  <a:pt x="1491" y="92"/>
                  <a:pt x="1510" y="63"/>
                </a:cubicBezTo>
                <a:cubicBezTo>
                  <a:pt x="1511" y="34"/>
                  <a:pt x="1511" y="14"/>
                  <a:pt x="1488" y="7"/>
                </a:cubicBezTo>
                <a:cubicBezTo>
                  <a:pt x="1463" y="0"/>
                  <a:pt x="1445" y="9"/>
                  <a:pt x="1432" y="32"/>
                </a:cubicBezTo>
                <a:cubicBezTo>
                  <a:pt x="1412" y="63"/>
                  <a:pt x="1415" y="100"/>
                  <a:pt x="1403" y="134"/>
                </a:cubicBezTo>
                <a:cubicBezTo>
                  <a:pt x="1398" y="147"/>
                  <a:pt x="1395" y="160"/>
                  <a:pt x="1409" y="169"/>
                </a:cubicBezTo>
                <a:cubicBezTo>
                  <a:pt x="1421" y="177"/>
                  <a:pt x="1434" y="173"/>
                  <a:pt x="1446" y="166"/>
                </a:cubicBezTo>
                <a:close/>
              </a:path>
            </a:pathLst>
          </a:custGeom>
          <a:solidFill>
            <a:srgbClr val="FC7033"/>
          </a:solidFill>
          <a:ln>
            <a:noFill/>
          </a:ln>
        </p:spPr>
        <p:txBody>
          <a:bodyPr vert="horz" wrap="square" lIns="91440" tIns="45720" rIns="91440" bIns="45720" numCol="1" anchor="t" anchorCtr="0" compatLnSpc="1"/>
          <a:lstStyle/>
          <a:p>
            <a:endParaRPr lang="zh-CN" altLang="en-US"/>
          </a:p>
        </p:txBody>
      </p:sp>
      <p:grpSp>
        <p:nvGrpSpPr>
          <p:cNvPr id="17" name="组合 16"/>
          <p:cNvGrpSpPr/>
          <p:nvPr/>
        </p:nvGrpSpPr>
        <p:grpSpPr>
          <a:xfrm>
            <a:off x="1179512" y="1673989"/>
            <a:ext cx="4116388" cy="2520000"/>
            <a:chOff x="1179512" y="1673989"/>
            <a:chExt cx="4116388" cy="2520000"/>
          </a:xfrm>
        </p:grpSpPr>
        <p:sp>
          <p:nvSpPr>
            <p:cNvPr id="6" name="矩形: 圆角 5"/>
            <p:cNvSpPr>
              <a:spLocks noChangeAspect="1"/>
            </p:cNvSpPr>
            <p:nvPr/>
          </p:nvSpPr>
          <p:spPr>
            <a:xfrm>
              <a:off x="1179512" y="1673989"/>
              <a:ext cx="4116388" cy="2520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FFFDF8"/>
                </a:solidFill>
                <a:latin typeface="+mj-ea"/>
                <a:ea typeface="+mj-ea"/>
              </a:endParaRPr>
            </a:p>
          </p:txBody>
        </p:sp>
        <p:sp>
          <p:nvSpPr>
            <p:cNvPr id="11" name="矩形 10"/>
            <p:cNvSpPr/>
            <p:nvPr/>
          </p:nvSpPr>
          <p:spPr>
            <a:xfrm>
              <a:off x="1179512" y="2847324"/>
              <a:ext cx="4116387" cy="584775"/>
            </a:xfrm>
            <a:prstGeom prst="rect">
              <a:avLst/>
            </a:prstGeom>
          </p:spPr>
          <p:txBody>
            <a:bodyPr wrap="square">
              <a:spAutoFit/>
            </a:bodyPr>
            <a:lstStyle/>
            <a:p>
              <a:pPr algn="ctr"/>
              <a:r>
                <a:rPr lang="en-US" altLang="zh-CN" sz="3200" b="1" dirty="0">
                  <a:solidFill>
                    <a:srgbClr val="FFFDF8"/>
                  </a:solidFill>
                  <a:ea typeface="+mj-ea"/>
                </a:rPr>
                <a:t>2015</a:t>
              </a:r>
              <a:r>
                <a:rPr lang="zh-CN" altLang="en-US" sz="3200" dirty="0">
                  <a:solidFill>
                    <a:srgbClr val="FFFDF8"/>
                  </a:solidFill>
                  <a:latin typeface="+mj-ea"/>
                  <a:ea typeface="+mj-ea"/>
                </a:rPr>
                <a:t>年版</a:t>
              </a:r>
            </a:p>
          </p:txBody>
        </p:sp>
        <p:sp>
          <p:nvSpPr>
            <p:cNvPr id="13" name="Freeform 5"/>
            <p:cNvSpPr>
              <a:spLocks noChangeAspect="1"/>
            </p:cNvSpPr>
            <p:nvPr/>
          </p:nvSpPr>
          <p:spPr bwMode="auto">
            <a:xfrm>
              <a:off x="2882398" y="1934758"/>
              <a:ext cx="710614" cy="710254"/>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flip="none" rotWithShape="1">
              <a:gsLst>
                <a:gs pos="0">
                  <a:srgbClr val="FDF394"/>
                </a:gs>
                <a:gs pos="100000">
                  <a:srgbClr val="FDF394"/>
                </a:gs>
                <a:gs pos="55000">
                  <a:srgbClr val="FFFDF8"/>
                </a:gs>
              </a:gsLst>
              <a:lin ang="5400000" scaled="1"/>
              <a:tileRect/>
            </a:gra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solidFill>
                  <a:schemeClr val="tx1"/>
                </a:solidFill>
              </a:endParaRPr>
            </a:p>
          </p:txBody>
        </p:sp>
        <p:sp>
          <p:nvSpPr>
            <p:cNvPr id="15" name="矩形 14"/>
            <p:cNvSpPr/>
            <p:nvPr/>
          </p:nvSpPr>
          <p:spPr>
            <a:xfrm>
              <a:off x="1179513" y="3467460"/>
              <a:ext cx="4116386" cy="307777"/>
            </a:xfrm>
            <a:prstGeom prst="rect">
              <a:avLst/>
            </a:prstGeom>
          </p:spPr>
          <p:txBody>
            <a:bodyPr wrap="square">
              <a:spAutoFit/>
            </a:bodyPr>
            <a:lstStyle/>
            <a:p>
              <a:pPr algn="ctr"/>
              <a:r>
                <a:rPr lang="en-US" altLang="zh-CN" sz="1400" dirty="0">
                  <a:solidFill>
                    <a:srgbClr val="FFFDF8"/>
                  </a:solidFill>
                  <a:latin typeface="+mn-ea"/>
                </a:rPr>
                <a:t>3</a:t>
              </a:r>
              <a:r>
                <a:rPr lang="zh-CN" altLang="en-US" sz="1400" dirty="0">
                  <a:solidFill>
                    <a:srgbClr val="FFFDF8"/>
                  </a:solidFill>
                  <a:latin typeface="+mn-ea"/>
                </a:rPr>
                <a:t>编、</a:t>
              </a:r>
              <a:r>
                <a:rPr lang="en-US" altLang="zh-CN" sz="1400" dirty="0">
                  <a:solidFill>
                    <a:srgbClr val="FFFDF8"/>
                  </a:solidFill>
                  <a:latin typeface="+mn-ea"/>
                </a:rPr>
                <a:t>11</a:t>
              </a:r>
              <a:r>
                <a:rPr lang="zh-CN" altLang="en-US" sz="1400" dirty="0">
                  <a:solidFill>
                    <a:srgbClr val="FFFDF8"/>
                  </a:solidFill>
                  <a:latin typeface="+mn-ea"/>
                </a:rPr>
                <a:t>章、</a:t>
              </a:r>
              <a:r>
                <a:rPr lang="en-US" altLang="zh-CN" sz="1400" dirty="0">
                  <a:solidFill>
                    <a:srgbClr val="FFFDF8"/>
                  </a:solidFill>
                  <a:latin typeface="+mn-ea"/>
                </a:rPr>
                <a:t>133</a:t>
              </a:r>
              <a:r>
                <a:rPr lang="zh-CN" altLang="en-US" sz="1400" dirty="0">
                  <a:solidFill>
                    <a:srgbClr val="FFFDF8"/>
                  </a:solidFill>
                  <a:latin typeface="+mn-ea"/>
                </a:rPr>
                <a:t>条、</a:t>
              </a:r>
              <a:r>
                <a:rPr lang="en-US" altLang="zh-CN" sz="1400" dirty="0">
                  <a:solidFill>
                    <a:srgbClr val="FFFDF8"/>
                  </a:solidFill>
                  <a:latin typeface="+mn-ea"/>
                </a:rPr>
                <a:t>17000</a:t>
              </a:r>
              <a:r>
                <a:rPr lang="zh-CN" altLang="en-US" sz="1400" dirty="0">
                  <a:solidFill>
                    <a:srgbClr val="FFFDF8"/>
                  </a:solidFill>
                  <a:latin typeface="+mn-ea"/>
                </a:rPr>
                <a:t>余字</a:t>
              </a:r>
            </a:p>
          </p:txBody>
        </p:sp>
      </p:grpSp>
      <p:grpSp>
        <p:nvGrpSpPr>
          <p:cNvPr id="18" name="组合 17"/>
          <p:cNvGrpSpPr/>
          <p:nvPr/>
        </p:nvGrpSpPr>
        <p:grpSpPr>
          <a:xfrm>
            <a:off x="6896099" y="1673989"/>
            <a:ext cx="4116389" cy="2520000"/>
            <a:chOff x="6896099" y="1673989"/>
            <a:chExt cx="4116389" cy="2520000"/>
          </a:xfrm>
        </p:grpSpPr>
        <p:sp>
          <p:nvSpPr>
            <p:cNvPr id="8" name="矩形: 圆角 7"/>
            <p:cNvSpPr>
              <a:spLocks noChangeAspect="1"/>
            </p:cNvSpPr>
            <p:nvPr/>
          </p:nvSpPr>
          <p:spPr>
            <a:xfrm>
              <a:off x="6896100" y="1673989"/>
              <a:ext cx="4116388" cy="2520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FFFDF8"/>
                </a:solidFill>
                <a:latin typeface="+mj-ea"/>
                <a:ea typeface="+mj-ea"/>
              </a:endParaRPr>
            </a:p>
          </p:txBody>
        </p:sp>
        <p:sp>
          <p:nvSpPr>
            <p:cNvPr id="12" name="矩形 11"/>
            <p:cNvSpPr/>
            <p:nvPr/>
          </p:nvSpPr>
          <p:spPr>
            <a:xfrm>
              <a:off x="6896100" y="2847324"/>
              <a:ext cx="4116388" cy="584775"/>
            </a:xfrm>
            <a:prstGeom prst="rect">
              <a:avLst/>
            </a:prstGeom>
          </p:spPr>
          <p:txBody>
            <a:bodyPr wrap="square">
              <a:spAutoFit/>
            </a:bodyPr>
            <a:lstStyle/>
            <a:p>
              <a:pPr algn="ctr"/>
              <a:r>
                <a:rPr lang="en-US" altLang="zh-CN" sz="3200" b="1" dirty="0">
                  <a:solidFill>
                    <a:srgbClr val="FFFDF8"/>
                  </a:solidFill>
                  <a:ea typeface="+mj-ea"/>
                </a:rPr>
                <a:t>2018</a:t>
              </a:r>
              <a:r>
                <a:rPr lang="zh-CN" altLang="en-US" sz="3200" dirty="0">
                  <a:solidFill>
                    <a:srgbClr val="FFFDF8"/>
                  </a:solidFill>
                  <a:latin typeface="+mj-ea"/>
                  <a:ea typeface="+mj-ea"/>
                </a:rPr>
                <a:t>年版</a:t>
              </a:r>
              <a:endParaRPr lang="en-US" altLang="zh-CN" sz="3200" dirty="0">
                <a:solidFill>
                  <a:srgbClr val="FFFDF8"/>
                </a:solidFill>
                <a:latin typeface="+mj-ea"/>
                <a:ea typeface="+mj-ea"/>
              </a:endParaRPr>
            </a:p>
          </p:txBody>
        </p:sp>
        <p:sp>
          <p:nvSpPr>
            <p:cNvPr id="14" name="Freeform 5"/>
            <p:cNvSpPr>
              <a:spLocks noChangeAspect="1"/>
            </p:cNvSpPr>
            <p:nvPr/>
          </p:nvSpPr>
          <p:spPr bwMode="auto">
            <a:xfrm>
              <a:off x="8598988" y="1934758"/>
              <a:ext cx="710614" cy="710254"/>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flip="none" rotWithShape="1">
              <a:gsLst>
                <a:gs pos="0">
                  <a:srgbClr val="FDF394"/>
                </a:gs>
                <a:gs pos="100000">
                  <a:srgbClr val="FDF394"/>
                </a:gs>
                <a:gs pos="55000">
                  <a:srgbClr val="FFFDF8"/>
                </a:gs>
              </a:gsLst>
              <a:lin ang="5400000" scaled="1"/>
              <a:tileRect/>
            </a:gra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solidFill>
                  <a:schemeClr val="tx1"/>
                </a:solidFill>
              </a:endParaRPr>
            </a:p>
          </p:txBody>
        </p:sp>
        <p:sp>
          <p:nvSpPr>
            <p:cNvPr id="16" name="矩形 15"/>
            <p:cNvSpPr/>
            <p:nvPr/>
          </p:nvSpPr>
          <p:spPr>
            <a:xfrm>
              <a:off x="6896099" y="3467460"/>
              <a:ext cx="4116386" cy="307777"/>
            </a:xfrm>
            <a:prstGeom prst="rect">
              <a:avLst/>
            </a:prstGeom>
          </p:spPr>
          <p:txBody>
            <a:bodyPr wrap="square">
              <a:spAutoFit/>
            </a:bodyPr>
            <a:lstStyle/>
            <a:p>
              <a:pPr algn="ctr"/>
              <a:r>
                <a:rPr lang="en-US" altLang="zh-CN" sz="1400" dirty="0">
                  <a:solidFill>
                    <a:srgbClr val="FFFDF8"/>
                  </a:solidFill>
                  <a:latin typeface="+mn-ea"/>
                </a:rPr>
                <a:t>3</a:t>
              </a:r>
              <a:r>
                <a:rPr lang="zh-CN" altLang="en-US" sz="1400" dirty="0">
                  <a:solidFill>
                    <a:srgbClr val="FFFDF8"/>
                  </a:solidFill>
                  <a:latin typeface="+mn-ea"/>
                </a:rPr>
                <a:t>编、</a:t>
              </a:r>
              <a:r>
                <a:rPr lang="en-US" altLang="zh-CN" sz="1400" dirty="0">
                  <a:solidFill>
                    <a:srgbClr val="FFFDF8"/>
                  </a:solidFill>
                  <a:latin typeface="+mn-ea"/>
                </a:rPr>
                <a:t>12</a:t>
              </a:r>
              <a:r>
                <a:rPr lang="zh-CN" altLang="en-US" sz="1400" dirty="0">
                  <a:solidFill>
                    <a:srgbClr val="FFFDF8"/>
                  </a:solidFill>
                  <a:latin typeface="+mn-ea"/>
                </a:rPr>
                <a:t>章、</a:t>
              </a:r>
              <a:r>
                <a:rPr lang="en-US" altLang="zh-CN" sz="1400" dirty="0">
                  <a:solidFill>
                    <a:srgbClr val="FFFDF8"/>
                  </a:solidFill>
                  <a:latin typeface="+mn-ea"/>
                </a:rPr>
                <a:t>142</a:t>
              </a:r>
              <a:r>
                <a:rPr lang="zh-CN" altLang="en-US" sz="1400" dirty="0">
                  <a:solidFill>
                    <a:srgbClr val="FFFDF8"/>
                  </a:solidFill>
                  <a:latin typeface="+mn-ea"/>
                </a:rPr>
                <a:t>条、</a:t>
              </a:r>
              <a:r>
                <a:rPr lang="en-US" altLang="zh-CN" sz="1400" dirty="0">
                  <a:solidFill>
                    <a:srgbClr val="FFFDF8"/>
                  </a:solidFill>
                  <a:latin typeface="+mn-ea"/>
                </a:rPr>
                <a:t>19000</a:t>
              </a:r>
              <a:r>
                <a:rPr lang="zh-CN" altLang="en-US" sz="1400" dirty="0">
                  <a:solidFill>
                    <a:srgbClr val="FFFDF8"/>
                  </a:solidFill>
                  <a:latin typeface="+mn-ea"/>
                </a:rPr>
                <a:t>余字</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2" presetClass="entr" presetSubtype="8" decel="10000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fill="hold"/>
                                        <p:tgtEl>
                                          <p:spTgt spid="17"/>
                                        </p:tgtEl>
                                        <p:attrNameLst>
                                          <p:attrName>ppt_x</p:attrName>
                                        </p:attrNameLst>
                                      </p:cBhvr>
                                      <p:tavLst>
                                        <p:tav tm="0">
                                          <p:val>
                                            <p:strVal val="0-#ppt_w/2"/>
                                          </p:val>
                                        </p:tav>
                                        <p:tav tm="100000">
                                          <p:val>
                                            <p:strVal val="#ppt_x"/>
                                          </p:val>
                                        </p:tav>
                                      </p:tavLst>
                                    </p:anim>
                                    <p:anim calcmode="lin" valueType="num">
                                      <p:cBhvr additive="base">
                                        <p:cTn id="13" dur="10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2" decel="10000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1000" fill="hold"/>
                                        <p:tgtEl>
                                          <p:spTgt spid="18"/>
                                        </p:tgtEl>
                                        <p:attrNameLst>
                                          <p:attrName>ppt_x</p:attrName>
                                        </p:attrNameLst>
                                      </p:cBhvr>
                                      <p:tavLst>
                                        <p:tav tm="0">
                                          <p:val>
                                            <p:strVal val="1+#ppt_w/2"/>
                                          </p:val>
                                        </p:tav>
                                        <p:tav tm="100000">
                                          <p:val>
                                            <p:strVal val="#ppt_x"/>
                                          </p:val>
                                        </p:tav>
                                      </p:tavLst>
                                    </p:anim>
                                    <p:anim calcmode="lin" valueType="num">
                                      <p:cBhvr additive="base">
                                        <p:cTn id="17" dur="1000" fill="hold"/>
                                        <p:tgtEl>
                                          <p:spTgt spid="18"/>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3467616"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增写“一个思想”</a:t>
            </a:r>
          </a:p>
        </p:txBody>
      </p:sp>
      <p:sp>
        <p:nvSpPr>
          <p:cNvPr id="3" name="矩形 2"/>
          <p:cNvSpPr/>
          <p:nvPr/>
        </p:nvSpPr>
        <p:spPr>
          <a:xfrm>
            <a:off x="1056000" y="3140448"/>
            <a:ext cx="10080000" cy="584775"/>
          </a:xfrm>
          <a:prstGeom prst="rect">
            <a:avLst/>
          </a:prstGeom>
        </p:spPr>
        <p:txBody>
          <a:bodyPr wrap="square">
            <a:spAutoFit/>
          </a:bodyPr>
          <a:lstStyle/>
          <a:p>
            <a:pPr algn="ctr"/>
            <a:r>
              <a:rPr lang="zh-CN" altLang="en-US" sz="3200" dirty="0">
                <a:solidFill>
                  <a:srgbClr val="FC7033"/>
                </a:solidFill>
                <a:latin typeface="+mj-ea"/>
                <a:ea typeface="+mj-ea"/>
              </a:rPr>
              <a:t>把</a:t>
            </a:r>
            <a:r>
              <a:rPr lang="zh-CN" altLang="en-US" sz="3200" dirty="0">
                <a:gradFill>
                  <a:gsLst>
                    <a:gs pos="0">
                      <a:srgbClr val="C00000"/>
                    </a:gs>
                    <a:gs pos="100000">
                      <a:srgbClr val="C00000"/>
                    </a:gs>
                    <a:gs pos="55000">
                      <a:srgbClr val="E72E1E"/>
                    </a:gs>
                  </a:gsLst>
                  <a:lin ang="5400000" scaled="1"/>
                </a:gradFill>
                <a:latin typeface="+mj-ea"/>
                <a:ea typeface="+mj-ea"/>
              </a:rPr>
              <a:t>习近平新时代中国特色社会主义思想</a:t>
            </a:r>
            <a:r>
              <a:rPr lang="zh-CN" altLang="en-US" sz="3200" dirty="0">
                <a:solidFill>
                  <a:srgbClr val="FC7033"/>
                </a:solidFill>
                <a:latin typeface="+mj-ea"/>
                <a:ea typeface="+mj-ea"/>
              </a:rPr>
              <a:t>写入指导思想 </a:t>
            </a:r>
          </a:p>
        </p:txBody>
      </p:sp>
      <p:sp>
        <p:nvSpPr>
          <p:cNvPr id="4" name="矩形 3"/>
          <p:cNvSpPr/>
          <p:nvPr/>
        </p:nvSpPr>
        <p:spPr>
          <a:xfrm>
            <a:off x="1056000" y="4611606"/>
            <a:ext cx="10080000" cy="1294200"/>
          </a:xfrm>
          <a:prstGeom prst="rect">
            <a:avLst/>
          </a:prstGeom>
        </p:spPr>
        <p:txBody>
          <a:bodyPr wrap="square">
            <a:spAutoFit/>
          </a:bodyPr>
          <a:lstStyle/>
          <a:p>
            <a:pPr>
              <a:lnSpc>
                <a:spcPct val="150000"/>
              </a:lnSpc>
            </a:pPr>
            <a:r>
              <a:rPr lang="en-US" altLang="zh-CN" dirty="0">
                <a:solidFill>
                  <a:schemeClr val="tx1">
                    <a:lumMod val="65000"/>
                    <a:lumOff val="35000"/>
                  </a:schemeClr>
                </a:solidFill>
                <a:latin typeface="+mn-ea"/>
              </a:rPr>
              <a:t>《</a:t>
            </a:r>
            <a:r>
              <a:rPr lang="zh-CN" altLang="en-US" dirty="0">
                <a:solidFill>
                  <a:schemeClr val="tx1">
                    <a:lumMod val="65000"/>
                    <a:lumOff val="35000"/>
                  </a:schemeClr>
                </a:solidFill>
                <a:latin typeface="+mn-ea"/>
              </a:rPr>
              <a:t>条例</a:t>
            </a:r>
            <a:r>
              <a:rPr lang="en-US" altLang="zh-CN" dirty="0">
                <a:solidFill>
                  <a:schemeClr val="tx1">
                    <a:lumMod val="65000"/>
                    <a:lumOff val="35000"/>
                  </a:schemeClr>
                </a:solidFill>
                <a:latin typeface="+mn-ea"/>
              </a:rPr>
              <a:t>》</a:t>
            </a:r>
            <a:r>
              <a:rPr lang="zh-CN" altLang="en-US" dirty="0">
                <a:solidFill>
                  <a:schemeClr val="tx1">
                    <a:lumMod val="65000"/>
                    <a:lumOff val="35000"/>
                  </a:schemeClr>
                </a:solidFill>
                <a:latin typeface="+mn-ea"/>
              </a:rPr>
              <a:t>修订的基础在于习近平新时代中国特色社会主义思想确立了新的奋斗目标、回答了新的时代命题、提出了新的基本方略，</a:t>
            </a:r>
            <a:r>
              <a:rPr lang="en-US" altLang="zh-CN" dirty="0">
                <a:solidFill>
                  <a:schemeClr val="tx1">
                    <a:lumMod val="65000"/>
                    <a:lumOff val="35000"/>
                  </a:schemeClr>
                </a:solidFill>
                <a:latin typeface="+mn-ea"/>
              </a:rPr>
              <a:t>《</a:t>
            </a:r>
            <a:r>
              <a:rPr lang="zh-CN" altLang="en-US" dirty="0">
                <a:solidFill>
                  <a:schemeClr val="tx1">
                    <a:lumMod val="65000"/>
                    <a:lumOff val="35000"/>
                  </a:schemeClr>
                </a:solidFill>
                <a:latin typeface="+mn-ea"/>
              </a:rPr>
              <a:t>条例</a:t>
            </a:r>
            <a:r>
              <a:rPr lang="en-US" altLang="zh-CN" dirty="0">
                <a:solidFill>
                  <a:schemeClr val="tx1">
                    <a:lumMod val="65000"/>
                    <a:lumOff val="35000"/>
                  </a:schemeClr>
                </a:solidFill>
                <a:latin typeface="+mn-ea"/>
              </a:rPr>
              <a:t>》</a:t>
            </a:r>
            <a:r>
              <a:rPr lang="zh-CN" altLang="en-US" dirty="0">
                <a:solidFill>
                  <a:schemeClr val="tx1">
                    <a:lumMod val="65000"/>
                    <a:lumOff val="35000"/>
                  </a:schemeClr>
                </a:solidFill>
                <a:latin typeface="+mn-ea"/>
              </a:rPr>
              <a:t>修订要以习近平新时代中国特色社会主义思想为指导，自觉服务服从于新时代中国特色社会主义建设事业并提供纪律保证。 </a:t>
            </a:r>
          </a:p>
        </p:txBody>
      </p:sp>
      <p:sp>
        <p:nvSpPr>
          <p:cNvPr id="7" name="矩形: 圆角 6"/>
          <p:cNvSpPr/>
          <p:nvPr/>
        </p:nvSpPr>
        <p:spPr>
          <a:xfrm>
            <a:off x="4296000" y="1368357"/>
            <a:ext cx="3600000" cy="900000"/>
          </a:xfrm>
          <a:prstGeom prst="roundRect">
            <a:avLst/>
          </a:prstGeom>
          <a:solidFill>
            <a:srgbClr val="E72E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FFFDF8"/>
                </a:solidFill>
                <a:latin typeface="+mj-ea"/>
                <a:ea typeface="+mj-ea"/>
              </a:rPr>
              <a:t>一个思想</a:t>
            </a:r>
          </a:p>
        </p:txBody>
      </p:sp>
      <p:grpSp>
        <p:nvGrpSpPr>
          <p:cNvPr id="37" name="组合 36"/>
          <p:cNvGrpSpPr/>
          <p:nvPr/>
        </p:nvGrpSpPr>
        <p:grpSpPr>
          <a:xfrm>
            <a:off x="1056000" y="2596849"/>
            <a:ext cx="10080000" cy="1671973"/>
            <a:chOff x="1056000" y="2596849"/>
            <a:chExt cx="10080000" cy="1671973"/>
          </a:xfrm>
        </p:grpSpPr>
        <p:sp>
          <p:nvSpPr>
            <p:cNvPr id="6" name="矩形 5"/>
            <p:cNvSpPr/>
            <p:nvPr/>
          </p:nvSpPr>
          <p:spPr>
            <a:xfrm>
              <a:off x="1056000" y="2596849"/>
              <a:ext cx="10080000" cy="108000"/>
            </a:xfrm>
            <a:prstGeom prst="rect">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56000" y="4160822"/>
              <a:ext cx="10080000" cy="108000"/>
            </a:xfrm>
            <a:prstGeom prst="rect">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任意多边形: 形状 28"/>
          <p:cNvSpPr>
            <a:spLocks noChangeAspect="1"/>
          </p:cNvSpPr>
          <p:nvPr/>
        </p:nvSpPr>
        <p:spPr>
          <a:xfrm>
            <a:off x="4122373" y="1368357"/>
            <a:ext cx="347254" cy="900000"/>
          </a:xfrm>
          <a:custGeom>
            <a:avLst/>
            <a:gdLst/>
            <a:ahLst/>
            <a:cxnLst/>
            <a:rect l="l" t="t" r="r" b="b"/>
            <a:pathLst>
              <a:path w="158948" h="411956">
                <a:moveTo>
                  <a:pt x="98226" y="0"/>
                </a:moveTo>
                <a:lnTo>
                  <a:pt x="108049" y="0"/>
                </a:lnTo>
                <a:lnTo>
                  <a:pt x="108049" y="340816"/>
                </a:lnTo>
                <a:cubicBezTo>
                  <a:pt x="108049" y="363438"/>
                  <a:pt x="108991" y="377527"/>
                  <a:pt x="110877" y="383084"/>
                </a:cubicBezTo>
                <a:cubicBezTo>
                  <a:pt x="112762" y="388640"/>
                  <a:pt x="116681" y="392906"/>
                  <a:pt x="122634" y="395883"/>
                </a:cubicBezTo>
                <a:cubicBezTo>
                  <a:pt x="128587" y="398859"/>
                  <a:pt x="140692" y="400546"/>
                  <a:pt x="158948" y="400943"/>
                </a:cubicBezTo>
                <a:lnTo>
                  <a:pt x="158948" y="411956"/>
                </a:lnTo>
                <a:lnTo>
                  <a:pt x="7143" y="411956"/>
                </a:lnTo>
                <a:lnTo>
                  <a:pt x="7143" y="400943"/>
                </a:lnTo>
                <a:cubicBezTo>
                  <a:pt x="26193" y="400546"/>
                  <a:pt x="38496" y="398909"/>
                  <a:pt x="44053" y="396032"/>
                </a:cubicBezTo>
                <a:cubicBezTo>
                  <a:pt x="49609" y="393154"/>
                  <a:pt x="53478" y="389285"/>
                  <a:pt x="55661" y="384423"/>
                </a:cubicBezTo>
                <a:cubicBezTo>
                  <a:pt x="57844" y="379561"/>
                  <a:pt x="58936" y="365026"/>
                  <a:pt x="58936" y="340816"/>
                </a:cubicBezTo>
                <a:lnTo>
                  <a:pt x="58936" y="122932"/>
                </a:lnTo>
                <a:cubicBezTo>
                  <a:pt x="58936" y="93563"/>
                  <a:pt x="57943" y="74712"/>
                  <a:pt x="55959" y="66377"/>
                </a:cubicBezTo>
                <a:cubicBezTo>
                  <a:pt x="54570" y="60027"/>
                  <a:pt x="52040" y="55364"/>
                  <a:pt x="48369" y="52387"/>
                </a:cubicBezTo>
                <a:cubicBezTo>
                  <a:pt x="44698" y="49411"/>
                  <a:pt x="40282" y="47923"/>
                  <a:pt x="35123" y="47923"/>
                </a:cubicBezTo>
                <a:cubicBezTo>
                  <a:pt x="27781" y="47923"/>
                  <a:pt x="17561" y="50998"/>
                  <a:pt x="4464" y="57150"/>
                </a:cubicBezTo>
                <a:lnTo>
                  <a:pt x="0" y="47923"/>
                </a:lnTo>
                <a:close/>
              </a:path>
            </a:pathLst>
          </a:custGeom>
          <a:solidFill>
            <a:srgbClr val="FFA075"/>
          </a:solidFill>
          <a:ln w="12700" cap="flat" cmpd="sng" algn="ctr">
            <a:solidFill>
              <a:srgbClr val="FFFDF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50" presetClass="entr" presetSubtype="0" decel="10000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p:cTn id="15" dur="1000" fill="hold"/>
                                        <p:tgtEl>
                                          <p:spTgt spid="37"/>
                                        </p:tgtEl>
                                        <p:attrNameLst>
                                          <p:attrName>ppt_w</p:attrName>
                                        </p:attrNameLst>
                                      </p:cBhvr>
                                      <p:tavLst>
                                        <p:tav tm="0">
                                          <p:val>
                                            <p:strVal val="#ppt_w+.3"/>
                                          </p:val>
                                        </p:tav>
                                        <p:tav tm="100000">
                                          <p:val>
                                            <p:strVal val="#ppt_w"/>
                                          </p:val>
                                        </p:tav>
                                      </p:tavLst>
                                    </p:anim>
                                    <p:anim calcmode="lin" valueType="num">
                                      <p:cBhvr>
                                        <p:cTn id="16" dur="1000" fill="hold"/>
                                        <p:tgtEl>
                                          <p:spTgt spid="37"/>
                                        </p:tgtEl>
                                        <p:attrNameLst>
                                          <p:attrName>ppt_h</p:attrName>
                                        </p:attrNameLst>
                                      </p:cBhvr>
                                      <p:tavLst>
                                        <p:tav tm="0">
                                          <p:val>
                                            <p:strVal val="#ppt_h"/>
                                          </p:val>
                                        </p:tav>
                                        <p:tav tm="100000">
                                          <p:val>
                                            <p:strVal val="#ppt_h"/>
                                          </p:val>
                                        </p:tav>
                                      </p:tavLst>
                                    </p:anim>
                                    <p:animEffect transition="in" filter="fade">
                                      <p:cBhvr>
                                        <p:cTn id="17" dur="1000"/>
                                        <p:tgtEl>
                                          <p:spTgt spid="37"/>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strips(downRight)">
                                      <p:cBhvr>
                                        <p:cTn id="20" dur="1000"/>
                                        <p:tgtEl>
                                          <p:spTgt spid="3"/>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750"/>
                                        <p:tgtEl>
                                          <p:spTgt spid="4"/>
                                        </p:tgtEl>
                                        <p:attrNameLst>
                                          <p:attrName>ppt_y</p:attrName>
                                        </p:attrNameLst>
                                      </p:cBhvr>
                                      <p:tavLst>
                                        <p:tav tm="0">
                                          <p:val>
                                            <p:strVal val="#ppt_y+#ppt_h*1.125000"/>
                                          </p:val>
                                        </p:tav>
                                        <p:tav tm="100000">
                                          <p:val>
                                            <p:strVal val="#ppt_y"/>
                                          </p:val>
                                        </p:tav>
                                      </p:tavLst>
                                    </p:anim>
                                    <p:animEffect transition="in" filter="wipe(up)">
                                      <p:cBhvr>
                                        <p:cTn id="2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4288353"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增写“两个坚决维护”</a:t>
            </a:r>
          </a:p>
        </p:txBody>
      </p:sp>
      <p:sp>
        <p:nvSpPr>
          <p:cNvPr id="5" name="矩形 4"/>
          <p:cNvSpPr/>
          <p:nvPr/>
        </p:nvSpPr>
        <p:spPr>
          <a:xfrm>
            <a:off x="1056000" y="2993004"/>
            <a:ext cx="10080000" cy="1077218"/>
          </a:xfrm>
          <a:prstGeom prst="rect">
            <a:avLst/>
          </a:prstGeom>
        </p:spPr>
        <p:txBody>
          <a:bodyPr wrap="square">
            <a:spAutoFit/>
          </a:bodyPr>
          <a:lstStyle/>
          <a:p>
            <a:pPr algn="ctr"/>
            <a:r>
              <a:rPr lang="zh-CN" altLang="en-US" sz="3200" dirty="0">
                <a:solidFill>
                  <a:srgbClr val="FC7033"/>
                </a:solidFill>
                <a:latin typeface="+mj-ea"/>
                <a:ea typeface="+mj-ea"/>
              </a:rPr>
              <a:t>增写“</a:t>
            </a:r>
            <a:r>
              <a:rPr lang="zh-CN" altLang="en-US" sz="3200" dirty="0">
                <a:gradFill>
                  <a:gsLst>
                    <a:gs pos="0">
                      <a:srgbClr val="C00000"/>
                    </a:gs>
                    <a:gs pos="100000">
                      <a:srgbClr val="C00000"/>
                    </a:gs>
                    <a:gs pos="55000">
                      <a:srgbClr val="E72E1E"/>
                    </a:gs>
                  </a:gsLst>
                  <a:lin ang="5400000" scaled="1"/>
                </a:gradFill>
                <a:latin typeface="+mj-ea"/>
                <a:ea typeface="+mj-ea"/>
              </a:rPr>
              <a:t>坚决维护</a:t>
            </a:r>
            <a:r>
              <a:rPr lang="zh-CN" altLang="en-US" sz="3200" dirty="0">
                <a:solidFill>
                  <a:srgbClr val="FC7033"/>
                </a:solidFill>
                <a:latin typeface="+mj-ea"/>
                <a:ea typeface="+mj-ea"/>
              </a:rPr>
              <a:t>习近平总书记党中央的核心、全党的核心地位，</a:t>
            </a:r>
            <a:r>
              <a:rPr lang="zh-CN" altLang="en-US" sz="3200" dirty="0">
                <a:gradFill>
                  <a:gsLst>
                    <a:gs pos="0">
                      <a:srgbClr val="C00000"/>
                    </a:gs>
                    <a:gs pos="100000">
                      <a:srgbClr val="C00000"/>
                    </a:gs>
                    <a:gs pos="55000">
                      <a:srgbClr val="E72E1E"/>
                    </a:gs>
                  </a:gsLst>
                  <a:lin ang="5400000" scaled="1"/>
                </a:gradFill>
                <a:latin typeface="+mj-ea"/>
                <a:ea typeface="+mj-ea"/>
              </a:rPr>
              <a:t>坚决维护</a:t>
            </a:r>
            <a:r>
              <a:rPr lang="zh-CN" altLang="en-US" sz="3200" dirty="0">
                <a:solidFill>
                  <a:srgbClr val="FC7033"/>
                </a:solidFill>
                <a:latin typeface="+mj-ea"/>
                <a:ea typeface="+mj-ea"/>
              </a:rPr>
              <a:t>党中央权威和集中统一领导”；</a:t>
            </a:r>
          </a:p>
        </p:txBody>
      </p:sp>
      <p:sp>
        <p:nvSpPr>
          <p:cNvPr id="6" name="矩形 5"/>
          <p:cNvSpPr/>
          <p:nvPr/>
        </p:nvSpPr>
        <p:spPr>
          <a:xfrm>
            <a:off x="1056000" y="4742722"/>
            <a:ext cx="10080000" cy="646331"/>
          </a:xfrm>
          <a:prstGeom prst="rect">
            <a:avLst/>
          </a:prstGeom>
        </p:spPr>
        <p:txBody>
          <a:bodyPr wrap="square">
            <a:spAutoFit/>
          </a:bodyPr>
          <a:lstStyle/>
          <a:p>
            <a:pPr>
              <a:lnSpc>
                <a:spcPct val="150000"/>
              </a:lnSpc>
            </a:pPr>
            <a:r>
              <a:rPr lang="zh-CN" altLang="en-US" dirty="0">
                <a:solidFill>
                  <a:schemeClr val="tx1">
                    <a:lumMod val="65000"/>
                    <a:lumOff val="35000"/>
                  </a:schemeClr>
                </a:solidFill>
                <a:latin typeface="+mn-ea"/>
              </a:rPr>
              <a:t>党的六大纪律中，政治纪律是打头的、管总的，把“两个坚决维护”写进</a:t>
            </a:r>
            <a:r>
              <a:rPr lang="en-US" altLang="zh-CN" dirty="0">
                <a:solidFill>
                  <a:schemeClr val="tx1">
                    <a:lumMod val="65000"/>
                    <a:lumOff val="35000"/>
                  </a:schemeClr>
                </a:solidFill>
                <a:latin typeface="+mn-ea"/>
              </a:rPr>
              <a:t>《</a:t>
            </a:r>
            <a:r>
              <a:rPr lang="zh-CN" altLang="en-US" dirty="0">
                <a:solidFill>
                  <a:schemeClr val="tx1">
                    <a:lumMod val="65000"/>
                    <a:lumOff val="35000"/>
                  </a:schemeClr>
                </a:solidFill>
                <a:latin typeface="+mn-ea"/>
              </a:rPr>
              <a:t>条例</a:t>
            </a:r>
            <a:r>
              <a:rPr lang="en-US" altLang="zh-CN" dirty="0">
                <a:solidFill>
                  <a:schemeClr val="tx1">
                    <a:lumMod val="65000"/>
                    <a:lumOff val="35000"/>
                  </a:schemeClr>
                </a:solidFill>
                <a:latin typeface="+mn-ea"/>
              </a:rPr>
              <a:t>》</a:t>
            </a:r>
            <a:r>
              <a:rPr lang="zh-CN" altLang="en-US" dirty="0">
                <a:solidFill>
                  <a:schemeClr val="tx1">
                    <a:lumMod val="65000"/>
                    <a:lumOff val="35000"/>
                  </a:schemeClr>
                </a:solidFill>
                <a:latin typeface="+mn-ea"/>
              </a:rPr>
              <a:t>，使其上升为党的政治纪律，体现了全党的共同意志，是加强党的建设、巩固党的领导的必然要求和具体体现。</a:t>
            </a:r>
          </a:p>
        </p:txBody>
      </p:sp>
      <p:sp>
        <p:nvSpPr>
          <p:cNvPr id="7" name="矩形: 圆角 6"/>
          <p:cNvSpPr/>
          <p:nvPr/>
        </p:nvSpPr>
        <p:spPr>
          <a:xfrm>
            <a:off x="4026000" y="1368357"/>
            <a:ext cx="4140000" cy="900000"/>
          </a:xfrm>
          <a:prstGeom prst="roundRect">
            <a:avLst/>
          </a:prstGeom>
          <a:solidFill>
            <a:srgbClr val="E72E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FFFDF8"/>
                </a:solidFill>
                <a:latin typeface="+mj-ea"/>
                <a:ea typeface="+mj-ea"/>
              </a:rPr>
              <a:t>两个坚决维护</a:t>
            </a:r>
          </a:p>
        </p:txBody>
      </p:sp>
      <p:grpSp>
        <p:nvGrpSpPr>
          <p:cNvPr id="8" name="组合 7"/>
          <p:cNvGrpSpPr/>
          <p:nvPr/>
        </p:nvGrpSpPr>
        <p:grpSpPr>
          <a:xfrm>
            <a:off x="1056000" y="2596849"/>
            <a:ext cx="10080000" cy="1863623"/>
            <a:chOff x="1056000" y="2596849"/>
            <a:chExt cx="10080000" cy="1863623"/>
          </a:xfrm>
        </p:grpSpPr>
        <p:sp>
          <p:nvSpPr>
            <p:cNvPr id="9" name="矩形 8"/>
            <p:cNvSpPr/>
            <p:nvPr/>
          </p:nvSpPr>
          <p:spPr>
            <a:xfrm>
              <a:off x="1056000" y="2596849"/>
              <a:ext cx="10080000" cy="108000"/>
            </a:xfrm>
            <a:prstGeom prst="rect">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56000" y="4352472"/>
              <a:ext cx="10080000" cy="108000"/>
            </a:xfrm>
            <a:prstGeom prst="rect">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任意多边形: 形状 11"/>
          <p:cNvSpPr>
            <a:spLocks noChangeAspect="1"/>
          </p:cNvSpPr>
          <p:nvPr/>
        </p:nvSpPr>
        <p:spPr>
          <a:xfrm>
            <a:off x="3734996" y="1368357"/>
            <a:ext cx="582008" cy="900000"/>
          </a:xfrm>
          <a:custGeom>
            <a:avLst/>
            <a:gdLst/>
            <a:ahLst/>
            <a:cxnLst/>
            <a:rect l="l" t="t" r="r" b="b"/>
            <a:pathLst>
              <a:path w="266402" h="411956">
                <a:moveTo>
                  <a:pt x="126802" y="0"/>
                </a:moveTo>
                <a:cubicBezTo>
                  <a:pt x="159544" y="0"/>
                  <a:pt x="186879" y="10517"/>
                  <a:pt x="208806" y="31552"/>
                </a:cubicBezTo>
                <a:cubicBezTo>
                  <a:pt x="230733" y="52586"/>
                  <a:pt x="241697" y="77391"/>
                  <a:pt x="241697" y="105966"/>
                </a:cubicBezTo>
                <a:cubicBezTo>
                  <a:pt x="241697" y="126405"/>
                  <a:pt x="236934" y="146844"/>
                  <a:pt x="227409" y="167283"/>
                </a:cubicBezTo>
                <a:cubicBezTo>
                  <a:pt x="212725" y="199430"/>
                  <a:pt x="188913" y="233462"/>
                  <a:pt x="155972" y="269379"/>
                </a:cubicBezTo>
                <a:cubicBezTo>
                  <a:pt x="106561" y="323354"/>
                  <a:pt x="75704" y="355898"/>
                  <a:pt x="63401" y="367010"/>
                </a:cubicBezTo>
                <a:lnTo>
                  <a:pt x="168771" y="367010"/>
                </a:lnTo>
                <a:cubicBezTo>
                  <a:pt x="190202" y="367010"/>
                  <a:pt x="205234" y="366216"/>
                  <a:pt x="213866" y="364629"/>
                </a:cubicBezTo>
                <a:cubicBezTo>
                  <a:pt x="222498" y="363041"/>
                  <a:pt x="230287" y="359817"/>
                  <a:pt x="237232" y="354955"/>
                </a:cubicBezTo>
                <a:cubicBezTo>
                  <a:pt x="244177" y="350093"/>
                  <a:pt x="250230" y="343198"/>
                  <a:pt x="255389" y="334268"/>
                </a:cubicBezTo>
                <a:lnTo>
                  <a:pt x="266402" y="334268"/>
                </a:lnTo>
                <a:lnTo>
                  <a:pt x="238125" y="411956"/>
                </a:lnTo>
                <a:lnTo>
                  <a:pt x="0" y="411956"/>
                </a:lnTo>
                <a:lnTo>
                  <a:pt x="0" y="400943"/>
                </a:lnTo>
                <a:cubicBezTo>
                  <a:pt x="70048" y="337046"/>
                  <a:pt x="119360" y="284857"/>
                  <a:pt x="147935" y="244376"/>
                </a:cubicBezTo>
                <a:cubicBezTo>
                  <a:pt x="176510" y="203895"/>
                  <a:pt x="190798" y="166886"/>
                  <a:pt x="190798" y="133350"/>
                </a:cubicBezTo>
                <a:cubicBezTo>
                  <a:pt x="190798" y="107752"/>
                  <a:pt x="182959" y="86717"/>
                  <a:pt x="167283" y="70247"/>
                </a:cubicBezTo>
                <a:cubicBezTo>
                  <a:pt x="151606" y="53777"/>
                  <a:pt x="132854" y="45541"/>
                  <a:pt x="111026" y="45541"/>
                </a:cubicBezTo>
                <a:cubicBezTo>
                  <a:pt x="91182" y="45541"/>
                  <a:pt x="73372" y="51346"/>
                  <a:pt x="57596" y="62954"/>
                </a:cubicBezTo>
                <a:cubicBezTo>
                  <a:pt x="41821" y="74563"/>
                  <a:pt x="30163" y="91579"/>
                  <a:pt x="22622" y="114002"/>
                </a:cubicBezTo>
                <a:lnTo>
                  <a:pt x="11609" y="114002"/>
                </a:lnTo>
                <a:cubicBezTo>
                  <a:pt x="16570" y="77291"/>
                  <a:pt x="29319" y="49113"/>
                  <a:pt x="49857" y="29468"/>
                </a:cubicBezTo>
                <a:cubicBezTo>
                  <a:pt x="70396" y="9823"/>
                  <a:pt x="96044" y="0"/>
                  <a:pt x="126802" y="0"/>
                </a:cubicBezTo>
                <a:close/>
              </a:path>
            </a:pathLst>
          </a:custGeom>
          <a:solidFill>
            <a:srgbClr val="FFA075"/>
          </a:solidFill>
          <a:ln w="0" cap="flat" cmpd="sng" algn="ctr">
            <a:solidFill>
              <a:srgbClr val="FFFDF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50" presetClass="entr" presetSubtype="0" decel="10000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trips(downRight)">
                                      <p:cBhvr>
                                        <p:cTn id="20" dur="1000"/>
                                        <p:tgtEl>
                                          <p:spTgt spid="5"/>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750"/>
                                        <p:tgtEl>
                                          <p:spTgt spid="6"/>
                                        </p:tgtEl>
                                        <p:attrNameLst>
                                          <p:attrName>ppt_y</p:attrName>
                                        </p:attrNameLst>
                                      </p:cBhvr>
                                      <p:tavLst>
                                        <p:tav tm="0">
                                          <p:val>
                                            <p:strVal val="#ppt_y+#ppt_h*1.125000"/>
                                          </p:val>
                                        </p:tav>
                                        <p:tav tm="100000">
                                          <p:val>
                                            <p:strVal val="#ppt_y"/>
                                          </p:val>
                                        </p:tav>
                                      </p:tavLst>
                                    </p:anim>
                                    <p:animEffect transition="in" filter="wipe(up)">
                                      <p:cBhvr>
                                        <p:cTn id="2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4288353"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增写“三个审查重点”</a:t>
            </a:r>
          </a:p>
        </p:txBody>
      </p:sp>
      <p:sp>
        <p:nvSpPr>
          <p:cNvPr id="11" name="矩形 10"/>
          <p:cNvSpPr/>
          <p:nvPr/>
        </p:nvSpPr>
        <p:spPr>
          <a:xfrm>
            <a:off x="1056000" y="2900264"/>
            <a:ext cx="10080000" cy="1142492"/>
          </a:xfrm>
          <a:prstGeom prst="rect">
            <a:avLst/>
          </a:prstGeom>
        </p:spPr>
        <p:txBody>
          <a:bodyPr wrap="square">
            <a:spAutoFit/>
          </a:bodyPr>
          <a:lstStyle/>
          <a:p>
            <a:pPr algn="ctr">
              <a:lnSpc>
                <a:spcPct val="150000"/>
              </a:lnSpc>
            </a:pPr>
            <a:r>
              <a:rPr lang="zh-CN" altLang="en-US" sz="2400" dirty="0">
                <a:solidFill>
                  <a:srgbClr val="FC7033"/>
                </a:solidFill>
                <a:latin typeface="+mj-ea"/>
                <a:ea typeface="+mj-ea"/>
              </a:rPr>
              <a:t>将</a:t>
            </a:r>
            <a:r>
              <a:rPr lang="zh-CN" altLang="en-US" sz="2400" dirty="0">
                <a:gradFill>
                  <a:gsLst>
                    <a:gs pos="0">
                      <a:srgbClr val="C00000"/>
                    </a:gs>
                    <a:gs pos="100000">
                      <a:srgbClr val="C00000"/>
                    </a:gs>
                    <a:gs pos="55000">
                      <a:srgbClr val="E72E1E"/>
                    </a:gs>
                  </a:gsLst>
                  <a:lin ang="5400000" scaled="1"/>
                </a:gradFill>
                <a:latin typeface="+mj-ea"/>
                <a:ea typeface="+mj-ea"/>
              </a:rPr>
              <a:t>不收敛、不收手</a:t>
            </a:r>
            <a:r>
              <a:rPr lang="zh-CN" altLang="en-US" sz="2400" dirty="0">
                <a:solidFill>
                  <a:srgbClr val="FC7033"/>
                </a:solidFill>
                <a:latin typeface="+mj-ea"/>
                <a:ea typeface="+mj-ea"/>
              </a:rPr>
              <a:t>；</a:t>
            </a:r>
            <a:r>
              <a:rPr lang="zh-CN" altLang="en-US" sz="2400" dirty="0">
                <a:gradFill>
                  <a:gsLst>
                    <a:gs pos="0">
                      <a:srgbClr val="C00000"/>
                    </a:gs>
                    <a:gs pos="100000">
                      <a:srgbClr val="C00000"/>
                    </a:gs>
                    <a:gs pos="55000">
                      <a:srgbClr val="E72E1E"/>
                    </a:gs>
                  </a:gsLst>
                  <a:lin ang="5400000" scaled="1"/>
                </a:gradFill>
                <a:latin typeface="+mj-ea"/>
                <a:ea typeface="+mj-ea"/>
              </a:rPr>
              <a:t>问题线索反映集中、群众反映强烈 </a:t>
            </a:r>
            <a:r>
              <a:rPr lang="zh-CN" altLang="en-US" sz="2400" dirty="0">
                <a:solidFill>
                  <a:srgbClr val="FC7033"/>
                </a:solidFill>
                <a:latin typeface="+mj-ea"/>
                <a:ea typeface="+mj-ea"/>
              </a:rPr>
              <a:t>；</a:t>
            </a:r>
            <a:r>
              <a:rPr lang="zh-CN" altLang="en-US" sz="2400" dirty="0">
                <a:gradFill>
                  <a:gsLst>
                    <a:gs pos="0">
                      <a:srgbClr val="C00000"/>
                    </a:gs>
                    <a:gs pos="100000">
                      <a:srgbClr val="C00000"/>
                    </a:gs>
                    <a:gs pos="55000">
                      <a:srgbClr val="E72E1E"/>
                    </a:gs>
                  </a:gsLst>
                  <a:lin ang="5400000" scaled="1"/>
                </a:gradFill>
                <a:latin typeface="+mj-ea"/>
                <a:ea typeface="+mj-ea"/>
              </a:rPr>
              <a:t>政治问题和经济问题交织</a:t>
            </a:r>
            <a:r>
              <a:rPr lang="zh-CN" altLang="en-US" sz="2400" dirty="0">
                <a:solidFill>
                  <a:srgbClr val="FC7033"/>
                </a:solidFill>
                <a:latin typeface="+mj-ea"/>
                <a:ea typeface="+mj-ea"/>
              </a:rPr>
              <a:t>的腐败案件作为重点审查内容写入</a:t>
            </a:r>
            <a:r>
              <a:rPr lang="en-US" altLang="zh-CN" sz="2400" dirty="0">
                <a:solidFill>
                  <a:srgbClr val="FC7033"/>
                </a:solidFill>
                <a:latin typeface="+mj-ea"/>
                <a:ea typeface="+mj-ea"/>
              </a:rPr>
              <a:t>《</a:t>
            </a:r>
            <a:r>
              <a:rPr lang="zh-CN" altLang="en-US" sz="2400" dirty="0">
                <a:solidFill>
                  <a:srgbClr val="FC7033"/>
                </a:solidFill>
                <a:latin typeface="+mj-ea"/>
                <a:ea typeface="+mj-ea"/>
              </a:rPr>
              <a:t>条例</a:t>
            </a:r>
            <a:r>
              <a:rPr lang="en-US" altLang="zh-CN" sz="2400" dirty="0">
                <a:solidFill>
                  <a:srgbClr val="FC7033"/>
                </a:solidFill>
                <a:latin typeface="+mj-ea"/>
                <a:ea typeface="+mj-ea"/>
              </a:rPr>
              <a:t>》</a:t>
            </a:r>
            <a:r>
              <a:rPr lang="zh-CN" altLang="en-US" sz="2400" dirty="0">
                <a:solidFill>
                  <a:srgbClr val="FC7033"/>
                </a:solidFill>
                <a:latin typeface="+mj-ea"/>
                <a:ea typeface="+mj-ea"/>
              </a:rPr>
              <a:t>；</a:t>
            </a:r>
          </a:p>
        </p:txBody>
      </p:sp>
      <p:sp>
        <p:nvSpPr>
          <p:cNvPr id="12" name="矩形 11"/>
          <p:cNvSpPr/>
          <p:nvPr/>
        </p:nvSpPr>
        <p:spPr>
          <a:xfrm>
            <a:off x="1056000" y="4742722"/>
            <a:ext cx="10080000" cy="923330"/>
          </a:xfrm>
          <a:prstGeom prst="rect">
            <a:avLst/>
          </a:prstGeom>
        </p:spPr>
        <p:txBody>
          <a:bodyPr wrap="square">
            <a:spAutoFit/>
          </a:bodyPr>
          <a:lstStyle/>
          <a:p>
            <a:pPr>
              <a:lnSpc>
                <a:spcPct val="150000"/>
              </a:lnSpc>
            </a:pPr>
            <a:r>
              <a:rPr lang="zh-CN" altLang="en-US" dirty="0">
                <a:solidFill>
                  <a:schemeClr val="tx1">
                    <a:lumMod val="65000"/>
                    <a:lumOff val="35000"/>
                  </a:schemeClr>
                </a:solidFill>
                <a:latin typeface="+mn-ea"/>
              </a:rPr>
              <a:t>纪律建设是针对党组织和全体党员的，既要关注“绝大多数”，又要管住“关键少数”，这是客观规律，也是科学方法。</a:t>
            </a:r>
            <a:r>
              <a:rPr lang="en-US" altLang="zh-CN" dirty="0">
                <a:solidFill>
                  <a:schemeClr val="tx1">
                    <a:lumMod val="65000"/>
                    <a:lumOff val="35000"/>
                  </a:schemeClr>
                </a:solidFill>
                <a:latin typeface="+mn-ea"/>
              </a:rPr>
              <a:t>《</a:t>
            </a:r>
            <a:r>
              <a:rPr lang="zh-CN" altLang="en-US" dirty="0">
                <a:solidFill>
                  <a:schemeClr val="tx1">
                    <a:lumMod val="65000"/>
                    <a:lumOff val="35000"/>
                  </a:schemeClr>
                </a:solidFill>
                <a:latin typeface="+mn-ea"/>
              </a:rPr>
              <a:t>条例</a:t>
            </a:r>
            <a:r>
              <a:rPr lang="en-US" altLang="zh-CN" dirty="0">
                <a:solidFill>
                  <a:schemeClr val="tx1">
                    <a:lumMod val="65000"/>
                    <a:lumOff val="35000"/>
                  </a:schemeClr>
                </a:solidFill>
                <a:latin typeface="+mn-ea"/>
              </a:rPr>
              <a:t>》</a:t>
            </a:r>
            <a:r>
              <a:rPr lang="zh-CN" altLang="en-US" dirty="0">
                <a:solidFill>
                  <a:schemeClr val="tx1">
                    <a:lumMod val="65000"/>
                    <a:lumOff val="35000"/>
                  </a:schemeClr>
                </a:solidFill>
                <a:latin typeface="+mn-ea"/>
              </a:rPr>
              <a:t>将“三类人”作为执纪审查的重点充实进来，让党的纪律检查工作具有“靶心”，有利于精准审查重点对象、解决重点问题，提升监督执纪的有效性和权威性。</a:t>
            </a:r>
          </a:p>
        </p:txBody>
      </p:sp>
      <p:sp>
        <p:nvSpPr>
          <p:cNvPr id="13" name="矩形: 圆角 12"/>
          <p:cNvSpPr/>
          <p:nvPr/>
        </p:nvSpPr>
        <p:spPr>
          <a:xfrm>
            <a:off x="4026000" y="1368357"/>
            <a:ext cx="4140000" cy="900000"/>
          </a:xfrm>
          <a:prstGeom prst="roundRect">
            <a:avLst/>
          </a:prstGeom>
          <a:solidFill>
            <a:srgbClr val="E72E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FFFDF8"/>
                </a:solidFill>
                <a:latin typeface="+mj-ea"/>
                <a:ea typeface="+mj-ea"/>
              </a:rPr>
              <a:t>三个审查重点</a:t>
            </a:r>
          </a:p>
        </p:txBody>
      </p:sp>
      <p:grpSp>
        <p:nvGrpSpPr>
          <p:cNvPr id="14" name="组合 13"/>
          <p:cNvGrpSpPr/>
          <p:nvPr/>
        </p:nvGrpSpPr>
        <p:grpSpPr>
          <a:xfrm>
            <a:off x="1056000" y="2596849"/>
            <a:ext cx="10080000" cy="1863623"/>
            <a:chOff x="1056000" y="2596849"/>
            <a:chExt cx="10080000" cy="1863623"/>
          </a:xfrm>
        </p:grpSpPr>
        <p:sp>
          <p:nvSpPr>
            <p:cNvPr id="15" name="矩形 14"/>
            <p:cNvSpPr/>
            <p:nvPr/>
          </p:nvSpPr>
          <p:spPr>
            <a:xfrm>
              <a:off x="1056000" y="2596849"/>
              <a:ext cx="10080000" cy="108000"/>
            </a:xfrm>
            <a:prstGeom prst="rect">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56000" y="4352472"/>
              <a:ext cx="10080000" cy="108000"/>
            </a:xfrm>
            <a:prstGeom prst="rect">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任意多边形: 形状 4"/>
          <p:cNvSpPr>
            <a:spLocks noChangeAspect="1"/>
          </p:cNvSpPr>
          <p:nvPr/>
        </p:nvSpPr>
        <p:spPr>
          <a:xfrm>
            <a:off x="3779941" y="1368311"/>
            <a:ext cx="492118" cy="898704"/>
          </a:xfrm>
          <a:custGeom>
            <a:avLst/>
            <a:gdLst/>
            <a:ahLst/>
            <a:cxnLst/>
            <a:rect l="l" t="t" r="r" b="b"/>
            <a:pathLst>
              <a:path w="229493" h="419100">
                <a:moveTo>
                  <a:pt x="115490" y="0"/>
                </a:moveTo>
                <a:cubicBezTo>
                  <a:pt x="147836" y="0"/>
                  <a:pt x="172640" y="10517"/>
                  <a:pt x="189904" y="31552"/>
                </a:cubicBezTo>
                <a:cubicBezTo>
                  <a:pt x="203001" y="47228"/>
                  <a:pt x="209550" y="63996"/>
                  <a:pt x="209550" y="81855"/>
                </a:cubicBezTo>
                <a:cubicBezTo>
                  <a:pt x="209550" y="111224"/>
                  <a:pt x="191095" y="141585"/>
                  <a:pt x="154186" y="172938"/>
                </a:cubicBezTo>
                <a:cubicBezTo>
                  <a:pt x="178990" y="182662"/>
                  <a:pt x="197743" y="196552"/>
                  <a:pt x="210443" y="214610"/>
                </a:cubicBezTo>
                <a:cubicBezTo>
                  <a:pt x="223143" y="232668"/>
                  <a:pt x="229493" y="253901"/>
                  <a:pt x="229493" y="278309"/>
                </a:cubicBezTo>
                <a:cubicBezTo>
                  <a:pt x="229493" y="313234"/>
                  <a:pt x="218380" y="343495"/>
                  <a:pt x="196155" y="369094"/>
                </a:cubicBezTo>
                <a:cubicBezTo>
                  <a:pt x="167183" y="402431"/>
                  <a:pt x="125214" y="419100"/>
                  <a:pt x="70246" y="419100"/>
                </a:cubicBezTo>
                <a:cubicBezTo>
                  <a:pt x="43061" y="419100"/>
                  <a:pt x="24556" y="415727"/>
                  <a:pt x="14734" y="408980"/>
                </a:cubicBezTo>
                <a:cubicBezTo>
                  <a:pt x="4911" y="402233"/>
                  <a:pt x="0" y="394990"/>
                  <a:pt x="0" y="387251"/>
                </a:cubicBezTo>
                <a:cubicBezTo>
                  <a:pt x="0" y="381496"/>
                  <a:pt x="2331" y="376436"/>
                  <a:pt x="6995" y="372070"/>
                </a:cubicBezTo>
                <a:cubicBezTo>
                  <a:pt x="11658" y="367705"/>
                  <a:pt x="17264" y="365522"/>
                  <a:pt x="23812" y="365522"/>
                </a:cubicBezTo>
                <a:cubicBezTo>
                  <a:pt x="28773" y="365522"/>
                  <a:pt x="33833" y="366316"/>
                  <a:pt x="38993" y="367903"/>
                </a:cubicBezTo>
                <a:cubicBezTo>
                  <a:pt x="42366" y="368895"/>
                  <a:pt x="50006" y="372517"/>
                  <a:pt x="61912" y="378768"/>
                </a:cubicBezTo>
                <a:cubicBezTo>
                  <a:pt x="73818" y="385018"/>
                  <a:pt x="82054" y="388739"/>
                  <a:pt x="86618" y="389930"/>
                </a:cubicBezTo>
                <a:cubicBezTo>
                  <a:pt x="93960" y="392112"/>
                  <a:pt x="101798" y="393204"/>
                  <a:pt x="110132" y="393204"/>
                </a:cubicBezTo>
                <a:cubicBezTo>
                  <a:pt x="130373" y="393204"/>
                  <a:pt x="147984" y="385366"/>
                  <a:pt x="162966" y="369689"/>
                </a:cubicBezTo>
                <a:cubicBezTo>
                  <a:pt x="177948" y="354012"/>
                  <a:pt x="185439" y="335459"/>
                  <a:pt x="185439" y="314027"/>
                </a:cubicBezTo>
                <a:cubicBezTo>
                  <a:pt x="185439" y="298351"/>
                  <a:pt x="181967" y="283071"/>
                  <a:pt x="175021" y="268188"/>
                </a:cubicBezTo>
                <a:cubicBezTo>
                  <a:pt x="169862" y="257076"/>
                  <a:pt x="164207" y="248642"/>
                  <a:pt x="158055" y="242887"/>
                </a:cubicBezTo>
                <a:cubicBezTo>
                  <a:pt x="149522" y="234950"/>
                  <a:pt x="137814" y="227757"/>
                  <a:pt x="122932" y="221307"/>
                </a:cubicBezTo>
                <a:cubicBezTo>
                  <a:pt x="108049" y="214858"/>
                  <a:pt x="92868" y="211634"/>
                  <a:pt x="77390" y="211634"/>
                </a:cubicBezTo>
                <a:lnTo>
                  <a:pt x="67865" y="211634"/>
                </a:lnTo>
                <a:lnTo>
                  <a:pt x="67865" y="202704"/>
                </a:lnTo>
                <a:cubicBezTo>
                  <a:pt x="83542" y="200720"/>
                  <a:pt x="99268" y="195064"/>
                  <a:pt x="115044" y="185737"/>
                </a:cubicBezTo>
                <a:cubicBezTo>
                  <a:pt x="130820" y="176411"/>
                  <a:pt x="142279" y="165199"/>
                  <a:pt x="149423" y="152102"/>
                </a:cubicBezTo>
                <a:cubicBezTo>
                  <a:pt x="156567" y="139005"/>
                  <a:pt x="160139" y="124619"/>
                  <a:pt x="160139" y="108942"/>
                </a:cubicBezTo>
                <a:cubicBezTo>
                  <a:pt x="160139" y="88503"/>
                  <a:pt x="153739" y="71983"/>
                  <a:pt x="140940" y="59382"/>
                </a:cubicBezTo>
                <a:cubicBezTo>
                  <a:pt x="128141" y="46782"/>
                  <a:pt x="112216" y="40481"/>
                  <a:pt x="93166" y="40481"/>
                </a:cubicBezTo>
                <a:cubicBezTo>
                  <a:pt x="62408" y="40481"/>
                  <a:pt x="36711" y="56952"/>
                  <a:pt x="16073" y="89892"/>
                </a:cubicBezTo>
                <a:lnTo>
                  <a:pt x="6250" y="85130"/>
                </a:lnTo>
                <a:cubicBezTo>
                  <a:pt x="17760" y="57944"/>
                  <a:pt x="32295" y="36959"/>
                  <a:pt x="49857" y="22175"/>
                </a:cubicBezTo>
                <a:cubicBezTo>
                  <a:pt x="67419" y="7392"/>
                  <a:pt x="89296" y="0"/>
                  <a:pt x="115490" y="0"/>
                </a:cubicBezTo>
                <a:close/>
              </a:path>
            </a:pathLst>
          </a:custGeom>
          <a:solidFill>
            <a:srgbClr val="FFA075"/>
          </a:solidFill>
          <a:ln w="0" cap="flat" cmpd="sng" algn="ctr">
            <a:solidFill>
              <a:srgbClr val="FFFDF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50" presetClass="entr" presetSubtype="0" decel="10000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strVal val="#ppt_w+.3"/>
                                          </p:val>
                                        </p:tav>
                                        <p:tav tm="100000">
                                          <p:val>
                                            <p:strVal val="#ppt_w"/>
                                          </p:val>
                                        </p:tav>
                                      </p:tavLst>
                                    </p:anim>
                                    <p:anim calcmode="lin" valueType="num">
                                      <p:cBhvr>
                                        <p:cTn id="16" dur="1000" fill="hold"/>
                                        <p:tgtEl>
                                          <p:spTgt spid="14"/>
                                        </p:tgtEl>
                                        <p:attrNameLst>
                                          <p:attrName>ppt_h</p:attrName>
                                        </p:attrNameLst>
                                      </p:cBhvr>
                                      <p:tavLst>
                                        <p:tav tm="0">
                                          <p:val>
                                            <p:strVal val="#ppt_h"/>
                                          </p:val>
                                        </p:tav>
                                        <p:tav tm="100000">
                                          <p:val>
                                            <p:strVal val="#ppt_h"/>
                                          </p:val>
                                        </p:tav>
                                      </p:tavLst>
                                    </p:anim>
                                    <p:animEffect transition="in" filter="fade">
                                      <p:cBhvr>
                                        <p:cTn id="17" dur="1000"/>
                                        <p:tgtEl>
                                          <p:spTgt spid="14"/>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trips(downRight)">
                                      <p:cBhvr>
                                        <p:cTn id="20" dur="1000"/>
                                        <p:tgtEl>
                                          <p:spTgt spid="11"/>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p:tgtEl>
                                          <p:spTgt spid="12"/>
                                        </p:tgtEl>
                                        <p:attrNameLst>
                                          <p:attrName>ppt_y</p:attrName>
                                        </p:attrNameLst>
                                      </p:cBhvr>
                                      <p:tavLst>
                                        <p:tav tm="0">
                                          <p:val>
                                            <p:strVal val="#ppt_y+#ppt_h*1.125000"/>
                                          </p:val>
                                        </p:tav>
                                        <p:tav tm="100000">
                                          <p:val>
                                            <p:strVal val="#ppt_y"/>
                                          </p:val>
                                        </p:tav>
                                      </p:tavLst>
                                    </p:anim>
                                    <p:animEffect transition="in" filter="wipe(up)">
                                      <p:cBhvr>
                                        <p:cTn id="25"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3467616"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增写“四个意识”</a:t>
            </a:r>
          </a:p>
        </p:txBody>
      </p:sp>
      <p:sp>
        <p:nvSpPr>
          <p:cNvPr id="12" name="矩形 11"/>
          <p:cNvSpPr/>
          <p:nvPr/>
        </p:nvSpPr>
        <p:spPr>
          <a:xfrm>
            <a:off x="1056000" y="2838240"/>
            <a:ext cx="10080000" cy="1314912"/>
          </a:xfrm>
          <a:prstGeom prst="rect">
            <a:avLst/>
          </a:prstGeom>
        </p:spPr>
        <p:txBody>
          <a:bodyPr wrap="square">
            <a:spAutoFit/>
          </a:bodyPr>
          <a:lstStyle/>
          <a:p>
            <a:pPr algn="ctr">
              <a:lnSpc>
                <a:spcPct val="150000"/>
              </a:lnSpc>
            </a:pPr>
            <a:r>
              <a:rPr lang="zh-CN" altLang="en-US" sz="2800" dirty="0">
                <a:solidFill>
                  <a:srgbClr val="FC7033"/>
                </a:solidFill>
                <a:latin typeface="+mj-ea"/>
                <a:ea typeface="+mj-ea"/>
              </a:rPr>
              <a:t>增写“党组织和党员必须牢固树立</a:t>
            </a:r>
            <a:r>
              <a:rPr lang="zh-CN" altLang="en-US" sz="2800" dirty="0">
                <a:gradFill>
                  <a:gsLst>
                    <a:gs pos="0">
                      <a:srgbClr val="C00000"/>
                    </a:gs>
                    <a:gs pos="100000">
                      <a:srgbClr val="C00000"/>
                    </a:gs>
                    <a:gs pos="55000">
                      <a:srgbClr val="E72E1E"/>
                    </a:gs>
                  </a:gsLst>
                  <a:lin ang="5400000" scaled="1"/>
                </a:gradFill>
                <a:latin typeface="+mj-ea"/>
                <a:ea typeface="+mj-ea"/>
              </a:rPr>
              <a:t>政治意识</a:t>
            </a:r>
            <a:r>
              <a:rPr lang="zh-CN" altLang="en-US" sz="2800" dirty="0">
                <a:solidFill>
                  <a:srgbClr val="FC7033"/>
                </a:solidFill>
                <a:latin typeface="+mj-ea"/>
                <a:ea typeface="+mj-ea"/>
              </a:rPr>
              <a:t>、</a:t>
            </a:r>
            <a:r>
              <a:rPr lang="zh-CN" altLang="en-US" sz="2800" dirty="0">
                <a:gradFill>
                  <a:gsLst>
                    <a:gs pos="0">
                      <a:srgbClr val="C00000"/>
                    </a:gs>
                    <a:gs pos="100000">
                      <a:srgbClr val="C00000"/>
                    </a:gs>
                    <a:gs pos="55000">
                      <a:srgbClr val="E72E1E"/>
                    </a:gs>
                  </a:gsLst>
                  <a:lin ang="5400000" scaled="1"/>
                </a:gradFill>
                <a:latin typeface="+mj-ea"/>
                <a:ea typeface="+mj-ea"/>
              </a:rPr>
              <a:t>大局意识</a:t>
            </a:r>
            <a:r>
              <a:rPr lang="zh-CN" altLang="en-US" sz="2800" dirty="0">
                <a:solidFill>
                  <a:srgbClr val="FC7033"/>
                </a:solidFill>
                <a:latin typeface="+mj-ea"/>
                <a:ea typeface="+mj-ea"/>
              </a:rPr>
              <a:t>、</a:t>
            </a:r>
            <a:r>
              <a:rPr lang="zh-CN" altLang="en-US" sz="2800" dirty="0">
                <a:gradFill>
                  <a:gsLst>
                    <a:gs pos="0">
                      <a:srgbClr val="C00000"/>
                    </a:gs>
                    <a:gs pos="100000">
                      <a:srgbClr val="C00000"/>
                    </a:gs>
                    <a:gs pos="55000">
                      <a:srgbClr val="E72E1E"/>
                    </a:gs>
                  </a:gsLst>
                  <a:lin ang="5400000" scaled="1"/>
                </a:gradFill>
                <a:latin typeface="+mj-ea"/>
                <a:ea typeface="+mj-ea"/>
              </a:rPr>
              <a:t>核心意识</a:t>
            </a:r>
            <a:r>
              <a:rPr lang="zh-CN" altLang="en-US" sz="2800" dirty="0">
                <a:solidFill>
                  <a:srgbClr val="FC7033"/>
                </a:solidFill>
                <a:latin typeface="+mj-ea"/>
                <a:ea typeface="+mj-ea"/>
              </a:rPr>
              <a:t>、</a:t>
            </a:r>
            <a:r>
              <a:rPr lang="zh-CN" altLang="en-US" sz="2800" dirty="0">
                <a:gradFill>
                  <a:gsLst>
                    <a:gs pos="0">
                      <a:srgbClr val="C00000"/>
                    </a:gs>
                    <a:gs pos="100000">
                      <a:srgbClr val="C00000"/>
                    </a:gs>
                    <a:gs pos="55000">
                      <a:srgbClr val="E72E1E"/>
                    </a:gs>
                  </a:gsLst>
                  <a:lin ang="5400000" scaled="1"/>
                </a:gradFill>
                <a:latin typeface="+mj-ea"/>
                <a:ea typeface="+mj-ea"/>
              </a:rPr>
              <a:t>看齐意识</a:t>
            </a:r>
            <a:r>
              <a:rPr lang="zh-CN" altLang="en-US" sz="2800" dirty="0">
                <a:solidFill>
                  <a:srgbClr val="FC7033"/>
                </a:solidFill>
                <a:latin typeface="+mj-ea"/>
                <a:ea typeface="+mj-ea"/>
              </a:rPr>
              <a:t>”；</a:t>
            </a:r>
          </a:p>
        </p:txBody>
      </p:sp>
      <p:sp>
        <p:nvSpPr>
          <p:cNvPr id="13" name="矩形 12"/>
          <p:cNvSpPr/>
          <p:nvPr/>
        </p:nvSpPr>
        <p:spPr>
          <a:xfrm>
            <a:off x="1056000" y="4742722"/>
            <a:ext cx="10080000" cy="1161793"/>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mn-ea"/>
              </a:rPr>
              <a:t>纪律建设是全面从严治党的治本之策。增强“四个意识”，是筑牢思想防线的重要基础，具有强基固本的重要作用。“四个意识”为纪律审查提供了新的工作思路，要求纪律审查必须始终聚焦“四个意识”，深入监督检查同“四个意识”不相符的违纪违规行为，为确保党员、干部牢固树立“四个意识”提供指引。</a:t>
            </a:r>
          </a:p>
        </p:txBody>
      </p:sp>
      <p:sp>
        <p:nvSpPr>
          <p:cNvPr id="14" name="矩形: 圆角 13"/>
          <p:cNvSpPr/>
          <p:nvPr/>
        </p:nvSpPr>
        <p:spPr>
          <a:xfrm>
            <a:off x="4206000" y="1368357"/>
            <a:ext cx="3780000" cy="900000"/>
          </a:xfrm>
          <a:prstGeom prst="roundRect">
            <a:avLst/>
          </a:prstGeom>
          <a:solidFill>
            <a:srgbClr val="E72E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FFFDF8"/>
                </a:solidFill>
                <a:latin typeface="+mj-ea"/>
                <a:ea typeface="+mj-ea"/>
              </a:rPr>
              <a:t>四个意识</a:t>
            </a:r>
          </a:p>
        </p:txBody>
      </p:sp>
      <p:grpSp>
        <p:nvGrpSpPr>
          <p:cNvPr id="15" name="组合 14"/>
          <p:cNvGrpSpPr/>
          <p:nvPr/>
        </p:nvGrpSpPr>
        <p:grpSpPr>
          <a:xfrm>
            <a:off x="1056000" y="2596849"/>
            <a:ext cx="10080000" cy="1863623"/>
            <a:chOff x="1056000" y="2596849"/>
            <a:chExt cx="10080000" cy="1863623"/>
          </a:xfrm>
        </p:grpSpPr>
        <p:sp>
          <p:nvSpPr>
            <p:cNvPr id="16" name="矩形 15"/>
            <p:cNvSpPr/>
            <p:nvPr/>
          </p:nvSpPr>
          <p:spPr>
            <a:xfrm>
              <a:off x="1056000" y="2596849"/>
              <a:ext cx="10080000" cy="108000"/>
            </a:xfrm>
            <a:prstGeom prst="rect">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056000" y="4352472"/>
              <a:ext cx="10080000" cy="108000"/>
            </a:xfrm>
            <a:prstGeom prst="rect">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任意多边形: 形状 6"/>
          <p:cNvSpPr>
            <a:spLocks noChangeAspect="1"/>
          </p:cNvSpPr>
          <p:nvPr/>
        </p:nvSpPr>
        <p:spPr>
          <a:xfrm>
            <a:off x="3906541" y="1368311"/>
            <a:ext cx="598918" cy="900000"/>
          </a:xfrm>
          <a:custGeom>
            <a:avLst/>
            <a:gdLst/>
            <a:ahLst/>
            <a:cxnLst/>
            <a:rect l="l" t="t" r="r" b="b"/>
            <a:pathLst>
              <a:path w="274142" h="411956">
                <a:moveTo>
                  <a:pt x="170855" y="62805"/>
                </a:moveTo>
                <a:lnTo>
                  <a:pt x="29171" y="263128"/>
                </a:lnTo>
                <a:lnTo>
                  <a:pt x="170855" y="263128"/>
                </a:lnTo>
                <a:close/>
                <a:moveTo>
                  <a:pt x="187226" y="0"/>
                </a:moveTo>
                <a:lnTo>
                  <a:pt x="219968" y="0"/>
                </a:lnTo>
                <a:lnTo>
                  <a:pt x="219968" y="263128"/>
                </a:lnTo>
                <a:lnTo>
                  <a:pt x="274142" y="263128"/>
                </a:lnTo>
                <a:lnTo>
                  <a:pt x="274142" y="305395"/>
                </a:lnTo>
                <a:lnTo>
                  <a:pt x="219968" y="305395"/>
                </a:lnTo>
                <a:lnTo>
                  <a:pt x="219968" y="411956"/>
                </a:lnTo>
                <a:lnTo>
                  <a:pt x="170855" y="411956"/>
                </a:lnTo>
                <a:lnTo>
                  <a:pt x="170855" y="305395"/>
                </a:lnTo>
                <a:lnTo>
                  <a:pt x="0" y="305395"/>
                </a:lnTo>
                <a:lnTo>
                  <a:pt x="0" y="267295"/>
                </a:lnTo>
                <a:close/>
              </a:path>
            </a:pathLst>
          </a:custGeom>
          <a:solidFill>
            <a:srgbClr val="FFA075"/>
          </a:solidFill>
          <a:ln w="0" cap="flat" cmpd="sng" algn="ctr">
            <a:solidFill>
              <a:srgbClr val="FFFDF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50" presetClass="entr" presetSubtype="0" decel="10000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strVal val="#ppt_w+.3"/>
                                          </p:val>
                                        </p:tav>
                                        <p:tav tm="100000">
                                          <p:val>
                                            <p:strVal val="#ppt_w"/>
                                          </p:val>
                                        </p:tav>
                                      </p:tavLst>
                                    </p:anim>
                                    <p:anim calcmode="lin" valueType="num">
                                      <p:cBhvr>
                                        <p:cTn id="16" dur="1000" fill="hold"/>
                                        <p:tgtEl>
                                          <p:spTgt spid="15"/>
                                        </p:tgtEl>
                                        <p:attrNameLst>
                                          <p:attrName>ppt_h</p:attrName>
                                        </p:attrNameLst>
                                      </p:cBhvr>
                                      <p:tavLst>
                                        <p:tav tm="0">
                                          <p:val>
                                            <p:strVal val="#ppt_h"/>
                                          </p:val>
                                        </p:tav>
                                        <p:tav tm="100000">
                                          <p:val>
                                            <p:strVal val="#ppt_h"/>
                                          </p:val>
                                        </p:tav>
                                      </p:tavLst>
                                    </p:anim>
                                    <p:animEffect transition="in" filter="fade">
                                      <p:cBhvr>
                                        <p:cTn id="17" dur="1000"/>
                                        <p:tgtEl>
                                          <p:spTgt spid="15"/>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trips(downRight)">
                                      <p:cBhvr>
                                        <p:cTn id="20" dur="1000"/>
                                        <p:tgtEl>
                                          <p:spTgt spid="12"/>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750"/>
                                        <p:tgtEl>
                                          <p:spTgt spid="13"/>
                                        </p:tgtEl>
                                        <p:attrNameLst>
                                          <p:attrName>ppt_y</p:attrName>
                                        </p:attrNameLst>
                                      </p:cBhvr>
                                      <p:tavLst>
                                        <p:tav tm="0">
                                          <p:val>
                                            <p:strVal val="#ppt_y+#ppt_h*1.125000"/>
                                          </p:val>
                                        </p:tav>
                                        <p:tav tm="100000">
                                          <p:val>
                                            <p:strVal val="#ppt_y"/>
                                          </p:val>
                                        </p:tav>
                                      </p:tavLst>
                                    </p:anim>
                                    <p:animEffect transition="in" filter="wipe(up)">
                                      <p:cBhvr>
                                        <p:cTn id="2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3581430"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增写 “四种形态”</a:t>
            </a:r>
          </a:p>
        </p:txBody>
      </p:sp>
      <p:sp>
        <p:nvSpPr>
          <p:cNvPr id="12" name="矩形 11"/>
          <p:cNvSpPr/>
          <p:nvPr/>
        </p:nvSpPr>
        <p:spPr>
          <a:xfrm>
            <a:off x="1056000" y="2877580"/>
            <a:ext cx="10080000" cy="1429109"/>
          </a:xfrm>
          <a:prstGeom prst="rect">
            <a:avLst/>
          </a:prstGeom>
        </p:spPr>
        <p:txBody>
          <a:bodyPr wrap="square">
            <a:spAutoFit/>
          </a:bodyPr>
          <a:lstStyle/>
          <a:p>
            <a:pPr algn="ctr">
              <a:lnSpc>
                <a:spcPct val="150000"/>
              </a:lnSpc>
            </a:pPr>
            <a:r>
              <a:rPr lang="zh-CN" altLang="en-US" sz="2000" dirty="0">
                <a:solidFill>
                  <a:srgbClr val="FC7033"/>
                </a:solidFill>
                <a:latin typeface="+mj-ea"/>
                <a:ea typeface="+mj-ea"/>
              </a:rPr>
              <a:t>增写运用监督执纪“四种形态”的内容，要求</a:t>
            </a:r>
            <a:r>
              <a:rPr lang="zh-CN" altLang="en-US" sz="2000" dirty="0">
                <a:gradFill>
                  <a:gsLst>
                    <a:gs pos="0">
                      <a:srgbClr val="C00000"/>
                    </a:gs>
                    <a:gs pos="100000">
                      <a:srgbClr val="C00000"/>
                    </a:gs>
                    <a:gs pos="55000">
                      <a:srgbClr val="E72E1E"/>
                    </a:gs>
                  </a:gsLst>
                  <a:lin ang="5400000" scaled="1"/>
                </a:gradFill>
                <a:latin typeface="+mj-ea"/>
                <a:ea typeface="+mj-ea"/>
              </a:rPr>
              <a:t>经常开展批评和自我批评、约谈函询，让“红红脸、出出汗”成为常态</a:t>
            </a:r>
            <a:r>
              <a:rPr lang="zh-CN" altLang="en-US" sz="2000" dirty="0">
                <a:solidFill>
                  <a:srgbClr val="FC7033"/>
                </a:solidFill>
                <a:latin typeface="+mj-ea"/>
                <a:ea typeface="+mj-ea"/>
              </a:rPr>
              <a:t>；</a:t>
            </a:r>
            <a:r>
              <a:rPr lang="zh-CN" altLang="en-US" sz="2000" dirty="0">
                <a:gradFill>
                  <a:gsLst>
                    <a:gs pos="0">
                      <a:srgbClr val="C00000"/>
                    </a:gs>
                    <a:gs pos="100000">
                      <a:srgbClr val="C00000"/>
                    </a:gs>
                    <a:gs pos="55000">
                      <a:srgbClr val="E72E1E"/>
                    </a:gs>
                  </a:gsLst>
                  <a:lin ang="5400000" scaled="1"/>
                </a:gradFill>
                <a:latin typeface="+mj-ea"/>
                <a:ea typeface="+mj-ea"/>
              </a:rPr>
              <a:t>党纪轻处分、组织调整成为违纪处理的大多数</a:t>
            </a:r>
            <a:r>
              <a:rPr lang="zh-CN" altLang="en-US" sz="2000" dirty="0">
                <a:solidFill>
                  <a:srgbClr val="FC7033"/>
                </a:solidFill>
                <a:latin typeface="+mj-ea"/>
                <a:ea typeface="+mj-ea"/>
              </a:rPr>
              <a:t>；</a:t>
            </a:r>
            <a:r>
              <a:rPr lang="zh-CN" altLang="en-US" sz="2000" dirty="0">
                <a:gradFill>
                  <a:gsLst>
                    <a:gs pos="0">
                      <a:srgbClr val="C00000"/>
                    </a:gs>
                    <a:gs pos="100000">
                      <a:srgbClr val="C00000"/>
                    </a:gs>
                    <a:gs pos="55000">
                      <a:srgbClr val="E72E1E"/>
                    </a:gs>
                  </a:gsLst>
                  <a:lin ang="5400000" scaled="1"/>
                </a:gradFill>
                <a:latin typeface="+mj-ea"/>
                <a:ea typeface="+mj-ea"/>
              </a:rPr>
              <a:t>党纪重处分、重大职务调整的成为少数</a:t>
            </a:r>
            <a:r>
              <a:rPr lang="zh-CN" altLang="en-US" sz="2000" dirty="0">
                <a:solidFill>
                  <a:srgbClr val="FC7033"/>
                </a:solidFill>
                <a:latin typeface="+mj-ea"/>
                <a:ea typeface="+mj-ea"/>
              </a:rPr>
              <a:t>；</a:t>
            </a:r>
            <a:r>
              <a:rPr lang="zh-CN" altLang="en-US" sz="2000" dirty="0">
                <a:gradFill>
                  <a:gsLst>
                    <a:gs pos="0">
                      <a:srgbClr val="C00000"/>
                    </a:gs>
                    <a:gs pos="100000">
                      <a:srgbClr val="C00000"/>
                    </a:gs>
                    <a:gs pos="55000">
                      <a:srgbClr val="E72E1E"/>
                    </a:gs>
                  </a:gsLst>
                  <a:lin ang="5400000" scaled="1"/>
                </a:gradFill>
                <a:latin typeface="+mj-ea"/>
                <a:ea typeface="+mj-ea"/>
              </a:rPr>
              <a:t>严重违纪涉嫌违法立案审查的成为极少数</a:t>
            </a:r>
            <a:r>
              <a:rPr lang="zh-CN" altLang="en-US" sz="2000" dirty="0">
                <a:solidFill>
                  <a:srgbClr val="FC7033"/>
                </a:solidFill>
                <a:latin typeface="+mj-ea"/>
                <a:ea typeface="+mj-ea"/>
              </a:rPr>
              <a:t>。</a:t>
            </a:r>
          </a:p>
        </p:txBody>
      </p:sp>
      <p:sp>
        <p:nvSpPr>
          <p:cNvPr id="13" name="矩形 12"/>
          <p:cNvSpPr/>
          <p:nvPr/>
        </p:nvSpPr>
        <p:spPr>
          <a:xfrm>
            <a:off x="1056000" y="4795703"/>
            <a:ext cx="10080000" cy="1523238"/>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mn-ea"/>
              </a:rPr>
              <a:t>运用监督执纪“四种形态”是将纪律建设向纵深推进的实践载体，具有十分重要的治本功能。“四种形态”坚持用纪律的尺子从严管党、从严治党，真正做到全方位、全覆盖，使每一个党组织、每一名党员都在其中。“四种形态”实质是纪律执行的具体化，不同形态是严格依据纪律要求进行划分的，每一种形态都代表了不同的纪律层级，既体现了惩前毖后、治病救人的一贯方针，又对监督执纪问责常态化提出更高要求。</a:t>
            </a:r>
          </a:p>
        </p:txBody>
      </p:sp>
      <p:sp>
        <p:nvSpPr>
          <p:cNvPr id="14" name="矩形: 圆角 13"/>
          <p:cNvSpPr/>
          <p:nvPr/>
        </p:nvSpPr>
        <p:spPr>
          <a:xfrm>
            <a:off x="4206000" y="1368357"/>
            <a:ext cx="3780000" cy="900000"/>
          </a:xfrm>
          <a:prstGeom prst="roundRect">
            <a:avLst/>
          </a:prstGeom>
          <a:solidFill>
            <a:srgbClr val="E72E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FFFDF8"/>
                </a:solidFill>
                <a:latin typeface="+mj-ea"/>
                <a:ea typeface="+mj-ea"/>
              </a:rPr>
              <a:t>四种形态</a:t>
            </a:r>
          </a:p>
        </p:txBody>
      </p:sp>
      <p:grpSp>
        <p:nvGrpSpPr>
          <p:cNvPr id="15" name="组合 14"/>
          <p:cNvGrpSpPr/>
          <p:nvPr/>
        </p:nvGrpSpPr>
        <p:grpSpPr>
          <a:xfrm>
            <a:off x="1056000" y="2596849"/>
            <a:ext cx="10080000" cy="2084005"/>
            <a:chOff x="1056000" y="2596849"/>
            <a:chExt cx="10080000" cy="2084005"/>
          </a:xfrm>
        </p:grpSpPr>
        <p:sp>
          <p:nvSpPr>
            <p:cNvPr id="16" name="矩形 15"/>
            <p:cNvSpPr/>
            <p:nvPr/>
          </p:nvSpPr>
          <p:spPr>
            <a:xfrm>
              <a:off x="1056000" y="2596849"/>
              <a:ext cx="10080000" cy="108000"/>
            </a:xfrm>
            <a:prstGeom prst="rect">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056000" y="4572854"/>
              <a:ext cx="10080000" cy="108000"/>
            </a:xfrm>
            <a:prstGeom prst="rect">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任意多边形: 形状 6"/>
          <p:cNvSpPr>
            <a:spLocks noChangeAspect="1"/>
          </p:cNvSpPr>
          <p:nvPr/>
        </p:nvSpPr>
        <p:spPr>
          <a:xfrm>
            <a:off x="3906541" y="1368311"/>
            <a:ext cx="598918" cy="900000"/>
          </a:xfrm>
          <a:custGeom>
            <a:avLst/>
            <a:gdLst/>
            <a:ahLst/>
            <a:cxnLst/>
            <a:rect l="l" t="t" r="r" b="b"/>
            <a:pathLst>
              <a:path w="274142" h="411956">
                <a:moveTo>
                  <a:pt x="170855" y="62805"/>
                </a:moveTo>
                <a:lnTo>
                  <a:pt x="29171" y="263128"/>
                </a:lnTo>
                <a:lnTo>
                  <a:pt x="170855" y="263128"/>
                </a:lnTo>
                <a:close/>
                <a:moveTo>
                  <a:pt x="187226" y="0"/>
                </a:moveTo>
                <a:lnTo>
                  <a:pt x="219968" y="0"/>
                </a:lnTo>
                <a:lnTo>
                  <a:pt x="219968" y="263128"/>
                </a:lnTo>
                <a:lnTo>
                  <a:pt x="274142" y="263128"/>
                </a:lnTo>
                <a:lnTo>
                  <a:pt x="274142" y="305395"/>
                </a:lnTo>
                <a:lnTo>
                  <a:pt x="219968" y="305395"/>
                </a:lnTo>
                <a:lnTo>
                  <a:pt x="219968" y="411956"/>
                </a:lnTo>
                <a:lnTo>
                  <a:pt x="170855" y="411956"/>
                </a:lnTo>
                <a:lnTo>
                  <a:pt x="170855" y="305395"/>
                </a:lnTo>
                <a:lnTo>
                  <a:pt x="0" y="305395"/>
                </a:lnTo>
                <a:lnTo>
                  <a:pt x="0" y="267295"/>
                </a:lnTo>
                <a:close/>
              </a:path>
            </a:pathLst>
          </a:custGeom>
          <a:solidFill>
            <a:srgbClr val="FFA075"/>
          </a:solidFill>
          <a:ln w="0" cap="flat" cmpd="sng" algn="ctr">
            <a:solidFill>
              <a:srgbClr val="FFFDF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50" presetClass="entr" presetSubtype="0" decel="10000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strVal val="#ppt_w+.3"/>
                                          </p:val>
                                        </p:tav>
                                        <p:tav tm="100000">
                                          <p:val>
                                            <p:strVal val="#ppt_w"/>
                                          </p:val>
                                        </p:tav>
                                      </p:tavLst>
                                    </p:anim>
                                    <p:anim calcmode="lin" valueType="num">
                                      <p:cBhvr>
                                        <p:cTn id="16" dur="1000" fill="hold"/>
                                        <p:tgtEl>
                                          <p:spTgt spid="15"/>
                                        </p:tgtEl>
                                        <p:attrNameLst>
                                          <p:attrName>ppt_h</p:attrName>
                                        </p:attrNameLst>
                                      </p:cBhvr>
                                      <p:tavLst>
                                        <p:tav tm="0">
                                          <p:val>
                                            <p:strVal val="#ppt_h"/>
                                          </p:val>
                                        </p:tav>
                                        <p:tav tm="100000">
                                          <p:val>
                                            <p:strVal val="#ppt_h"/>
                                          </p:val>
                                        </p:tav>
                                      </p:tavLst>
                                    </p:anim>
                                    <p:animEffect transition="in" filter="fade">
                                      <p:cBhvr>
                                        <p:cTn id="17" dur="1000"/>
                                        <p:tgtEl>
                                          <p:spTgt spid="15"/>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trips(downRight)">
                                      <p:cBhvr>
                                        <p:cTn id="20" dur="1000"/>
                                        <p:tgtEl>
                                          <p:spTgt spid="12"/>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750"/>
                                        <p:tgtEl>
                                          <p:spTgt spid="13"/>
                                        </p:tgtEl>
                                        <p:attrNameLst>
                                          <p:attrName>ppt_y</p:attrName>
                                        </p:attrNameLst>
                                      </p:cBhvr>
                                      <p:tavLst>
                                        <p:tav tm="0">
                                          <p:val>
                                            <p:strVal val="#ppt_y+#ppt_h*1.125000"/>
                                          </p:val>
                                        </p:tav>
                                        <p:tav tm="100000">
                                          <p:val>
                                            <p:strVal val="#ppt_y"/>
                                          </p:val>
                                        </p:tav>
                                      </p:tavLst>
                                    </p:anim>
                                    <p:animEffect transition="in" filter="wipe(up)">
                                      <p:cBhvr>
                                        <p:cTn id="2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5109091"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完善“五处纪法衔接条款”</a:t>
            </a:r>
          </a:p>
        </p:txBody>
      </p:sp>
      <p:sp>
        <p:nvSpPr>
          <p:cNvPr id="5" name="矩形 4"/>
          <p:cNvSpPr/>
          <p:nvPr/>
        </p:nvSpPr>
        <p:spPr>
          <a:xfrm>
            <a:off x="1056000" y="2826295"/>
            <a:ext cx="10080000" cy="1429109"/>
          </a:xfrm>
          <a:prstGeom prst="rect">
            <a:avLst/>
          </a:prstGeom>
        </p:spPr>
        <p:txBody>
          <a:bodyPr wrap="square">
            <a:spAutoFit/>
          </a:bodyPr>
          <a:lstStyle/>
          <a:p>
            <a:pPr algn="ctr">
              <a:lnSpc>
                <a:spcPct val="150000"/>
              </a:lnSpc>
            </a:pPr>
            <a:r>
              <a:rPr lang="zh-CN" altLang="en-US" sz="2000" dirty="0">
                <a:gradFill>
                  <a:gsLst>
                    <a:gs pos="0">
                      <a:srgbClr val="C00000"/>
                    </a:gs>
                    <a:gs pos="100000">
                      <a:srgbClr val="C00000"/>
                    </a:gs>
                    <a:gs pos="55000">
                      <a:srgbClr val="E72E1E"/>
                    </a:gs>
                  </a:gsLst>
                  <a:lin ang="5400000" scaled="1"/>
                </a:gradFill>
                <a:latin typeface="+mj-ea"/>
                <a:ea typeface="+mj-ea"/>
              </a:rPr>
              <a:t>对党纪与国法的衔接在第</a:t>
            </a:r>
            <a:r>
              <a:rPr lang="en-US" altLang="zh-CN" sz="2000" dirty="0">
                <a:gradFill>
                  <a:gsLst>
                    <a:gs pos="0">
                      <a:srgbClr val="C00000"/>
                    </a:gs>
                    <a:gs pos="100000">
                      <a:srgbClr val="C00000"/>
                    </a:gs>
                    <a:gs pos="55000">
                      <a:srgbClr val="E72E1E"/>
                    </a:gs>
                  </a:gsLst>
                  <a:lin ang="5400000" scaled="1"/>
                </a:gradFill>
                <a:latin typeface="+mj-ea"/>
                <a:ea typeface="+mj-ea"/>
              </a:rPr>
              <a:t>27</a:t>
            </a:r>
            <a:r>
              <a:rPr lang="zh-CN" altLang="en-US" sz="2000" dirty="0">
                <a:gradFill>
                  <a:gsLst>
                    <a:gs pos="0">
                      <a:srgbClr val="C00000"/>
                    </a:gs>
                    <a:gs pos="100000">
                      <a:srgbClr val="C00000"/>
                    </a:gs>
                    <a:gs pos="55000">
                      <a:srgbClr val="E72E1E"/>
                    </a:gs>
                  </a:gsLst>
                  <a:lin ang="5400000" scaled="1"/>
                </a:gradFill>
                <a:latin typeface="+mj-ea"/>
                <a:ea typeface="+mj-ea"/>
              </a:rPr>
              <a:t>至</a:t>
            </a:r>
            <a:r>
              <a:rPr lang="en-US" altLang="zh-CN" sz="2000" dirty="0">
                <a:gradFill>
                  <a:gsLst>
                    <a:gs pos="0">
                      <a:srgbClr val="C00000"/>
                    </a:gs>
                    <a:gs pos="100000">
                      <a:srgbClr val="C00000"/>
                    </a:gs>
                    <a:gs pos="55000">
                      <a:srgbClr val="E72E1E"/>
                    </a:gs>
                  </a:gsLst>
                  <a:lin ang="5400000" scaled="1"/>
                </a:gradFill>
                <a:latin typeface="+mj-ea"/>
                <a:ea typeface="+mj-ea"/>
              </a:rPr>
              <a:t>30</a:t>
            </a:r>
            <a:r>
              <a:rPr lang="zh-CN" altLang="en-US" sz="2000" dirty="0">
                <a:gradFill>
                  <a:gsLst>
                    <a:gs pos="0">
                      <a:srgbClr val="C00000"/>
                    </a:gs>
                    <a:gs pos="100000">
                      <a:srgbClr val="C00000"/>
                    </a:gs>
                    <a:gs pos="55000">
                      <a:srgbClr val="E72E1E"/>
                    </a:gs>
                  </a:gsLst>
                  <a:lin ang="5400000" scaled="1"/>
                </a:gradFill>
                <a:latin typeface="+mj-ea"/>
                <a:ea typeface="+mj-ea"/>
              </a:rPr>
              <a:t>条、第</a:t>
            </a:r>
            <a:r>
              <a:rPr lang="en-US" altLang="zh-CN" sz="2000" dirty="0">
                <a:gradFill>
                  <a:gsLst>
                    <a:gs pos="0">
                      <a:srgbClr val="C00000"/>
                    </a:gs>
                    <a:gs pos="100000">
                      <a:srgbClr val="C00000"/>
                    </a:gs>
                    <a:gs pos="55000">
                      <a:srgbClr val="E72E1E"/>
                    </a:gs>
                  </a:gsLst>
                  <a:lin ang="5400000" scaled="1"/>
                </a:gradFill>
                <a:latin typeface="+mj-ea"/>
                <a:ea typeface="+mj-ea"/>
              </a:rPr>
              <a:t>33</a:t>
            </a:r>
            <a:r>
              <a:rPr lang="zh-CN" altLang="en-US" sz="2000" dirty="0">
                <a:gradFill>
                  <a:gsLst>
                    <a:gs pos="0">
                      <a:srgbClr val="C00000"/>
                    </a:gs>
                    <a:gs pos="100000">
                      <a:srgbClr val="C00000"/>
                    </a:gs>
                    <a:gs pos="55000">
                      <a:srgbClr val="E72E1E"/>
                    </a:gs>
                  </a:gsLst>
                  <a:lin ang="5400000" scaled="1"/>
                </a:gradFill>
                <a:latin typeface="+mj-ea"/>
                <a:ea typeface="+mj-ea"/>
              </a:rPr>
              <a:t>条中作出详细规定</a:t>
            </a:r>
            <a:r>
              <a:rPr lang="zh-CN" altLang="en-US" sz="2000" dirty="0">
                <a:solidFill>
                  <a:srgbClr val="FC7033"/>
                </a:solidFill>
                <a:latin typeface="+mj-ea"/>
                <a:ea typeface="+mj-ea"/>
              </a:rPr>
              <a:t>，如增加规定党组织在纪律审查中发现党员严重违纪涉嫌犯罪的，原则上先作出党纪处分决定，并按照规定给予政务处分后，再移送有关国家机关依法处理等；</a:t>
            </a:r>
          </a:p>
        </p:txBody>
      </p:sp>
      <p:sp>
        <p:nvSpPr>
          <p:cNvPr id="6" name="矩形 5"/>
          <p:cNvSpPr/>
          <p:nvPr/>
        </p:nvSpPr>
        <p:spPr>
          <a:xfrm>
            <a:off x="1056000" y="4724080"/>
            <a:ext cx="10080000" cy="1531125"/>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mn-ea"/>
              </a:rPr>
              <a:t>纪法衔接条款的完善是本次修订一个亮点。进一步打通了党纪党规与监察法的联系，不但“放大”了党纪之严，也彰显了国法之威。修订内容充分吸收监察法的新精神和新提法，适应了当前国家监察体制改革的迫切需求，推动党内纪律建设与监察法的衔接，有利于纪检监察机关强化内部的监督执纪与监察执法，避免出现工作空白或规则冲突，让纪律处分、政务处分、法律惩治有效衔接，形成一个有机整体。</a:t>
            </a:r>
          </a:p>
        </p:txBody>
      </p:sp>
      <p:sp>
        <p:nvSpPr>
          <p:cNvPr id="7" name="矩形: 圆角 6"/>
          <p:cNvSpPr/>
          <p:nvPr/>
        </p:nvSpPr>
        <p:spPr>
          <a:xfrm>
            <a:off x="3936000" y="1368357"/>
            <a:ext cx="4320000" cy="900000"/>
          </a:xfrm>
          <a:prstGeom prst="roundRect">
            <a:avLst/>
          </a:prstGeom>
          <a:solidFill>
            <a:srgbClr val="E72E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FFFDF8"/>
                </a:solidFill>
                <a:latin typeface="+mj-ea"/>
                <a:ea typeface="+mj-ea"/>
              </a:rPr>
              <a:t>五处纪法衔接条款</a:t>
            </a:r>
          </a:p>
        </p:txBody>
      </p:sp>
      <p:grpSp>
        <p:nvGrpSpPr>
          <p:cNvPr id="8" name="组合 7"/>
          <p:cNvGrpSpPr/>
          <p:nvPr/>
        </p:nvGrpSpPr>
        <p:grpSpPr>
          <a:xfrm>
            <a:off x="1056000" y="2596849"/>
            <a:ext cx="10080000" cy="1902677"/>
            <a:chOff x="1056000" y="2596849"/>
            <a:chExt cx="10080000" cy="1902677"/>
          </a:xfrm>
        </p:grpSpPr>
        <p:sp>
          <p:nvSpPr>
            <p:cNvPr id="9" name="矩形 8"/>
            <p:cNvSpPr/>
            <p:nvPr/>
          </p:nvSpPr>
          <p:spPr>
            <a:xfrm>
              <a:off x="1056000" y="2596849"/>
              <a:ext cx="10080000" cy="108000"/>
            </a:xfrm>
            <a:prstGeom prst="rect">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56000" y="4391526"/>
              <a:ext cx="10080000" cy="108000"/>
            </a:xfrm>
            <a:prstGeom prst="rect">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任意多边形: 形状 11"/>
          <p:cNvSpPr>
            <a:spLocks noChangeAspect="1"/>
          </p:cNvSpPr>
          <p:nvPr/>
        </p:nvSpPr>
        <p:spPr>
          <a:xfrm>
            <a:off x="3678065" y="1368357"/>
            <a:ext cx="515869" cy="900000"/>
          </a:xfrm>
          <a:custGeom>
            <a:avLst/>
            <a:gdLst/>
            <a:ahLst/>
            <a:cxnLst/>
            <a:rect l="l" t="t" r="r" b="b"/>
            <a:pathLst>
              <a:path w="235446" h="410766">
                <a:moveTo>
                  <a:pt x="90785" y="0"/>
                </a:moveTo>
                <a:lnTo>
                  <a:pt x="235446" y="0"/>
                </a:lnTo>
                <a:lnTo>
                  <a:pt x="212228" y="50602"/>
                </a:lnTo>
                <a:lnTo>
                  <a:pt x="90785" y="50602"/>
                </a:lnTo>
                <a:lnTo>
                  <a:pt x="64293" y="104775"/>
                </a:lnTo>
                <a:cubicBezTo>
                  <a:pt x="116879" y="112514"/>
                  <a:pt x="158551" y="132061"/>
                  <a:pt x="189309" y="163414"/>
                </a:cubicBezTo>
                <a:cubicBezTo>
                  <a:pt x="215701" y="190401"/>
                  <a:pt x="228897" y="222151"/>
                  <a:pt x="228897" y="258664"/>
                </a:cubicBezTo>
                <a:cubicBezTo>
                  <a:pt x="228897" y="279896"/>
                  <a:pt x="224581" y="299542"/>
                  <a:pt x="215949" y="317600"/>
                </a:cubicBezTo>
                <a:cubicBezTo>
                  <a:pt x="207317" y="335657"/>
                  <a:pt x="196453" y="351036"/>
                  <a:pt x="183356" y="363736"/>
                </a:cubicBezTo>
                <a:cubicBezTo>
                  <a:pt x="170259" y="376436"/>
                  <a:pt x="155674" y="386656"/>
                  <a:pt x="139600" y="394395"/>
                </a:cubicBezTo>
                <a:cubicBezTo>
                  <a:pt x="116780" y="405309"/>
                  <a:pt x="93364" y="410766"/>
                  <a:pt x="69353" y="410766"/>
                </a:cubicBezTo>
                <a:cubicBezTo>
                  <a:pt x="45144" y="410766"/>
                  <a:pt x="27533" y="406648"/>
                  <a:pt x="16519" y="398413"/>
                </a:cubicBezTo>
                <a:cubicBezTo>
                  <a:pt x="5506" y="390178"/>
                  <a:pt x="0" y="381100"/>
                  <a:pt x="0" y="371178"/>
                </a:cubicBezTo>
                <a:cubicBezTo>
                  <a:pt x="0" y="365621"/>
                  <a:pt x="2282" y="360710"/>
                  <a:pt x="6846" y="356444"/>
                </a:cubicBezTo>
                <a:cubicBezTo>
                  <a:pt x="11410" y="352177"/>
                  <a:pt x="17164" y="350044"/>
                  <a:pt x="24110" y="350044"/>
                </a:cubicBezTo>
                <a:cubicBezTo>
                  <a:pt x="29269" y="350044"/>
                  <a:pt x="33784" y="350838"/>
                  <a:pt x="37653" y="352425"/>
                </a:cubicBezTo>
                <a:cubicBezTo>
                  <a:pt x="41523" y="354013"/>
                  <a:pt x="48121" y="358081"/>
                  <a:pt x="57447" y="364629"/>
                </a:cubicBezTo>
                <a:cubicBezTo>
                  <a:pt x="72330" y="374948"/>
                  <a:pt x="87411" y="380107"/>
                  <a:pt x="102691" y="380107"/>
                </a:cubicBezTo>
                <a:cubicBezTo>
                  <a:pt x="125908" y="380107"/>
                  <a:pt x="146298" y="371327"/>
                  <a:pt x="163859" y="353765"/>
                </a:cubicBezTo>
                <a:cubicBezTo>
                  <a:pt x="181421" y="336203"/>
                  <a:pt x="190202" y="314821"/>
                  <a:pt x="190202" y="289620"/>
                </a:cubicBezTo>
                <a:cubicBezTo>
                  <a:pt x="190202" y="265212"/>
                  <a:pt x="182364" y="242441"/>
                  <a:pt x="166687" y="221308"/>
                </a:cubicBezTo>
                <a:cubicBezTo>
                  <a:pt x="151010" y="200174"/>
                  <a:pt x="129381" y="183853"/>
                  <a:pt x="101798" y="172343"/>
                </a:cubicBezTo>
                <a:cubicBezTo>
                  <a:pt x="80168" y="163414"/>
                  <a:pt x="50700" y="158254"/>
                  <a:pt x="13394" y="156865"/>
                </a:cubicBezTo>
                <a:close/>
              </a:path>
            </a:pathLst>
          </a:custGeom>
          <a:solidFill>
            <a:srgbClr val="FFA075"/>
          </a:solidFill>
          <a:ln w="0" cap="flat" cmpd="sng" algn="ctr">
            <a:solidFill>
              <a:srgbClr val="FFFDF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50" presetClass="entr" presetSubtype="0" decel="10000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trips(downRight)">
                                      <p:cBhvr>
                                        <p:cTn id="20" dur="1000"/>
                                        <p:tgtEl>
                                          <p:spTgt spid="5"/>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750"/>
                                        <p:tgtEl>
                                          <p:spTgt spid="6"/>
                                        </p:tgtEl>
                                        <p:attrNameLst>
                                          <p:attrName>ppt_y</p:attrName>
                                        </p:attrNameLst>
                                      </p:cBhvr>
                                      <p:tavLst>
                                        <p:tav tm="0">
                                          <p:val>
                                            <p:strVal val="#ppt_y+#ppt_h*1.125000"/>
                                          </p:val>
                                        </p:tav>
                                        <p:tav tm="100000">
                                          <p:val>
                                            <p:strVal val="#ppt_y"/>
                                          </p:val>
                                        </p:tav>
                                      </p:tavLst>
                                    </p:anim>
                                    <p:animEffect transition="in" filter="wipe(up)">
                                      <p:cBhvr>
                                        <p:cTn id="2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6043642"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对“六种违纪行为” 的从严处理</a:t>
            </a:r>
          </a:p>
        </p:txBody>
      </p:sp>
      <p:sp>
        <p:nvSpPr>
          <p:cNvPr id="8" name="矩形 7"/>
          <p:cNvSpPr/>
          <p:nvPr/>
        </p:nvSpPr>
        <p:spPr>
          <a:xfrm>
            <a:off x="1056000" y="2877580"/>
            <a:ext cx="10080000" cy="1429109"/>
          </a:xfrm>
          <a:prstGeom prst="rect">
            <a:avLst/>
          </a:prstGeom>
        </p:spPr>
        <p:txBody>
          <a:bodyPr wrap="square">
            <a:spAutoFit/>
          </a:bodyPr>
          <a:lstStyle/>
          <a:p>
            <a:pPr algn="ctr">
              <a:lnSpc>
                <a:spcPct val="150000"/>
              </a:lnSpc>
            </a:pPr>
            <a:r>
              <a:rPr lang="zh-CN" altLang="en-US" sz="2000" dirty="0">
                <a:solidFill>
                  <a:srgbClr val="FC7033"/>
                </a:solidFill>
                <a:latin typeface="+mj-ea"/>
                <a:ea typeface="+mj-ea"/>
              </a:rPr>
              <a:t>对</a:t>
            </a:r>
            <a:r>
              <a:rPr lang="zh-CN" altLang="en-US" sz="2000" dirty="0">
                <a:gradFill>
                  <a:gsLst>
                    <a:gs pos="0">
                      <a:srgbClr val="C00000"/>
                    </a:gs>
                    <a:gs pos="100000">
                      <a:srgbClr val="C00000"/>
                    </a:gs>
                    <a:gs pos="55000">
                      <a:srgbClr val="E72E1E"/>
                    </a:gs>
                  </a:gsLst>
                  <a:lin ang="5400000" scaled="1"/>
                </a:gradFill>
                <a:latin typeface="+mj-ea"/>
                <a:ea typeface="+mj-ea"/>
              </a:rPr>
              <a:t>组织、利用宗教活动反党，破坏民族团结</a:t>
            </a:r>
            <a:r>
              <a:rPr lang="zh-CN" altLang="en-US" sz="2000" dirty="0">
                <a:solidFill>
                  <a:srgbClr val="FC7033"/>
                </a:solidFill>
                <a:latin typeface="+mj-ea"/>
                <a:ea typeface="+mj-ea"/>
              </a:rPr>
              <a:t>，搞</a:t>
            </a:r>
            <a:r>
              <a:rPr lang="zh-CN" altLang="en-US" sz="2000" dirty="0">
                <a:gradFill>
                  <a:gsLst>
                    <a:gs pos="0">
                      <a:srgbClr val="C00000"/>
                    </a:gs>
                    <a:gs pos="100000">
                      <a:srgbClr val="C00000"/>
                    </a:gs>
                    <a:gs pos="55000">
                      <a:srgbClr val="E72E1E"/>
                    </a:gs>
                  </a:gsLst>
                  <a:lin ang="5400000" scaled="1"/>
                </a:gradFill>
                <a:latin typeface="+mj-ea"/>
                <a:ea typeface="+mj-ea"/>
              </a:rPr>
              <a:t>有组织的拉票贿选或者用公款拉票贿选</a:t>
            </a:r>
            <a:r>
              <a:rPr lang="zh-CN" altLang="en-US" sz="2000" dirty="0">
                <a:solidFill>
                  <a:srgbClr val="FC7033"/>
                </a:solidFill>
                <a:latin typeface="+mj-ea"/>
                <a:ea typeface="+mj-ea"/>
              </a:rPr>
              <a:t>，</a:t>
            </a:r>
            <a:r>
              <a:rPr lang="zh-CN" altLang="en-US" sz="2000" dirty="0">
                <a:gradFill>
                  <a:gsLst>
                    <a:gs pos="0">
                      <a:srgbClr val="C00000"/>
                    </a:gs>
                    <a:gs pos="100000">
                      <a:srgbClr val="C00000"/>
                    </a:gs>
                    <a:gs pos="55000">
                      <a:srgbClr val="E72E1E"/>
                    </a:gs>
                  </a:gsLst>
                  <a:lin ang="5400000" scaled="1"/>
                </a:gradFill>
                <a:latin typeface="+mj-ea"/>
                <a:ea typeface="+mj-ea"/>
              </a:rPr>
              <a:t>扶贫领域侵害群众利益</a:t>
            </a:r>
            <a:r>
              <a:rPr lang="zh-CN" altLang="en-US" sz="2000" dirty="0">
                <a:solidFill>
                  <a:srgbClr val="FC7033"/>
                </a:solidFill>
                <a:latin typeface="+mj-ea"/>
                <a:ea typeface="+mj-ea"/>
              </a:rPr>
              <a:t>，</a:t>
            </a:r>
            <a:r>
              <a:rPr lang="zh-CN" altLang="en-US" sz="2000" dirty="0">
                <a:gradFill>
                  <a:gsLst>
                    <a:gs pos="0">
                      <a:srgbClr val="C00000"/>
                    </a:gs>
                    <a:gs pos="100000">
                      <a:srgbClr val="C00000"/>
                    </a:gs>
                    <a:gs pos="55000">
                      <a:srgbClr val="E72E1E"/>
                    </a:gs>
                  </a:gsLst>
                  <a:lin ang="5400000" scaled="1"/>
                </a:gradFill>
                <a:latin typeface="+mj-ea"/>
                <a:ea typeface="+mj-ea"/>
              </a:rPr>
              <a:t>民生保障显失公平</a:t>
            </a:r>
            <a:r>
              <a:rPr lang="zh-CN" altLang="en-US" sz="2000" dirty="0">
                <a:solidFill>
                  <a:srgbClr val="FC7033"/>
                </a:solidFill>
                <a:latin typeface="+mj-ea"/>
                <a:ea typeface="+mj-ea"/>
              </a:rPr>
              <a:t>，</a:t>
            </a:r>
            <a:r>
              <a:rPr lang="zh-CN" altLang="en-US" sz="2000" dirty="0">
                <a:gradFill>
                  <a:gsLst>
                    <a:gs pos="0">
                      <a:srgbClr val="C00000"/>
                    </a:gs>
                    <a:gs pos="100000">
                      <a:srgbClr val="C00000"/>
                    </a:gs>
                    <a:gs pos="55000">
                      <a:srgbClr val="E72E1E"/>
                    </a:gs>
                  </a:gsLst>
                  <a:lin ang="5400000" scaled="1"/>
                </a:gradFill>
                <a:latin typeface="+mj-ea"/>
                <a:ea typeface="+mj-ea"/>
              </a:rPr>
              <a:t>组织利用宗族势力对抗中央方针政策、破坏基层组织建设</a:t>
            </a:r>
            <a:r>
              <a:rPr lang="zh-CN" altLang="en-US" sz="2000" dirty="0">
                <a:solidFill>
                  <a:srgbClr val="FC7033"/>
                </a:solidFill>
                <a:latin typeface="+mj-ea"/>
                <a:ea typeface="+mj-ea"/>
              </a:rPr>
              <a:t>，</a:t>
            </a:r>
            <a:r>
              <a:rPr lang="zh-CN" altLang="en-US" sz="2000" dirty="0">
                <a:gradFill>
                  <a:gsLst>
                    <a:gs pos="0">
                      <a:srgbClr val="C00000"/>
                    </a:gs>
                    <a:gs pos="100000">
                      <a:srgbClr val="C00000"/>
                    </a:gs>
                    <a:gs pos="55000">
                      <a:srgbClr val="E72E1E"/>
                    </a:gs>
                  </a:gsLst>
                  <a:lin ang="5400000" scaled="1"/>
                </a:gradFill>
                <a:latin typeface="+mj-ea"/>
                <a:ea typeface="+mj-ea"/>
              </a:rPr>
              <a:t>贯彻新发展理念失职</a:t>
            </a:r>
            <a:r>
              <a:rPr lang="zh-CN" altLang="en-US" sz="2000" dirty="0">
                <a:solidFill>
                  <a:srgbClr val="FC7033"/>
                </a:solidFill>
                <a:latin typeface="+mj-ea"/>
                <a:ea typeface="+mj-ea"/>
              </a:rPr>
              <a:t>等六种违纪行为从重或加重处分；</a:t>
            </a:r>
          </a:p>
        </p:txBody>
      </p:sp>
      <p:sp>
        <p:nvSpPr>
          <p:cNvPr id="9" name="矩形 8"/>
          <p:cNvSpPr/>
          <p:nvPr/>
        </p:nvSpPr>
        <p:spPr>
          <a:xfrm>
            <a:off x="1056000" y="4795703"/>
            <a:ext cx="10080000" cy="1531125"/>
          </a:xfrm>
          <a:prstGeom prst="rect">
            <a:avLst/>
          </a:prstGeom>
        </p:spPr>
        <p:txBody>
          <a:bodyPr wrap="square">
            <a:spAutoFit/>
          </a:bodyPr>
          <a:lstStyle/>
          <a:p>
            <a:pPr>
              <a:lnSpc>
                <a:spcPct val="150000"/>
              </a:lnSpc>
            </a:pPr>
            <a:r>
              <a:rPr lang="en-US" altLang="zh-CN" sz="1600" dirty="0">
                <a:solidFill>
                  <a:schemeClr val="tx1">
                    <a:lumMod val="65000"/>
                    <a:lumOff val="35000"/>
                  </a:schemeClr>
                </a:solidFill>
                <a:latin typeface="+mn-ea"/>
              </a:rPr>
              <a:t>“</a:t>
            </a:r>
            <a:r>
              <a:rPr lang="zh-CN" altLang="en-US" sz="1600" dirty="0">
                <a:solidFill>
                  <a:schemeClr val="tx1">
                    <a:lumMod val="65000"/>
                    <a:lumOff val="35000"/>
                  </a:schemeClr>
                </a:solidFill>
                <a:latin typeface="+mn-ea"/>
              </a:rPr>
              <a:t>六个从严”的修订，一是提高了违反政治纪律的代价，对遵守政治纪律、落实“两个坚决维护”、树立“四个意识”提出了更高的要求，强化了政治纪律的极端重要性；二是突出群众纪律的重要性，在关乎人民群众切身利益的工作领域中，如社会保障、政策扶持、扶贫脱贫、救灾救济等，发生侵害人民群众利益行为的，将受到更为严厉的处分；三是强调工作纪律的重要性，把纪律审查延伸进“四个全面”战略布局。</a:t>
            </a:r>
          </a:p>
        </p:txBody>
      </p:sp>
      <p:sp>
        <p:nvSpPr>
          <p:cNvPr id="10" name="矩形: 圆角 9"/>
          <p:cNvSpPr/>
          <p:nvPr/>
        </p:nvSpPr>
        <p:spPr>
          <a:xfrm>
            <a:off x="4206000" y="1368357"/>
            <a:ext cx="3780000" cy="900000"/>
          </a:xfrm>
          <a:prstGeom prst="roundRect">
            <a:avLst/>
          </a:prstGeom>
          <a:solidFill>
            <a:srgbClr val="E72E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FFFDF8"/>
                </a:solidFill>
                <a:latin typeface="+mj-ea"/>
                <a:ea typeface="+mj-ea"/>
              </a:rPr>
              <a:t>六个从严</a:t>
            </a:r>
          </a:p>
        </p:txBody>
      </p:sp>
      <p:grpSp>
        <p:nvGrpSpPr>
          <p:cNvPr id="11" name="组合 10"/>
          <p:cNvGrpSpPr/>
          <p:nvPr/>
        </p:nvGrpSpPr>
        <p:grpSpPr>
          <a:xfrm>
            <a:off x="1056000" y="2596849"/>
            <a:ext cx="10080000" cy="2084005"/>
            <a:chOff x="1056000" y="2596849"/>
            <a:chExt cx="10080000" cy="2084005"/>
          </a:xfrm>
        </p:grpSpPr>
        <p:sp>
          <p:nvSpPr>
            <p:cNvPr id="12" name="矩形 11"/>
            <p:cNvSpPr/>
            <p:nvPr/>
          </p:nvSpPr>
          <p:spPr>
            <a:xfrm>
              <a:off x="1056000" y="2596849"/>
              <a:ext cx="10080000" cy="108000"/>
            </a:xfrm>
            <a:prstGeom prst="rect">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056000" y="4572854"/>
              <a:ext cx="10080000" cy="108000"/>
            </a:xfrm>
            <a:prstGeom prst="rect">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任意多边形: 形状 4"/>
          <p:cNvSpPr>
            <a:spLocks noChangeAspect="1"/>
          </p:cNvSpPr>
          <p:nvPr/>
        </p:nvSpPr>
        <p:spPr>
          <a:xfrm>
            <a:off x="3932495" y="1369653"/>
            <a:ext cx="547009" cy="898704"/>
          </a:xfrm>
          <a:custGeom>
            <a:avLst/>
            <a:gdLst/>
            <a:ahLst/>
            <a:cxnLst/>
            <a:rect l="l" t="t" r="r" b="b"/>
            <a:pathLst>
              <a:path w="255091" h="419100">
                <a:moveTo>
                  <a:pt x="124420" y="183059"/>
                </a:moveTo>
                <a:cubicBezTo>
                  <a:pt x="116880" y="183059"/>
                  <a:pt x="108793" y="184646"/>
                  <a:pt x="100161" y="187821"/>
                </a:cubicBezTo>
                <a:cubicBezTo>
                  <a:pt x="91529" y="190996"/>
                  <a:pt x="78780" y="197842"/>
                  <a:pt x="61912" y="208359"/>
                </a:cubicBezTo>
                <a:cubicBezTo>
                  <a:pt x="58341" y="235148"/>
                  <a:pt x="56555" y="256778"/>
                  <a:pt x="56555" y="273248"/>
                </a:cubicBezTo>
                <a:cubicBezTo>
                  <a:pt x="56555" y="292298"/>
                  <a:pt x="60077" y="312986"/>
                  <a:pt x="67121" y="335310"/>
                </a:cubicBezTo>
                <a:cubicBezTo>
                  <a:pt x="74166" y="357634"/>
                  <a:pt x="84634" y="375344"/>
                  <a:pt x="98524" y="388441"/>
                </a:cubicBezTo>
                <a:cubicBezTo>
                  <a:pt x="108645" y="397768"/>
                  <a:pt x="120948" y="402431"/>
                  <a:pt x="135434" y="402431"/>
                </a:cubicBezTo>
                <a:cubicBezTo>
                  <a:pt x="152698" y="402431"/>
                  <a:pt x="168126" y="394295"/>
                  <a:pt x="181719" y="378023"/>
                </a:cubicBezTo>
                <a:cubicBezTo>
                  <a:pt x="195312" y="361752"/>
                  <a:pt x="202109" y="338534"/>
                  <a:pt x="202109" y="308372"/>
                </a:cubicBezTo>
                <a:cubicBezTo>
                  <a:pt x="202109" y="274439"/>
                  <a:pt x="195362" y="245070"/>
                  <a:pt x="181868" y="220266"/>
                </a:cubicBezTo>
                <a:cubicBezTo>
                  <a:pt x="168374" y="195461"/>
                  <a:pt x="149225" y="183059"/>
                  <a:pt x="124420" y="183059"/>
                </a:cubicBezTo>
                <a:close/>
                <a:moveTo>
                  <a:pt x="229791" y="0"/>
                </a:moveTo>
                <a:lnTo>
                  <a:pt x="247055" y="0"/>
                </a:lnTo>
                <a:lnTo>
                  <a:pt x="247055" y="11013"/>
                </a:lnTo>
                <a:cubicBezTo>
                  <a:pt x="220861" y="13593"/>
                  <a:pt x="199479" y="18802"/>
                  <a:pt x="182910" y="26640"/>
                </a:cubicBezTo>
                <a:cubicBezTo>
                  <a:pt x="166340" y="34479"/>
                  <a:pt x="149969" y="46434"/>
                  <a:pt x="133796" y="62508"/>
                </a:cubicBezTo>
                <a:cubicBezTo>
                  <a:pt x="117624" y="78581"/>
                  <a:pt x="104229" y="96490"/>
                  <a:pt x="93613" y="116235"/>
                </a:cubicBezTo>
                <a:cubicBezTo>
                  <a:pt x="82996" y="135979"/>
                  <a:pt x="74116" y="159445"/>
                  <a:pt x="66973" y="186630"/>
                </a:cubicBezTo>
                <a:cubicBezTo>
                  <a:pt x="95548" y="166985"/>
                  <a:pt x="124222" y="157162"/>
                  <a:pt x="152995" y="157162"/>
                </a:cubicBezTo>
                <a:cubicBezTo>
                  <a:pt x="180578" y="157162"/>
                  <a:pt x="204490" y="168275"/>
                  <a:pt x="224730" y="190500"/>
                </a:cubicBezTo>
                <a:cubicBezTo>
                  <a:pt x="244971" y="212725"/>
                  <a:pt x="255091" y="241300"/>
                  <a:pt x="255091" y="276225"/>
                </a:cubicBezTo>
                <a:cubicBezTo>
                  <a:pt x="255091" y="309959"/>
                  <a:pt x="244872" y="340717"/>
                  <a:pt x="224433" y="368498"/>
                </a:cubicBezTo>
                <a:cubicBezTo>
                  <a:pt x="199827" y="402233"/>
                  <a:pt x="167283" y="419100"/>
                  <a:pt x="126802" y="419100"/>
                </a:cubicBezTo>
                <a:cubicBezTo>
                  <a:pt x="99219" y="419100"/>
                  <a:pt x="75803" y="409972"/>
                  <a:pt x="56555" y="391716"/>
                </a:cubicBezTo>
                <a:cubicBezTo>
                  <a:pt x="18852" y="356195"/>
                  <a:pt x="0" y="310158"/>
                  <a:pt x="0" y="253603"/>
                </a:cubicBezTo>
                <a:cubicBezTo>
                  <a:pt x="0" y="217488"/>
                  <a:pt x="7243" y="183158"/>
                  <a:pt x="21729" y="150614"/>
                </a:cubicBezTo>
                <a:cubicBezTo>
                  <a:pt x="36215" y="118070"/>
                  <a:pt x="56902" y="89198"/>
                  <a:pt x="83790" y="63996"/>
                </a:cubicBezTo>
                <a:cubicBezTo>
                  <a:pt x="110679" y="38795"/>
                  <a:pt x="136426" y="21828"/>
                  <a:pt x="161032" y="13097"/>
                </a:cubicBezTo>
                <a:cubicBezTo>
                  <a:pt x="185638" y="4366"/>
                  <a:pt x="208558" y="0"/>
                  <a:pt x="229791" y="0"/>
                </a:cubicBezTo>
                <a:close/>
              </a:path>
            </a:pathLst>
          </a:custGeom>
          <a:solidFill>
            <a:srgbClr val="FFA075"/>
          </a:solidFill>
          <a:ln w="0" cap="flat" cmpd="sng" algn="ctr">
            <a:solidFill>
              <a:srgbClr val="FFFDF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50" presetClass="entr" presetSubtype="0" decel="10000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strVal val="#ppt_w+.3"/>
                                          </p:val>
                                        </p:tav>
                                        <p:tav tm="100000">
                                          <p:val>
                                            <p:strVal val="#ppt_w"/>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animEffect transition="in" filter="fade">
                                      <p:cBhvr>
                                        <p:cTn id="17" dur="1000"/>
                                        <p:tgtEl>
                                          <p:spTgt spid="11"/>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downRight)">
                                      <p:cBhvr>
                                        <p:cTn id="20" dur="1000"/>
                                        <p:tgtEl>
                                          <p:spTgt spid="8"/>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750"/>
                                        <p:tgtEl>
                                          <p:spTgt spid="9"/>
                                        </p:tgtEl>
                                        <p:attrNameLst>
                                          <p:attrName>ppt_y</p:attrName>
                                        </p:attrNameLst>
                                      </p:cBhvr>
                                      <p:tavLst>
                                        <p:tav tm="0">
                                          <p:val>
                                            <p:strVal val="#ppt_y+#ppt_h*1.125000"/>
                                          </p:val>
                                        </p:tav>
                                        <p:tav tm="100000">
                                          <p:val>
                                            <p:strVal val="#ppt_y"/>
                                          </p:val>
                                        </p:tav>
                                      </p:tavLst>
                                    </p:anim>
                                    <p:animEffect transition="in" filter="wipe(up)">
                                      <p:cBhvr>
                                        <p:cTn id="2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4288353"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严惩“七个有之”问题</a:t>
            </a:r>
          </a:p>
        </p:txBody>
      </p:sp>
      <p:sp>
        <p:nvSpPr>
          <p:cNvPr id="8" name="矩形 7"/>
          <p:cNvSpPr/>
          <p:nvPr/>
        </p:nvSpPr>
        <p:spPr>
          <a:xfrm>
            <a:off x="1056000" y="2852180"/>
            <a:ext cx="10080000" cy="1889363"/>
          </a:xfrm>
          <a:prstGeom prst="rect">
            <a:avLst/>
          </a:prstGeom>
        </p:spPr>
        <p:txBody>
          <a:bodyPr wrap="square">
            <a:spAutoFit/>
          </a:bodyPr>
          <a:lstStyle/>
          <a:p>
            <a:pPr algn="ctr">
              <a:lnSpc>
                <a:spcPct val="150000"/>
              </a:lnSpc>
            </a:pPr>
            <a:r>
              <a:rPr lang="zh-CN" altLang="en-US" sz="2000" dirty="0">
                <a:solidFill>
                  <a:srgbClr val="FC7033"/>
                </a:solidFill>
                <a:latin typeface="+mj-ea"/>
                <a:ea typeface="+mj-ea"/>
              </a:rPr>
              <a:t>进一步落实了对习近平总书记反复强调的“七个有之”问题的处分规定：</a:t>
            </a:r>
            <a:endParaRPr lang="en-US" altLang="zh-CN" sz="2000" dirty="0">
              <a:solidFill>
                <a:srgbClr val="FC7033"/>
              </a:solidFill>
              <a:latin typeface="+mj-ea"/>
              <a:ea typeface="+mj-ea"/>
            </a:endParaRPr>
          </a:p>
          <a:p>
            <a:pPr algn="ctr">
              <a:lnSpc>
                <a:spcPct val="150000"/>
              </a:lnSpc>
            </a:pPr>
            <a:r>
              <a:rPr lang="zh-CN" altLang="en-US" sz="2000" dirty="0">
                <a:solidFill>
                  <a:srgbClr val="FC7033"/>
                </a:solidFill>
                <a:latin typeface="+mj-ea"/>
                <a:ea typeface="+mj-ea"/>
              </a:rPr>
              <a:t>搞</a:t>
            </a:r>
            <a:r>
              <a:rPr lang="zh-CN" altLang="en-US" sz="2000" dirty="0">
                <a:gradFill>
                  <a:gsLst>
                    <a:gs pos="0">
                      <a:srgbClr val="C00000"/>
                    </a:gs>
                    <a:gs pos="100000">
                      <a:srgbClr val="C00000"/>
                    </a:gs>
                    <a:gs pos="55000">
                      <a:srgbClr val="E72E1E"/>
                    </a:gs>
                  </a:gsLst>
                  <a:lin ang="5400000" scaled="1"/>
                </a:gradFill>
                <a:latin typeface="+mj-ea"/>
                <a:ea typeface="+mj-ea"/>
              </a:rPr>
              <a:t>任人唯亲、排斥异己</a:t>
            </a:r>
            <a:r>
              <a:rPr lang="zh-CN" altLang="en-US" sz="2000" dirty="0">
                <a:solidFill>
                  <a:srgbClr val="FC7033"/>
                </a:solidFill>
                <a:latin typeface="+mj-ea"/>
                <a:ea typeface="+mj-ea"/>
              </a:rPr>
              <a:t>的有之，搞</a:t>
            </a:r>
            <a:r>
              <a:rPr lang="zh-CN" altLang="en-US" sz="2000" dirty="0">
                <a:gradFill>
                  <a:gsLst>
                    <a:gs pos="0">
                      <a:srgbClr val="C00000"/>
                    </a:gs>
                    <a:gs pos="100000">
                      <a:srgbClr val="C00000"/>
                    </a:gs>
                    <a:gs pos="55000">
                      <a:srgbClr val="E72E1E"/>
                    </a:gs>
                  </a:gsLst>
                  <a:lin ang="5400000" scaled="1"/>
                </a:gradFill>
                <a:latin typeface="+mj-ea"/>
                <a:ea typeface="+mj-ea"/>
              </a:rPr>
              <a:t>团团伙伙、拉帮结派</a:t>
            </a:r>
            <a:r>
              <a:rPr lang="zh-CN" altLang="en-US" sz="2000" dirty="0">
                <a:solidFill>
                  <a:srgbClr val="FC7033"/>
                </a:solidFill>
                <a:latin typeface="+mj-ea"/>
                <a:ea typeface="+mj-ea"/>
              </a:rPr>
              <a:t>的有之，搞</a:t>
            </a:r>
            <a:r>
              <a:rPr lang="zh-CN" altLang="en-US" sz="2000" dirty="0">
                <a:gradFill>
                  <a:gsLst>
                    <a:gs pos="0">
                      <a:srgbClr val="C00000"/>
                    </a:gs>
                    <a:gs pos="100000">
                      <a:srgbClr val="C00000"/>
                    </a:gs>
                    <a:gs pos="55000">
                      <a:srgbClr val="E72E1E"/>
                    </a:gs>
                  </a:gsLst>
                  <a:lin ang="5400000" scaled="1"/>
                </a:gradFill>
                <a:latin typeface="+mj-ea"/>
                <a:ea typeface="+mj-ea"/>
              </a:rPr>
              <a:t>匿名诬告、制造谣言</a:t>
            </a:r>
            <a:r>
              <a:rPr lang="zh-CN" altLang="en-US" sz="2000" dirty="0">
                <a:solidFill>
                  <a:srgbClr val="FC7033"/>
                </a:solidFill>
                <a:latin typeface="+mj-ea"/>
                <a:ea typeface="+mj-ea"/>
              </a:rPr>
              <a:t>的有之，搞</a:t>
            </a:r>
            <a:r>
              <a:rPr lang="zh-CN" altLang="en-US" sz="2000" dirty="0">
                <a:gradFill>
                  <a:gsLst>
                    <a:gs pos="0">
                      <a:srgbClr val="C00000"/>
                    </a:gs>
                    <a:gs pos="100000">
                      <a:srgbClr val="C00000"/>
                    </a:gs>
                    <a:gs pos="55000">
                      <a:srgbClr val="E72E1E"/>
                    </a:gs>
                  </a:gsLst>
                  <a:lin ang="5400000" scaled="1"/>
                </a:gradFill>
                <a:latin typeface="+mj-ea"/>
                <a:ea typeface="+mj-ea"/>
              </a:rPr>
              <a:t>收买人心、拉动选票</a:t>
            </a:r>
            <a:r>
              <a:rPr lang="zh-CN" altLang="en-US" sz="2000" dirty="0">
                <a:solidFill>
                  <a:srgbClr val="FC7033"/>
                </a:solidFill>
                <a:latin typeface="+mj-ea"/>
                <a:ea typeface="+mj-ea"/>
              </a:rPr>
              <a:t>的有之，搞</a:t>
            </a:r>
            <a:r>
              <a:rPr lang="zh-CN" altLang="en-US" sz="2000" dirty="0">
                <a:gradFill>
                  <a:gsLst>
                    <a:gs pos="0">
                      <a:srgbClr val="C00000"/>
                    </a:gs>
                    <a:gs pos="100000">
                      <a:srgbClr val="C00000"/>
                    </a:gs>
                    <a:gs pos="55000">
                      <a:srgbClr val="E72E1E"/>
                    </a:gs>
                  </a:gsLst>
                  <a:lin ang="5400000" scaled="1"/>
                </a:gradFill>
                <a:latin typeface="+mj-ea"/>
                <a:ea typeface="+mj-ea"/>
              </a:rPr>
              <a:t>封官许愿、弹冠相庆</a:t>
            </a:r>
            <a:r>
              <a:rPr lang="zh-CN" altLang="en-US" sz="2000" dirty="0">
                <a:solidFill>
                  <a:srgbClr val="FC7033"/>
                </a:solidFill>
                <a:latin typeface="+mj-ea"/>
                <a:ea typeface="+mj-ea"/>
              </a:rPr>
              <a:t>的有之，搞</a:t>
            </a:r>
            <a:r>
              <a:rPr lang="zh-CN" altLang="en-US" sz="2000" dirty="0">
                <a:gradFill>
                  <a:gsLst>
                    <a:gs pos="0">
                      <a:srgbClr val="C00000"/>
                    </a:gs>
                    <a:gs pos="100000">
                      <a:srgbClr val="C00000"/>
                    </a:gs>
                    <a:gs pos="55000">
                      <a:srgbClr val="E72E1E"/>
                    </a:gs>
                  </a:gsLst>
                  <a:lin ang="5400000" scaled="1"/>
                </a:gradFill>
                <a:latin typeface="+mj-ea"/>
                <a:ea typeface="+mj-ea"/>
              </a:rPr>
              <a:t>自行其是、阳奉阴违</a:t>
            </a:r>
            <a:r>
              <a:rPr lang="zh-CN" altLang="en-US" sz="2000" dirty="0">
                <a:solidFill>
                  <a:srgbClr val="FC7033"/>
                </a:solidFill>
                <a:latin typeface="+mj-ea"/>
                <a:ea typeface="+mj-ea"/>
              </a:rPr>
              <a:t>的有之，搞</a:t>
            </a:r>
            <a:r>
              <a:rPr lang="zh-CN" altLang="en-US" sz="2000" dirty="0">
                <a:gradFill>
                  <a:gsLst>
                    <a:gs pos="0">
                      <a:srgbClr val="C00000"/>
                    </a:gs>
                    <a:gs pos="100000">
                      <a:srgbClr val="C00000"/>
                    </a:gs>
                    <a:gs pos="55000">
                      <a:srgbClr val="E72E1E"/>
                    </a:gs>
                  </a:gsLst>
                  <a:lin ang="5400000" scaled="1"/>
                </a:gradFill>
                <a:latin typeface="+mj-ea"/>
                <a:ea typeface="+mj-ea"/>
              </a:rPr>
              <a:t>尾大不掉、妄议中央</a:t>
            </a:r>
            <a:r>
              <a:rPr lang="zh-CN" altLang="en-US" sz="2000" dirty="0">
                <a:solidFill>
                  <a:srgbClr val="FC7033"/>
                </a:solidFill>
                <a:latin typeface="+mj-ea"/>
                <a:ea typeface="+mj-ea"/>
              </a:rPr>
              <a:t>的也有之。</a:t>
            </a:r>
          </a:p>
        </p:txBody>
      </p:sp>
      <p:sp>
        <p:nvSpPr>
          <p:cNvPr id="9" name="矩形 8"/>
          <p:cNvSpPr/>
          <p:nvPr/>
        </p:nvSpPr>
        <p:spPr>
          <a:xfrm>
            <a:off x="1056000" y="5220405"/>
            <a:ext cx="10080000" cy="1153906"/>
          </a:xfrm>
          <a:prstGeom prst="rect">
            <a:avLst/>
          </a:prstGeom>
        </p:spPr>
        <p:txBody>
          <a:bodyPr wrap="square">
            <a:spAutoFit/>
          </a:bodyPr>
          <a:lstStyle/>
          <a:p>
            <a:pPr>
              <a:lnSpc>
                <a:spcPct val="150000"/>
              </a:lnSpc>
            </a:pPr>
            <a:r>
              <a:rPr lang="zh-CN" altLang="en-US" sz="1600">
                <a:solidFill>
                  <a:schemeClr val="tx1">
                    <a:lumMod val="65000"/>
                    <a:lumOff val="35000"/>
                  </a:schemeClr>
                </a:solidFill>
                <a:latin typeface="+mn-ea"/>
              </a:rPr>
              <a:t>在</a:t>
            </a:r>
            <a:r>
              <a:rPr lang="en-US" altLang="zh-CN" sz="1600">
                <a:solidFill>
                  <a:schemeClr val="tx1">
                    <a:lumMod val="65000"/>
                    <a:lumOff val="35000"/>
                  </a:schemeClr>
                </a:solidFill>
                <a:latin typeface="+mn-ea"/>
              </a:rPr>
              <a:t>《</a:t>
            </a:r>
            <a:r>
              <a:rPr lang="zh-CN" altLang="en-US" sz="1600">
                <a:solidFill>
                  <a:schemeClr val="tx1">
                    <a:lumMod val="65000"/>
                    <a:lumOff val="35000"/>
                  </a:schemeClr>
                </a:solidFill>
                <a:latin typeface="+mn-ea"/>
              </a:rPr>
              <a:t>条例</a:t>
            </a:r>
            <a:r>
              <a:rPr lang="en-US" altLang="zh-CN" sz="1600" dirty="0">
                <a:solidFill>
                  <a:schemeClr val="tx1">
                    <a:lumMod val="65000"/>
                    <a:lumOff val="35000"/>
                  </a:schemeClr>
                </a:solidFill>
                <a:latin typeface="+mn-ea"/>
              </a:rPr>
              <a:t>》</a:t>
            </a:r>
            <a:r>
              <a:rPr lang="zh-CN" altLang="en-US" sz="1600" dirty="0">
                <a:solidFill>
                  <a:schemeClr val="tx1">
                    <a:lumMod val="65000"/>
                    <a:lumOff val="35000"/>
                  </a:schemeClr>
                </a:solidFill>
                <a:latin typeface="+mn-ea"/>
              </a:rPr>
              <a:t>中进一步充实“七个有之”的处分条款，丰富了政治纪律和组织纪律内容，进一步增强了纪律建设的实践针对性，对于严肃党内政治生活、净化党内政治生态具有重要的导向意义。每一名党员都应该对照这些基本要求，经常自查自省，严格按照党章党规办事，自觉接受党的纪律和规矩约束。</a:t>
            </a:r>
          </a:p>
        </p:txBody>
      </p:sp>
      <p:sp>
        <p:nvSpPr>
          <p:cNvPr id="10" name="矩形: 圆角 9"/>
          <p:cNvSpPr/>
          <p:nvPr/>
        </p:nvSpPr>
        <p:spPr>
          <a:xfrm>
            <a:off x="4206000" y="1368357"/>
            <a:ext cx="3780000" cy="900000"/>
          </a:xfrm>
          <a:prstGeom prst="roundRect">
            <a:avLst/>
          </a:prstGeom>
          <a:solidFill>
            <a:srgbClr val="E72E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FFFDF8"/>
                </a:solidFill>
                <a:latin typeface="+mj-ea"/>
                <a:ea typeface="+mj-ea"/>
              </a:rPr>
              <a:t>七个有之</a:t>
            </a:r>
          </a:p>
        </p:txBody>
      </p:sp>
      <p:grpSp>
        <p:nvGrpSpPr>
          <p:cNvPr id="11" name="组合 10"/>
          <p:cNvGrpSpPr/>
          <p:nvPr/>
        </p:nvGrpSpPr>
        <p:grpSpPr>
          <a:xfrm>
            <a:off x="1056000" y="2596849"/>
            <a:ext cx="10080000" cy="2450825"/>
            <a:chOff x="1056000" y="2596849"/>
            <a:chExt cx="10080000" cy="2450825"/>
          </a:xfrm>
        </p:grpSpPr>
        <p:sp>
          <p:nvSpPr>
            <p:cNvPr id="12" name="矩形 11"/>
            <p:cNvSpPr/>
            <p:nvPr/>
          </p:nvSpPr>
          <p:spPr>
            <a:xfrm>
              <a:off x="1056000" y="2596849"/>
              <a:ext cx="10080000" cy="108000"/>
            </a:xfrm>
            <a:prstGeom prst="rect">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056000" y="4939674"/>
              <a:ext cx="10080000" cy="108000"/>
            </a:xfrm>
            <a:prstGeom prst="rect">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任意多边形: 形状 5"/>
          <p:cNvSpPr>
            <a:spLocks noChangeAspect="1"/>
          </p:cNvSpPr>
          <p:nvPr/>
        </p:nvSpPr>
        <p:spPr>
          <a:xfrm>
            <a:off x="3927352" y="1368357"/>
            <a:ext cx="557296" cy="900000"/>
          </a:xfrm>
          <a:custGeom>
            <a:avLst/>
            <a:gdLst/>
            <a:ahLst/>
            <a:cxnLst/>
            <a:rect l="l" t="t" r="r" b="b"/>
            <a:pathLst>
              <a:path w="255091" h="411957">
                <a:moveTo>
                  <a:pt x="38695" y="0"/>
                </a:moveTo>
                <a:lnTo>
                  <a:pt x="255091" y="0"/>
                </a:lnTo>
                <a:lnTo>
                  <a:pt x="255091" y="11311"/>
                </a:lnTo>
                <a:lnTo>
                  <a:pt x="120551" y="411957"/>
                </a:lnTo>
                <a:lnTo>
                  <a:pt x="87213" y="411957"/>
                </a:lnTo>
                <a:lnTo>
                  <a:pt x="207764" y="48518"/>
                </a:lnTo>
                <a:lnTo>
                  <a:pt x="96738" y="48518"/>
                </a:lnTo>
                <a:cubicBezTo>
                  <a:pt x="74315" y="48518"/>
                  <a:pt x="58341" y="51197"/>
                  <a:pt x="48816" y="56555"/>
                </a:cubicBezTo>
                <a:cubicBezTo>
                  <a:pt x="32147" y="65683"/>
                  <a:pt x="18752" y="79772"/>
                  <a:pt x="8632" y="98822"/>
                </a:cubicBezTo>
                <a:lnTo>
                  <a:pt x="0" y="95548"/>
                </a:lnTo>
                <a:close/>
              </a:path>
            </a:pathLst>
          </a:custGeom>
          <a:solidFill>
            <a:srgbClr val="FFA075"/>
          </a:solidFill>
          <a:ln w="0" cap="flat" cmpd="sng" algn="ctr">
            <a:solidFill>
              <a:srgbClr val="FFFDF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50" presetClass="entr" presetSubtype="0" decel="10000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strVal val="#ppt_w+.3"/>
                                          </p:val>
                                        </p:tav>
                                        <p:tav tm="100000">
                                          <p:val>
                                            <p:strVal val="#ppt_w"/>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animEffect transition="in" filter="fade">
                                      <p:cBhvr>
                                        <p:cTn id="17" dur="1000"/>
                                        <p:tgtEl>
                                          <p:spTgt spid="11"/>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downRight)">
                                      <p:cBhvr>
                                        <p:cTn id="20" dur="1000"/>
                                        <p:tgtEl>
                                          <p:spTgt spid="8"/>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750"/>
                                        <p:tgtEl>
                                          <p:spTgt spid="9"/>
                                        </p:tgtEl>
                                        <p:attrNameLst>
                                          <p:attrName>ppt_y</p:attrName>
                                        </p:attrNameLst>
                                      </p:cBhvr>
                                      <p:tavLst>
                                        <p:tav tm="0">
                                          <p:val>
                                            <p:strVal val="#ppt_y+#ppt_h*1.125000"/>
                                          </p:val>
                                        </p:tav>
                                        <p:tav tm="100000">
                                          <p:val>
                                            <p:strVal val="#ppt_y"/>
                                          </p:val>
                                        </p:tav>
                                      </p:tavLst>
                                    </p:anim>
                                    <p:animEffect transition="in" filter="wipe(up)">
                                      <p:cBhvr>
                                        <p:cTn id="2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bc\Desktop\党建展板-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6" y="1"/>
            <a:ext cx="5978547" cy="3910595"/>
          </a:xfrm>
          <a:prstGeom prst="rect">
            <a:avLst/>
          </a:prstGeom>
          <a:noFill/>
          <a:extLst>
            <a:ext uri="{909E8E84-426E-40DD-AFC4-6F175D3DCCD1}">
              <a14:hiddenFill xmlns:a14="http://schemas.microsoft.com/office/drawing/2010/main">
                <a:solidFill>
                  <a:srgbClr val="FFFFFF"/>
                </a:solidFill>
              </a14:hiddenFill>
            </a:ext>
          </a:extLst>
        </p:spPr>
      </p:pic>
      <p:sp>
        <p:nvSpPr>
          <p:cNvPr id="30" name="圆角矩形 29"/>
          <p:cNvSpPr/>
          <p:nvPr/>
        </p:nvSpPr>
        <p:spPr>
          <a:xfrm>
            <a:off x="10355572" y="967408"/>
            <a:ext cx="1056117" cy="1056000"/>
          </a:xfrm>
          <a:prstGeom prst="roundRect">
            <a:avLst>
              <a:gd name="adj" fmla="val 6003"/>
            </a:avLst>
          </a:prstGeom>
          <a:solidFill>
            <a:srgbClr val="C00000"/>
          </a:solidFill>
          <a:ln w="952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8565"/>
            <a:r>
              <a:rPr lang="en-US" altLang="zh-CN" dirty="0">
                <a:solidFill>
                  <a:srgbClr val="FFFFFF"/>
                </a:solidFill>
              </a:rPr>
              <a:t>2018</a:t>
            </a:r>
          </a:p>
          <a:p>
            <a:pPr algn="ctr" defTabSz="1218565"/>
            <a:r>
              <a:rPr lang="zh-CN" altLang="en-US" sz="1900" dirty="0">
                <a:solidFill>
                  <a:srgbClr val="FFFFFF"/>
                </a:solidFill>
              </a:rPr>
              <a:t>最新版</a:t>
            </a:r>
          </a:p>
        </p:txBody>
      </p:sp>
      <p:pic>
        <p:nvPicPr>
          <p:cNvPr id="32"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2332" y="981652"/>
            <a:ext cx="1056117" cy="1027515"/>
          </a:xfrm>
          <a:prstGeom prst="rect">
            <a:avLst/>
          </a:prstGeom>
          <a:effectLst/>
        </p:spPr>
      </p:pic>
      <p:pic>
        <p:nvPicPr>
          <p:cNvPr id="3" name="图片 2"/>
          <p:cNvPicPr>
            <a:picLocks noChangeAspect="1"/>
          </p:cNvPicPr>
          <p:nvPr/>
        </p:nvPicPr>
        <p:blipFill>
          <a:blip r:embed="rId5"/>
          <a:stretch>
            <a:fillRect/>
          </a:stretch>
        </p:blipFill>
        <p:spPr>
          <a:xfrm>
            <a:off x="3633161" y="1232844"/>
            <a:ext cx="5439171" cy="1077312"/>
          </a:xfrm>
          <a:prstGeom prst="rect">
            <a:avLst/>
          </a:prstGeom>
        </p:spPr>
      </p:pic>
      <p:sp>
        <p:nvSpPr>
          <p:cNvPr id="13" name="矩形 12"/>
          <p:cNvSpPr/>
          <p:nvPr/>
        </p:nvSpPr>
        <p:spPr>
          <a:xfrm>
            <a:off x="1583497" y="2180861"/>
            <a:ext cx="9828192" cy="3635355"/>
          </a:xfrm>
          <a:prstGeom prst="rect">
            <a:avLst/>
          </a:prstGeom>
        </p:spPr>
        <p:txBody>
          <a:bodyPr wrap="square" lIns="121914" tIns="60957" rIns="121914" bIns="60957">
            <a:spAutoFit/>
          </a:bodyPr>
          <a:lstStyle/>
          <a:p>
            <a:pPr defTabSz="1218565">
              <a:lnSpc>
                <a:spcPct val="120000"/>
              </a:lnSpc>
            </a:pPr>
            <a:r>
              <a:rPr lang="zh-CN" altLang="en-US" sz="2100" b="1" dirty="0">
                <a:solidFill>
                  <a:srgbClr val="9B0D13">
                    <a:lumMod val="75000"/>
                  </a:srgbClr>
                </a:solidFill>
                <a:latin typeface="微软雅黑" panose="020B0503020204020204" charset="-122"/>
              </a:rPr>
              <a:t>         </a:t>
            </a:r>
            <a:r>
              <a:rPr lang="en-US" altLang="zh-CN" sz="2100" b="1" dirty="0">
                <a:solidFill>
                  <a:srgbClr val="9B0D13">
                    <a:lumMod val="75000"/>
                  </a:srgbClr>
                </a:solidFill>
                <a:latin typeface="微软雅黑" panose="020B0503020204020204" charset="-122"/>
              </a:rPr>
              <a:t>2018</a:t>
            </a:r>
            <a:r>
              <a:rPr lang="zh-CN" altLang="en-US" sz="2100" b="1" dirty="0">
                <a:solidFill>
                  <a:srgbClr val="9B0D13">
                    <a:lumMod val="75000"/>
                  </a:srgbClr>
                </a:solidFill>
                <a:latin typeface="微软雅黑" panose="020B0503020204020204" charset="-122"/>
              </a:rPr>
              <a:t>年</a:t>
            </a:r>
            <a:r>
              <a:rPr lang="en-US" altLang="zh-CN" sz="2100" b="1" dirty="0">
                <a:solidFill>
                  <a:srgbClr val="9B0D13">
                    <a:lumMod val="75000"/>
                  </a:srgbClr>
                </a:solidFill>
                <a:latin typeface="微软雅黑" panose="020B0503020204020204" charset="-122"/>
              </a:rPr>
              <a:t>8</a:t>
            </a:r>
            <a:r>
              <a:rPr lang="zh-CN" altLang="en-US" sz="2100" b="1" dirty="0">
                <a:solidFill>
                  <a:srgbClr val="9B0D13">
                    <a:lumMod val="75000"/>
                  </a:srgbClr>
                </a:solidFill>
                <a:latin typeface="微软雅黑" panose="020B0503020204020204" charset="-122"/>
              </a:rPr>
              <a:t>月</a:t>
            </a:r>
            <a:r>
              <a:rPr lang="en-US" altLang="zh-CN" sz="2100" b="1" dirty="0">
                <a:solidFill>
                  <a:srgbClr val="9B0D13">
                    <a:lumMod val="75000"/>
                  </a:srgbClr>
                </a:solidFill>
                <a:latin typeface="微软雅黑" panose="020B0503020204020204" charset="-122"/>
              </a:rPr>
              <a:t>26</a:t>
            </a:r>
            <a:r>
              <a:rPr lang="zh-CN" altLang="en-US" sz="2100" b="1" dirty="0">
                <a:solidFill>
                  <a:srgbClr val="9B0D13">
                    <a:lumMod val="75000"/>
                  </a:srgbClr>
                </a:solidFill>
                <a:latin typeface="微软雅黑" panose="020B0503020204020204" charset="-122"/>
              </a:rPr>
              <a:t>日，中共中央印发了新修订的</a:t>
            </a:r>
            <a:r>
              <a:rPr lang="en-US" altLang="zh-CN" sz="2100" b="1" dirty="0">
                <a:solidFill>
                  <a:srgbClr val="9B0D13">
                    <a:lumMod val="75000"/>
                  </a:srgbClr>
                </a:solidFill>
                <a:latin typeface="微软雅黑" panose="020B0503020204020204" charset="-122"/>
              </a:rPr>
              <a:t>《</a:t>
            </a:r>
            <a:r>
              <a:rPr lang="zh-CN" altLang="en-US" sz="2100" b="1" dirty="0">
                <a:solidFill>
                  <a:srgbClr val="9B0D13">
                    <a:lumMod val="75000"/>
                  </a:srgbClr>
                </a:solidFill>
                <a:latin typeface="微软雅黑" panose="020B0503020204020204" charset="-122"/>
              </a:rPr>
              <a:t>中国共产党纪律处分条例</a:t>
            </a:r>
            <a:r>
              <a:rPr lang="en-US" altLang="zh-CN" sz="2100" b="1" dirty="0">
                <a:solidFill>
                  <a:srgbClr val="9B0D13">
                    <a:lumMod val="75000"/>
                  </a:srgbClr>
                </a:solidFill>
                <a:latin typeface="微软雅黑" panose="020B0503020204020204" charset="-122"/>
              </a:rPr>
              <a:t>》</a:t>
            </a:r>
            <a:r>
              <a:rPr lang="zh-CN" altLang="en-US" sz="2100" b="1" dirty="0">
                <a:solidFill>
                  <a:srgbClr val="9B0D13">
                    <a:lumMod val="75000"/>
                  </a:srgbClr>
                </a:solidFill>
                <a:latin typeface="微软雅黑" panose="020B0503020204020204" charset="-122"/>
              </a:rPr>
              <a:t>。这是</a:t>
            </a:r>
            <a:r>
              <a:rPr lang="en-US" altLang="zh-CN" sz="2100" b="1" dirty="0">
                <a:solidFill>
                  <a:srgbClr val="9B0D13">
                    <a:lumMod val="75000"/>
                  </a:srgbClr>
                </a:solidFill>
                <a:latin typeface="微软雅黑" panose="020B0503020204020204" charset="-122"/>
              </a:rPr>
              <a:t>《</a:t>
            </a:r>
            <a:r>
              <a:rPr lang="zh-CN" altLang="en-US" sz="2100" b="1" dirty="0">
                <a:solidFill>
                  <a:srgbClr val="9B0D13">
                    <a:lumMod val="75000"/>
                  </a:srgbClr>
                </a:solidFill>
                <a:latin typeface="微软雅黑" panose="020B0503020204020204" charset="-122"/>
              </a:rPr>
              <a:t>条例</a:t>
            </a:r>
            <a:r>
              <a:rPr lang="en-US" altLang="zh-CN" sz="2100" b="1" dirty="0">
                <a:solidFill>
                  <a:srgbClr val="9B0D13">
                    <a:lumMod val="75000"/>
                  </a:srgbClr>
                </a:solidFill>
                <a:latin typeface="微软雅黑" panose="020B0503020204020204" charset="-122"/>
              </a:rPr>
              <a:t>》</a:t>
            </a:r>
            <a:r>
              <a:rPr lang="zh-CN" altLang="en-US" sz="2100" b="1" dirty="0">
                <a:solidFill>
                  <a:srgbClr val="9B0D13">
                    <a:lumMod val="75000"/>
                  </a:srgbClr>
                </a:solidFill>
                <a:latin typeface="微软雅黑" panose="020B0503020204020204" charset="-122"/>
              </a:rPr>
              <a:t>历史上的第三次修订，也是党的十八大后对</a:t>
            </a:r>
            <a:r>
              <a:rPr lang="en-US" altLang="zh-CN" sz="2100" b="1" dirty="0">
                <a:solidFill>
                  <a:srgbClr val="9B0D13">
                    <a:lumMod val="75000"/>
                  </a:srgbClr>
                </a:solidFill>
                <a:latin typeface="微软雅黑" panose="020B0503020204020204" charset="-122"/>
              </a:rPr>
              <a:t>《</a:t>
            </a:r>
            <a:r>
              <a:rPr lang="zh-CN" altLang="en-US" sz="2100" b="1" dirty="0">
                <a:solidFill>
                  <a:srgbClr val="9B0D13">
                    <a:lumMod val="75000"/>
                  </a:srgbClr>
                </a:solidFill>
                <a:latin typeface="微软雅黑" panose="020B0503020204020204" charset="-122"/>
              </a:rPr>
              <a:t>条例</a:t>
            </a:r>
            <a:r>
              <a:rPr lang="en-US" altLang="zh-CN" sz="2100" b="1" dirty="0">
                <a:solidFill>
                  <a:srgbClr val="9B0D13">
                    <a:lumMod val="75000"/>
                  </a:srgbClr>
                </a:solidFill>
                <a:latin typeface="微软雅黑" panose="020B0503020204020204" charset="-122"/>
              </a:rPr>
              <a:t>》</a:t>
            </a:r>
            <a:r>
              <a:rPr lang="zh-CN" altLang="en-US" sz="2100" b="1" dirty="0">
                <a:solidFill>
                  <a:srgbClr val="9B0D13">
                    <a:lumMod val="75000"/>
                  </a:srgbClr>
                </a:solidFill>
                <a:latin typeface="微软雅黑" panose="020B0503020204020204" charset="-122"/>
              </a:rPr>
              <a:t>的第二次修订，是时隔近三年后，中共中央再次向全党划出的新的纪律“底线”，再次释放出的以铁的纪律管党治党的强烈信号。</a:t>
            </a:r>
            <a:endParaRPr lang="en-US" altLang="zh-CN" sz="2100" b="1" dirty="0">
              <a:solidFill>
                <a:srgbClr val="9B0D13">
                  <a:lumMod val="75000"/>
                </a:srgbClr>
              </a:solidFill>
              <a:latin typeface="微软雅黑" panose="020B0503020204020204" charset="-122"/>
            </a:endParaRPr>
          </a:p>
          <a:p>
            <a:pPr defTabSz="1218565">
              <a:lnSpc>
                <a:spcPct val="120000"/>
              </a:lnSpc>
            </a:pPr>
            <a:r>
              <a:rPr lang="zh-CN" altLang="en-US" sz="2100" b="1" dirty="0">
                <a:solidFill>
                  <a:srgbClr val="9B0D13">
                    <a:lumMod val="75000"/>
                  </a:srgbClr>
                </a:solidFill>
                <a:latin typeface="微软雅黑" panose="020B0503020204020204" charset="-122"/>
              </a:rPr>
              <a:t>       最新修订的</a:t>
            </a:r>
            <a:r>
              <a:rPr lang="en-US" altLang="zh-CN" sz="2100" b="1" dirty="0">
                <a:solidFill>
                  <a:srgbClr val="9B0D13">
                    <a:lumMod val="75000"/>
                  </a:srgbClr>
                </a:solidFill>
                <a:latin typeface="微软雅黑" panose="020B0503020204020204" charset="-122"/>
              </a:rPr>
              <a:t>《</a:t>
            </a:r>
            <a:r>
              <a:rPr lang="zh-CN" altLang="en-US" sz="2100" b="1" dirty="0">
                <a:solidFill>
                  <a:srgbClr val="9B0D13">
                    <a:lumMod val="75000"/>
                  </a:srgbClr>
                </a:solidFill>
                <a:latin typeface="微软雅黑" panose="020B0503020204020204" charset="-122"/>
              </a:rPr>
              <a:t>中国共产党纪律处分条例</a:t>
            </a:r>
            <a:r>
              <a:rPr lang="en-US" altLang="zh-CN" sz="2100" b="1" dirty="0">
                <a:solidFill>
                  <a:srgbClr val="9B0D13">
                    <a:lumMod val="75000"/>
                  </a:srgbClr>
                </a:solidFill>
                <a:latin typeface="微软雅黑" panose="020B0503020204020204" charset="-122"/>
              </a:rPr>
              <a:t>》</a:t>
            </a:r>
            <a:r>
              <a:rPr lang="zh-CN" altLang="en-US" sz="2100" b="1" dirty="0">
                <a:solidFill>
                  <a:srgbClr val="9B0D13">
                    <a:lumMod val="75000"/>
                  </a:srgbClr>
                </a:solidFill>
                <a:latin typeface="微软雅黑" panose="020B0503020204020204" charset="-122"/>
              </a:rPr>
              <a:t>共分三编、十一章、</a:t>
            </a:r>
            <a:r>
              <a:rPr lang="en-US" altLang="zh-CN" sz="2100" b="1" dirty="0">
                <a:solidFill>
                  <a:srgbClr val="9B0D13">
                    <a:lumMod val="75000"/>
                  </a:srgbClr>
                </a:solidFill>
                <a:latin typeface="微软雅黑" panose="020B0503020204020204" charset="-122"/>
              </a:rPr>
              <a:t>142</a:t>
            </a:r>
            <a:r>
              <a:rPr lang="zh-CN" altLang="en-US" sz="2100" b="1" dirty="0">
                <a:solidFill>
                  <a:srgbClr val="9B0D13">
                    <a:lumMod val="75000"/>
                  </a:srgbClr>
                </a:solidFill>
                <a:latin typeface="微软雅黑" panose="020B0503020204020204" charset="-122"/>
              </a:rPr>
              <a:t>条，</a:t>
            </a:r>
            <a:r>
              <a:rPr lang="en-US" altLang="zh-CN" sz="2100" b="1" dirty="0">
                <a:solidFill>
                  <a:srgbClr val="9B0D13">
                    <a:lumMod val="75000"/>
                  </a:srgbClr>
                </a:solidFill>
                <a:latin typeface="微软雅黑" panose="020B0503020204020204" charset="-122"/>
              </a:rPr>
              <a:t>《</a:t>
            </a:r>
            <a:r>
              <a:rPr lang="zh-CN" altLang="en-US" sz="2100" b="1" dirty="0">
                <a:solidFill>
                  <a:srgbClr val="9B0D13">
                    <a:lumMod val="75000"/>
                  </a:srgbClr>
                </a:solidFill>
                <a:latin typeface="微软雅黑" panose="020B0503020204020204" charset="-122"/>
              </a:rPr>
              <a:t>条例</a:t>
            </a:r>
            <a:r>
              <a:rPr lang="en-US" altLang="zh-CN" sz="2100" b="1" dirty="0">
                <a:solidFill>
                  <a:srgbClr val="9B0D13">
                    <a:lumMod val="75000"/>
                  </a:srgbClr>
                </a:solidFill>
                <a:latin typeface="微软雅黑" panose="020B0503020204020204" charset="-122"/>
              </a:rPr>
              <a:t>》</a:t>
            </a:r>
            <a:r>
              <a:rPr lang="zh-CN" altLang="en-US" sz="2100" b="1" dirty="0">
                <a:solidFill>
                  <a:srgbClr val="9B0D13">
                    <a:lumMod val="75000"/>
                  </a:srgbClr>
                </a:solidFill>
                <a:latin typeface="微软雅黑" panose="020B0503020204020204" charset="-122"/>
              </a:rPr>
              <a:t>自</a:t>
            </a:r>
            <a:r>
              <a:rPr lang="en-US" altLang="zh-CN" sz="2100" b="1" dirty="0">
                <a:solidFill>
                  <a:srgbClr val="9B0D13">
                    <a:lumMod val="75000"/>
                  </a:srgbClr>
                </a:solidFill>
                <a:latin typeface="微软雅黑" panose="020B0503020204020204" charset="-122"/>
              </a:rPr>
              <a:t>2018</a:t>
            </a:r>
            <a:r>
              <a:rPr lang="zh-CN" altLang="en-US" sz="2100" b="1" dirty="0">
                <a:solidFill>
                  <a:srgbClr val="9B0D13">
                    <a:lumMod val="75000"/>
                  </a:srgbClr>
                </a:solidFill>
                <a:latin typeface="微软雅黑" panose="020B0503020204020204" charset="-122"/>
              </a:rPr>
              <a:t>年</a:t>
            </a:r>
            <a:r>
              <a:rPr lang="en-US" altLang="zh-CN" sz="2100" b="1" dirty="0">
                <a:solidFill>
                  <a:srgbClr val="9B0D13">
                    <a:lumMod val="75000"/>
                  </a:srgbClr>
                </a:solidFill>
                <a:latin typeface="微软雅黑" panose="020B0503020204020204" charset="-122"/>
              </a:rPr>
              <a:t>10</a:t>
            </a:r>
            <a:r>
              <a:rPr lang="zh-CN" altLang="en-US" sz="2100" b="1" dirty="0">
                <a:solidFill>
                  <a:srgbClr val="9B0D13">
                    <a:lumMod val="75000"/>
                  </a:srgbClr>
                </a:solidFill>
                <a:latin typeface="微软雅黑" panose="020B0503020204020204" charset="-122"/>
              </a:rPr>
              <a:t>月</a:t>
            </a:r>
            <a:r>
              <a:rPr lang="en-US" altLang="zh-CN" sz="2100" b="1" dirty="0">
                <a:solidFill>
                  <a:srgbClr val="9B0D13">
                    <a:lumMod val="75000"/>
                  </a:srgbClr>
                </a:solidFill>
                <a:latin typeface="微软雅黑" panose="020B0503020204020204" charset="-122"/>
              </a:rPr>
              <a:t>1</a:t>
            </a:r>
            <a:r>
              <a:rPr lang="zh-CN" altLang="en-US" sz="2100" b="1" dirty="0">
                <a:solidFill>
                  <a:srgbClr val="9B0D13">
                    <a:lumMod val="75000"/>
                  </a:srgbClr>
                </a:solidFill>
                <a:latin typeface="微软雅黑" panose="020B0503020204020204" charset="-122"/>
              </a:rPr>
              <a:t>号起施行。与原条例相比，新修订的</a:t>
            </a:r>
            <a:r>
              <a:rPr lang="en-US" altLang="zh-CN" sz="2100" b="1" dirty="0">
                <a:solidFill>
                  <a:srgbClr val="9B0D13">
                    <a:lumMod val="75000"/>
                  </a:srgbClr>
                </a:solidFill>
                <a:latin typeface="微软雅黑" panose="020B0503020204020204" charset="-122"/>
              </a:rPr>
              <a:t>《</a:t>
            </a:r>
            <a:r>
              <a:rPr lang="zh-CN" altLang="en-US" sz="2100" b="1" dirty="0">
                <a:solidFill>
                  <a:srgbClr val="9B0D13">
                    <a:lumMod val="75000"/>
                  </a:srgbClr>
                </a:solidFill>
                <a:latin typeface="微软雅黑" panose="020B0503020204020204" charset="-122"/>
              </a:rPr>
              <a:t>条例</a:t>
            </a:r>
            <a:r>
              <a:rPr lang="en-US" altLang="zh-CN" sz="2100" b="1" dirty="0">
                <a:solidFill>
                  <a:srgbClr val="9B0D13">
                    <a:lumMod val="75000"/>
                  </a:srgbClr>
                </a:solidFill>
                <a:latin typeface="微软雅黑" panose="020B0503020204020204" charset="-122"/>
              </a:rPr>
              <a:t>》</a:t>
            </a:r>
            <a:r>
              <a:rPr lang="zh-CN" altLang="en-US" sz="2100" b="1" dirty="0">
                <a:solidFill>
                  <a:srgbClr val="9B0D13">
                    <a:lumMod val="75000"/>
                  </a:srgbClr>
                </a:solidFill>
                <a:latin typeface="微软雅黑" panose="020B0503020204020204" charset="-122"/>
              </a:rPr>
              <a:t>新增</a:t>
            </a:r>
            <a:r>
              <a:rPr lang="en-US" altLang="zh-CN" sz="2100" b="1" dirty="0">
                <a:solidFill>
                  <a:srgbClr val="9B0D13">
                    <a:lumMod val="75000"/>
                  </a:srgbClr>
                </a:solidFill>
                <a:latin typeface="微软雅黑" panose="020B0503020204020204" charset="-122"/>
              </a:rPr>
              <a:t>11</a:t>
            </a:r>
            <a:r>
              <a:rPr lang="zh-CN" altLang="en-US" sz="2100" b="1" dirty="0">
                <a:solidFill>
                  <a:srgbClr val="9B0D13">
                    <a:lumMod val="75000"/>
                  </a:srgbClr>
                </a:solidFill>
                <a:latin typeface="微软雅黑" panose="020B0503020204020204" charset="-122"/>
              </a:rPr>
              <a:t>条，修改</a:t>
            </a:r>
            <a:r>
              <a:rPr lang="en-US" altLang="zh-CN" sz="2100" b="1" dirty="0">
                <a:solidFill>
                  <a:srgbClr val="9B0D13">
                    <a:lumMod val="75000"/>
                  </a:srgbClr>
                </a:solidFill>
                <a:latin typeface="微软雅黑" panose="020B0503020204020204" charset="-122"/>
              </a:rPr>
              <a:t>65</a:t>
            </a:r>
            <a:r>
              <a:rPr lang="zh-CN" altLang="en-US" sz="2100" b="1" dirty="0">
                <a:solidFill>
                  <a:srgbClr val="9B0D13">
                    <a:lumMod val="75000"/>
                  </a:srgbClr>
                </a:solidFill>
                <a:latin typeface="微软雅黑" panose="020B0503020204020204" charset="-122"/>
              </a:rPr>
              <a:t>条，整合</a:t>
            </a:r>
            <a:r>
              <a:rPr lang="en-US" altLang="zh-CN" sz="2100" b="1" dirty="0">
                <a:solidFill>
                  <a:srgbClr val="9B0D13">
                    <a:lumMod val="75000"/>
                  </a:srgbClr>
                </a:solidFill>
                <a:latin typeface="微软雅黑" panose="020B0503020204020204" charset="-122"/>
              </a:rPr>
              <a:t>2</a:t>
            </a:r>
            <a:r>
              <a:rPr lang="zh-CN" altLang="en-US" sz="2100" b="1" dirty="0">
                <a:solidFill>
                  <a:srgbClr val="9B0D13">
                    <a:lumMod val="75000"/>
                  </a:srgbClr>
                </a:solidFill>
                <a:latin typeface="微软雅黑" panose="020B0503020204020204" charset="-122"/>
              </a:rPr>
              <a:t>条。新修订的</a:t>
            </a:r>
            <a:r>
              <a:rPr lang="en-US" altLang="zh-CN" sz="2100" b="1" dirty="0">
                <a:solidFill>
                  <a:srgbClr val="9B0D13">
                    <a:lumMod val="75000"/>
                  </a:srgbClr>
                </a:solidFill>
                <a:latin typeface="微软雅黑" panose="020B0503020204020204" charset="-122"/>
              </a:rPr>
              <a:t>《</a:t>
            </a:r>
            <a:r>
              <a:rPr lang="zh-CN" altLang="en-US" sz="2100" b="1" dirty="0">
                <a:solidFill>
                  <a:srgbClr val="9B0D13">
                    <a:lumMod val="75000"/>
                  </a:srgbClr>
                </a:solidFill>
                <a:latin typeface="微软雅黑" panose="020B0503020204020204" charset="-122"/>
              </a:rPr>
              <a:t>条例</a:t>
            </a:r>
            <a:r>
              <a:rPr lang="en-US" altLang="zh-CN" sz="2100" b="1" dirty="0">
                <a:solidFill>
                  <a:srgbClr val="9B0D13">
                    <a:lumMod val="75000"/>
                  </a:srgbClr>
                </a:solidFill>
                <a:latin typeface="微软雅黑" panose="020B0503020204020204" charset="-122"/>
              </a:rPr>
              <a:t>》</a:t>
            </a:r>
            <a:r>
              <a:rPr lang="zh-CN" altLang="en-US" sz="2100" b="1" dirty="0">
                <a:solidFill>
                  <a:srgbClr val="9B0D13">
                    <a:lumMod val="75000"/>
                  </a:srgbClr>
                </a:solidFill>
                <a:latin typeface="微软雅黑" panose="020B0503020204020204" charset="-122"/>
              </a:rPr>
              <a:t>着力提高纪律建设的政治性、时代性、针对性。</a:t>
            </a:r>
          </a:p>
          <a:p>
            <a:pPr defTabSz="1218565">
              <a:lnSpc>
                <a:spcPct val="120000"/>
              </a:lnSpc>
            </a:pPr>
            <a:endParaRPr lang="zh-CN" altLang="en-US" sz="2100" b="1" dirty="0">
              <a:solidFill>
                <a:srgbClr val="9B0D13">
                  <a:lumMod val="75000"/>
                </a:srgbClr>
              </a:solidFill>
              <a:latin typeface="微软雅黑" panose="020B0503020204020204" charset="-122"/>
            </a:endParaRPr>
          </a:p>
        </p:txBody>
      </p:sp>
      <p:pic>
        <p:nvPicPr>
          <p:cNvPr id="14" name="图片 13"/>
          <p:cNvPicPr>
            <a:picLocks noChangeAspect="1"/>
          </p:cNvPicPr>
          <p:nvPr/>
        </p:nvPicPr>
        <p:blipFill rotWithShape="1">
          <a:blip r:embed="rId6" cstate="print">
            <a:duotone>
              <a:prstClr val="black"/>
              <a:schemeClr val="tx2">
                <a:tint val="45000"/>
                <a:satMod val="400000"/>
              </a:schemeClr>
            </a:duotone>
            <a:extLst>
              <a:ext uri="{28A0092B-C50C-407E-A947-70E740481C1C}">
                <a14:useLocalDpi xmlns:a14="http://schemas.microsoft.com/office/drawing/2010/main" val="0"/>
              </a:ext>
            </a:extLst>
          </a:blip>
          <a:srcRect l="50968" b="-1527"/>
          <a:stretch>
            <a:fillRect/>
          </a:stretch>
        </p:blipFill>
        <p:spPr>
          <a:xfrm>
            <a:off x="7551485" y="4967173"/>
            <a:ext cx="4596519" cy="1758368"/>
          </a:xfrm>
          <a:prstGeom prst="rect">
            <a:avLst/>
          </a:prstGeom>
          <a:noFill/>
          <a:effectLst/>
        </p:spPr>
      </p:pic>
      <p:grpSp>
        <p:nvGrpSpPr>
          <p:cNvPr id="10" name="组合 9"/>
          <p:cNvGrpSpPr/>
          <p:nvPr/>
        </p:nvGrpSpPr>
        <p:grpSpPr>
          <a:xfrm>
            <a:off x="0" y="4485119"/>
            <a:ext cx="4847861" cy="2165925"/>
            <a:chOff x="179512" y="1569837"/>
            <a:chExt cx="1997048" cy="1361954"/>
          </a:xfrm>
        </p:grpSpPr>
        <p:pic>
          <p:nvPicPr>
            <p:cNvPr id="11" name="Picture 3" descr="G:\2016我图\两会\ooopic_10194892_b0c64675b11c678cafbc\002.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 b="27219"/>
            <a:stretch>
              <a:fillRect/>
            </a:stretch>
          </p:blipFill>
          <p:spPr bwMode="auto">
            <a:xfrm>
              <a:off x="595037" y="2250814"/>
              <a:ext cx="1581523" cy="68097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图片 14"/>
            <p:cNvPicPr>
              <a:picLocks noChangeAspect="1"/>
            </p:cNvPicPr>
            <p:nvPr/>
          </p:nvPicPr>
          <p:blipFill rotWithShape="1">
            <a:blip r:embed="rId8" cstate="print">
              <a:extLst>
                <a:ext uri="{28A0092B-C50C-407E-A947-70E740481C1C}">
                  <a14:useLocalDpi xmlns:a14="http://schemas.microsoft.com/office/drawing/2010/main" val="0"/>
                </a:ext>
              </a:extLst>
            </a:blip>
            <a:srcRect b="9876"/>
            <a:stretch>
              <a:fillRect/>
            </a:stretch>
          </p:blipFill>
          <p:spPr>
            <a:xfrm>
              <a:off x="179512" y="1569837"/>
              <a:ext cx="831049" cy="1361954"/>
            </a:xfrm>
            <a:prstGeom prst="rect">
              <a:avLst/>
            </a:prstGeom>
            <a:noFill/>
            <a:ln>
              <a:noFill/>
            </a:ln>
          </p:spPr>
        </p:pic>
      </p:grpSp>
      <p:sp>
        <p:nvSpPr>
          <p:cNvPr id="12" name="矩形 11"/>
          <p:cNvSpPr/>
          <p:nvPr/>
        </p:nvSpPr>
        <p:spPr>
          <a:xfrm>
            <a:off x="0" y="6665980"/>
            <a:ext cx="12192000" cy="192021"/>
          </a:xfrm>
          <a:prstGeom prst="rect">
            <a:avLst/>
          </a:prstGeom>
          <a:solidFill>
            <a:srgbClr val="C00000"/>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8565"/>
            <a:endParaRPr lang="zh-CN" altLang="en-US">
              <a:solidFill>
                <a:srgbClr val="FFFFFF"/>
              </a:solidFill>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80"/>
                                  </p:iterate>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7160935"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对“八种新型违纪行为”划“高压线”</a:t>
            </a:r>
          </a:p>
        </p:txBody>
      </p:sp>
      <p:sp>
        <p:nvSpPr>
          <p:cNvPr id="7" name="矩形 6"/>
          <p:cNvSpPr/>
          <p:nvPr/>
        </p:nvSpPr>
        <p:spPr>
          <a:xfrm>
            <a:off x="1056000" y="2860710"/>
            <a:ext cx="10080000" cy="1422825"/>
          </a:xfrm>
          <a:prstGeom prst="rect">
            <a:avLst/>
          </a:prstGeom>
        </p:spPr>
        <p:txBody>
          <a:bodyPr wrap="square">
            <a:spAutoFit/>
          </a:bodyPr>
          <a:lstStyle/>
          <a:p>
            <a:pPr algn="ctr">
              <a:lnSpc>
                <a:spcPct val="150000"/>
              </a:lnSpc>
            </a:pPr>
            <a:r>
              <a:rPr lang="zh-CN" altLang="en-US" sz="2000" dirty="0">
                <a:solidFill>
                  <a:srgbClr val="FC7033"/>
                </a:solidFill>
                <a:latin typeface="+mj-ea"/>
                <a:ea typeface="+mj-ea"/>
              </a:rPr>
              <a:t>对</a:t>
            </a:r>
            <a:r>
              <a:rPr lang="zh-CN" altLang="en-US" sz="2000" dirty="0">
                <a:gradFill>
                  <a:gsLst>
                    <a:gs pos="0">
                      <a:srgbClr val="C00000"/>
                    </a:gs>
                    <a:gs pos="100000">
                      <a:srgbClr val="C00000"/>
                    </a:gs>
                    <a:gs pos="55000">
                      <a:srgbClr val="E72E1E"/>
                    </a:gs>
                  </a:gsLst>
                  <a:lin ang="5400000" scaled="1"/>
                </a:gradFill>
                <a:latin typeface="+mj-ea"/>
                <a:ea typeface="+mj-ea"/>
              </a:rPr>
              <a:t>干扰巡视巡察工作</a:t>
            </a:r>
            <a:r>
              <a:rPr lang="zh-CN" altLang="en-US" sz="2000" dirty="0">
                <a:solidFill>
                  <a:srgbClr val="FC7033"/>
                </a:solidFill>
                <a:latin typeface="+mj-ea"/>
                <a:ea typeface="+mj-ea"/>
              </a:rPr>
              <a:t>，</a:t>
            </a:r>
            <a:r>
              <a:rPr lang="zh-CN" altLang="en-US" sz="2000" dirty="0">
                <a:gradFill>
                  <a:gsLst>
                    <a:gs pos="0">
                      <a:srgbClr val="C00000"/>
                    </a:gs>
                    <a:gs pos="100000">
                      <a:srgbClr val="C00000"/>
                    </a:gs>
                    <a:gs pos="55000">
                      <a:srgbClr val="E72E1E"/>
                    </a:gs>
                  </a:gsLst>
                  <a:lin ang="5400000" scaled="1"/>
                </a:gradFill>
                <a:latin typeface="+mj-ea"/>
                <a:ea typeface="+mj-ea"/>
              </a:rPr>
              <a:t>党员信仰宗教</a:t>
            </a:r>
            <a:r>
              <a:rPr lang="zh-CN" altLang="en-US" sz="2000" dirty="0">
                <a:solidFill>
                  <a:srgbClr val="FC7033"/>
                </a:solidFill>
                <a:latin typeface="+mj-ea"/>
                <a:ea typeface="+mj-ea"/>
              </a:rPr>
              <a:t>，</a:t>
            </a:r>
            <a:r>
              <a:rPr lang="zh-CN" altLang="en-US" sz="2000" dirty="0">
                <a:gradFill>
                  <a:gsLst>
                    <a:gs pos="0">
                      <a:srgbClr val="C00000"/>
                    </a:gs>
                    <a:gs pos="100000">
                      <a:srgbClr val="C00000"/>
                    </a:gs>
                    <a:gs pos="55000">
                      <a:srgbClr val="E72E1E"/>
                    </a:gs>
                  </a:gsLst>
                  <a:lin ang="5400000" scaled="1"/>
                </a:gradFill>
                <a:latin typeface="+mj-ea"/>
                <a:ea typeface="+mj-ea"/>
              </a:rPr>
              <a:t>借用管理和服务对象钱款、住房、车辆等</a:t>
            </a:r>
            <a:r>
              <a:rPr lang="zh-CN" altLang="en-US" sz="2000" dirty="0">
                <a:solidFill>
                  <a:srgbClr val="FC7033"/>
                </a:solidFill>
                <a:latin typeface="+mj-ea"/>
                <a:ea typeface="+mj-ea"/>
              </a:rPr>
              <a:t>，</a:t>
            </a:r>
            <a:r>
              <a:rPr lang="zh-CN" altLang="en-US" sz="2000" dirty="0">
                <a:gradFill>
                  <a:gsLst>
                    <a:gs pos="0">
                      <a:srgbClr val="C00000"/>
                    </a:gs>
                    <a:gs pos="100000">
                      <a:srgbClr val="C00000"/>
                    </a:gs>
                    <a:gs pos="55000">
                      <a:srgbClr val="E72E1E"/>
                    </a:gs>
                  </a:gsLst>
                  <a:lin ang="5400000" scaled="1"/>
                </a:gradFill>
                <a:latin typeface="+mj-ea"/>
                <a:ea typeface="+mj-ea"/>
              </a:rPr>
              <a:t>民间借贷获取大额回报</a:t>
            </a:r>
            <a:r>
              <a:rPr lang="zh-CN" altLang="en-US" sz="2000" dirty="0">
                <a:solidFill>
                  <a:srgbClr val="FC7033"/>
                </a:solidFill>
                <a:latin typeface="+mj-ea"/>
                <a:ea typeface="+mj-ea"/>
              </a:rPr>
              <a:t>，</a:t>
            </a:r>
            <a:r>
              <a:rPr lang="zh-CN" altLang="en-US" sz="2000" dirty="0">
                <a:gradFill>
                  <a:gsLst>
                    <a:gs pos="0">
                      <a:srgbClr val="C00000"/>
                    </a:gs>
                    <a:gs pos="100000">
                      <a:srgbClr val="C00000"/>
                    </a:gs>
                    <a:gs pos="55000">
                      <a:srgbClr val="E72E1E"/>
                    </a:gs>
                  </a:gsLst>
                  <a:lin ang="5400000" scaled="1"/>
                </a:gradFill>
                <a:latin typeface="+mj-ea"/>
                <a:ea typeface="+mj-ea"/>
              </a:rPr>
              <a:t>利用宗族、黑恶势力欺压群众</a:t>
            </a:r>
            <a:r>
              <a:rPr lang="zh-CN" altLang="en-US" sz="2000" dirty="0">
                <a:solidFill>
                  <a:srgbClr val="FC7033"/>
                </a:solidFill>
                <a:latin typeface="+mj-ea"/>
                <a:ea typeface="+mj-ea"/>
              </a:rPr>
              <a:t>，</a:t>
            </a:r>
            <a:r>
              <a:rPr lang="zh-CN" altLang="en-US" sz="2000" dirty="0">
                <a:gradFill>
                  <a:gsLst>
                    <a:gs pos="0">
                      <a:srgbClr val="C00000"/>
                    </a:gs>
                    <a:gs pos="100000">
                      <a:srgbClr val="C00000"/>
                    </a:gs>
                    <a:gs pos="55000">
                      <a:srgbClr val="E72E1E"/>
                    </a:gs>
                  </a:gsLst>
                  <a:lin ang="5400000" scaled="1"/>
                </a:gradFill>
                <a:latin typeface="+mj-ea"/>
                <a:ea typeface="+mj-ea"/>
              </a:rPr>
              <a:t>形式主义、官僚主义突出表现</a:t>
            </a:r>
            <a:r>
              <a:rPr lang="zh-CN" altLang="en-US" sz="2000" dirty="0">
                <a:solidFill>
                  <a:srgbClr val="FC7033"/>
                </a:solidFill>
                <a:latin typeface="+mj-ea"/>
                <a:ea typeface="+mj-ea"/>
              </a:rPr>
              <a:t>，</a:t>
            </a:r>
            <a:r>
              <a:rPr lang="zh-CN" altLang="en-US" sz="2000" dirty="0">
                <a:gradFill>
                  <a:gsLst>
                    <a:gs pos="0">
                      <a:srgbClr val="C00000"/>
                    </a:gs>
                    <a:gs pos="100000">
                      <a:srgbClr val="C00000"/>
                    </a:gs>
                    <a:gs pos="55000">
                      <a:srgbClr val="E72E1E"/>
                    </a:gs>
                  </a:gsLst>
                  <a:lin ang="5400000" scaled="1"/>
                </a:gradFill>
                <a:latin typeface="+mj-ea"/>
                <a:ea typeface="+mj-ea"/>
              </a:rPr>
              <a:t>不重视家风、对家属失管失教</a:t>
            </a:r>
            <a:r>
              <a:rPr lang="zh-CN" altLang="en-US" sz="2000" dirty="0">
                <a:solidFill>
                  <a:srgbClr val="FC7033"/>
                </a:solidFill>
                <a:latin typeface="+mj-ea"/>
                <a:ea typeface="+mj-ea"/>
              </a:rPr>
              <a:t>等八种新型违纪行为作出处分规定。</a:t>
            </a:r>
          </a:p>
        </p:txBody>
      </p:sp>
      <p:sp>
        <p:nvSpPr>
          <p:cNvPr id="8" name="矩形 7"/>
          <p:cNvSpPr/>
          <p:nvPr/>
        </p:nvSpPr>
        <p:spPr>
          <a:xfrm>
            <a:off x="1056000" y="4835214"/>
            <a:ext cx="10080000" cy="1153906"/>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mn-ea"/>
              </a:rPr>
              <a:t>纪律建设只有进行时，没有完成时。坚持问题意识和问题导向，是党规党纪修订的一贯追求。党的十八大以来，在全面从严治党过程中，出现了一些新的违纪问题</a:t>
            </a:r>
            <a:r>
              <a:rPr lang="zh-CN" altLang="en-US" sz="1600">
                <a:solidFill>
                  <a:schemeClr val="tx1">
                    <a:lumMod val="65000"/>
                    <a:lumOff val="35000"/>
                  </a:schemeClr>
                </a:solidFill>
                <a:latin typeface="+mn-ea"/>
              </a:rPr>
              <a:t>，特别是</a:t>
            </a:r>
            <a:r>
              <a:rPr lang="en-US" altLang="zh-CN" sz="1600">
                <a:solidFill>
                  <a:schemeClr val="tx1">
                    <a:lumMod val="65000"/>
                    <a:lumOff val="35000"/>
                  </a:schemeClr>
                </a:solidFill>
                <a:latin typeface="+mn-ea"/>
              </a:rPr>
              <a:t>《</a:t>
            </a:r>
            <a:r>
              <a:rPr lang="zh-CN" altLang="en-US" sz="1600">
                <a:solidFill>
                  <a:schemeClr val="tx1">
                    <a:lumMod val="65000"/>
                    <a:lumOff val="35000"/>
                  </a:schemeClr>
                </a:solidFill>
                <a:latin typeface="+mn-ea"/>
              </a:rPr>
              <a:t>条例</a:t>
            </a:r>
            <a:r>
              <a:rPr lang="en-US" altLang="zh-CN" sz="1600" dirty="0">
                <a:solidFill>
                  <a:schemeClr val="tx1">
                    <a:lumMod val="65000"/>
                    <a:lumOff val="35000"/>
                  </a:schemeClr>
                </a:solidFill>
                <a:latin typeface="+mn-ea"/>
              </a:rPr>
              <a:t>》</a:t>
            </a:r>
            <a:r>
              <a:rPr lang="zh-CN" altLang="en-US" sz="1600" dirty="0">
                <a:solidFill>
                  <a:schemeClr val="tx1">
                    <a:lumMod val="65000"/>
                    <a:lumOff val="35000"/>
                  </a:schemeClr>
                </a:solidFill>
                <a:latin typeface="+mn-ea"/>
              </a:rPr>
              <a:t>对一些新发现的典型行为作出处分规定，细化了监督执纪依据，丰富了纪律审查的内容，让纪律建设更加完善。</a:t>
            </a:r>
          </a:p>
        </p:txBody>
      </p:sp>
      <p:sp>
        <p:nvSpPr>
          <p:cNvPr id="9" name="矩形: 圆角 8"/>
          <p:cNvSpPr/>
          <p:nvPr/>
        </p:nvSpPr>
        <p:spPr>
          <a:xfrm>
            <a:off x="3756000" y="1368357"/>
            <a:ext cx="4680000" cy="900000"/>
          </a:xfrm>
          <a:prstGeom prst="roundRect">
            <a:avLst/>
          </a:prstGeom>
          <a:solidFill>
            <a:srgbClr val="E72E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FFFDF8"/>
                </a:solidFill>
                <a:latin typeface="+mj-ea"/>
                <a:ea typeface="+mj-ea"/>
              </a:rPr>
              <a:t>八种新型违纪行为</a:t>
            </a:r>
          </a:p>
        </p:txBody>
      </p:sp>
      <p:grpSp>
        <p:nvGrpSpPr>
          <p:cNvPr id="10" name="组合 9"/>
          <p:cNvGrpSpPr/>
          <p:nvPr/>
        </p:nvGrpSpPr>
        <p:grpSpPr>
          <a:xfrm>
            <a:off x="1056000" y="2596849"/>
            <a:ext cx="10080000" cy="2004588"/>
            <a:chOff x="1056000" y="2596849"/>
            <a:chExt cx="10080000" cy="2004588"/>
          </a:xfrm>
        </p:grpSpPr>
        <p:sp>
          <p:nvSpPr>
            <p:cNvPr id="11" name="矩形 10"/>
            <p:cNvSpPr/>
            <p:nvPr/>
          </p:nvSpPr>
          <p:spPr>
            <a:xfrm>
              <a:off x="1056000" y="2596849"/>
              <a:ext cx="10080000" cy="108000"/>
            </a:xfrm>
            <a:prstGeom prst="rect">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56000" y="4493437"/>
              <a:ext cx="10080000" cy="108000"/>
            </a:xfrm>
            <a:prstGeom prst="rect">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任意多边形: 形状 5"/>
          <p:cNvSpPr>
            <a:spLocks noChangeAspect="1"/>
          </p:cNvSpPr>
          <p:nvPr/>
        </p:nvSpPr>
        <p:spPr>
          <a:xfrm>
            <a:off x="3506430" y="1369653"/>
            <a:ext cx="499140" cy="898704"/>
          </a:xfrm>
          <a:custGeom>
            <a:avLst/>
            <a:gdLst/>
            <a:ahLst/>
            <a:cxnLst/>
            <a:rect l="l" t="t" r="r" b="b"/>
            <a:pathLst>
              <a:path w="232768" h="419100">
                <a:moveTo>
                  <a:pt x="94060" y="219968"/>
                </a:moveTo>
                <a:cubicBezTo>
                  <a:pt x="77589" y="233859"/>
                  <a:pt x="65386" y="248989"/>
                  <a:pt x="57448" y="265361"/>
                </a:cubicBezTo>
                <a:cubicBezTo>
                  <a:pt x="49511" y="281732"/>
                  <a:pt x="45542" y="299442"/>
                  <a:pt x="45542" y="318492"/>
                </a:cubicBezTo>
                <a:cubicBezTo>
                  <a:pt x="45542" y="344091"/>
                  <a:pt x="52537" y="364579"/>
                  <a:pt x="66527" y="379958"/>
                </a:cubicBezTo>
                <a:cubicBezTo>
                  <a:pt x="80516" y="395337"/>
                  <a:pt x="98326" y="403027"/>
                  <a:pt x="119956" y="403027"/>
                </a:cubicBezTo>
                <a:cubicBezTo>
                  <a:pt x="141387" y="403027"/>
                  <a:pt x="158552" y="396974"/>
                  <a:pt x="171450" y="384869"/>
                </a:cubicBezTo>
                <a:cubicBezTo>
                  <a:pt x="184349" y="372765"/>
                  <a:pt x="190798" y="358080"/>
                  <a:pt x="190798" y="340816"/>
                </a:cubicBezTo>
                <a:cubicBezTo>
                  <a:pt x="190798" y="326529"/>
                  <a:pt x="187028" y="313730"/>
                  <a:pt x="179487" y="302419"/>
                </a:cubicBezTo>
                <a:cubicBezTo>
                  <a:pt x="165398" y="281384"/>
                  <a:pt x="136922" y="253901"/>
                  <a:pt x="94060" y="219968"/>
                </a:cubicBezTo>
                <a:close/>
                <a:moveTo>
                  <a:pt x="116086" y="17264"/>
                </a:moveTo>
                <a:cubicBezTo>
                  <a:pt x="95846" y="17264"/>
                  <a:pt x="79375" y="23118"/>
                  <a:pt x="66675" y="34826"/>
                </a:cubicBezTo>
                <a:cubicBezTo>
                  <a:pt x="53975" y="46534"/>
                  <a:pt x="47625" y="60226"/>
                  <a:pt x="47625" y="75902"/>
                </a:cubicBezTo>
                <a:cubicBezTo>
                  <a:pt x="47625" y="86221"/>
                  <a:pt x="50255" y="96540"/>
                  <a:pt x="55513" y="106859"/>
                </a:cubicBezTo>
                <a:cubicBezTo>
                  <a:pt x="60772" y="117177"/>
                  <a:pt x="68263" y="127000"/>
                  <a:pt x="77986" y="136327"/>
                </a:cubicBezTo>
                <a:lnTo>
                  <a:pt x="126802" y="176808"/>
                </a:lnTo>
                <a:cubicBezTo>
                  <a:pt x="150614" y="155377"/>
                  <a:pt x="165696" y="138460"/>
                  <a:pt x="172046" y="126057"/>
                </a:cubicBezTo>
                <a:cubicBezTo>
                  <a:pt x="178396" y="113655"/>
                  <a:pt x="181571" y="99616"/>
                  <a:pt x="181571" y="83939"/>
                </a:cubicBezTo>
                <a:cubicBezTo>
                  <a:pt x="181571" y="63103"/>
                  <a:pt x="175717" y="46782"/>
                  <a:pt x="164009" y="34975"/>
                </a:cubicBezTo>
                <a:cubicBezTo>
                  <a:pt x="152301" y="23168"/>
                  <a:pt x="136327" y="17264"/>
                  <a:pt x="116086" y="17264"/>
                </a:cubicBezTo>
                <a:close/>
                <a:moveTo>
                  <a:pt x="115491" y="0"/>
                </a:moveTo>
                <a:cubicBezTo>
                  <a:pt x="148035" y="0"/>
                  <a:pt x="174228" y="8830"/>
                  <a:pt x="194072" y="26491"/>
                </a:cubicBezTo>
                <a:cubicBezTo>
                  <a:pt x="213916" y="44152"/>
                  <a:pt x="223838" y="64294"/>
                  <a:pt x="223838" y="86916"/>
                </a:cubicBezTo>
                <a:cubicBezTo>
                  <a:pt x="223838" y="101997"/>
                  <a:pt x="218480" y="117376"/>
                  <a:pt x="207764" y="133052"/>
                </a:cubicBezTo>
                <a:cubicBezTo>
                  <a:pt x="197049" y="148729"/>
                  <a:pt x="174725" y="167184"/>
                  <a:pt x="140792" y="188416"/>
                </a:cubicBezTo>
                <a:cubicBezTo>
                  <a:pt x="175717" y="215404"/>
                  <a:pt x="198835" y="236637"/>
                  <a:pt x="210146" y="252115"/>
                </a:cubicBezTo>
                <a:cubicBezTo>
                  <a:pt x="225227" y="272355"/>
                  <a:pt x="232768" y="293687"/>
                  <a:pt x="232768" y="316111"/>
                </a:cubicBezTo>
                <a:cubicBezTo>
                  <a:pt x="232768" y="344487"/>
                  <a:pt x="221953" y="368746"/>
                  <a:pt x="200323" y="388888"/>
                </a:cubicBezTo>
                <a:cubicBezTo>
                  <a:pt x="178693" y="409029"/>
                  <a:pt x="150317" y="419100"/>
                  <a:pt x="115193" y="419100"/>
                </a:cubicBezTo>
                <a:cubicBezTo>
                  <a:pt x="76895" y="419100"/>
                  <a:pt x="47030" y="407094"/>
                  <a:pt x="25599" y="383084"/>
                </a:cubicBezTo>
                <a:cubicBezTo>
                  <a:pt x="8533" y="363835"/>
                  <a:pt x="0" y="342801"/>
                  <a:pt x="0" y="319980"/>
                </a:cubicBezTo>
                <a:cubicBezTo>
                  <a:pt x="0" y="302121"/>
                  <a:pt x="6003" y="284411"/>
                  <a:pt x="18009" y="266849"/>
                </a:cubicBezTo>
                <a:cubicBezTo>
                  <a:pt x="30014" y="249287"/>
                  <a:pt x="50701" y="229890"/>
                  <a:pt x="80070" y="208657"/>
                </a:cubicBezTo>
                <a:cubicBezTo>
                  <a:pt x="48121" y="182463"/>
                  <a:pt x="27534" y="161429"/>
                  <a:pt x="18306" y="145554"/>
                </a:cubicBezTo>
                <a:cubicBezTo>
                  <a:pt x="9079" y="129679"/>
                  <a:pt x="4465" y="113209"/>
                  <a:pt x="4465" y="96143"/>
                </a:cubicBezTo>
                <a:cubicBezTo>
                  <a:pt x="4465" y="69949"/>
                  <a:pt x="14586" y="47377"/>
                  <a:pt x="34826" y="28426"/>
                </a:cubicBezTo>
                <a:cubicBezTo>
                  <a:pt x="55067" y="9475"/>
                  <a:pt x="81955" y="0"/>
                  <a:pt x="115491" y="0"/>
                </a:cubicBezTo>
                <a:close/>
              </a:path>
            </a:pathLst>
          </a:custGeom>
          <a:solidFill>
            <a:srgbClr val="FFA075"/>
          </a:solidFill>
          <a:ln w="0" cap="flat" cmpd="sng" algn="ctr">
            <a:solidFill>
              <a:srgbClr val="FFFDF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50" presetClass="entr" presetSubtype="0" decel="10000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3"/>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Right)">
                                      <p:cBhvr>
                                        <p:cTn id="20" dur="1000"/>
                                        <p:tgtEl>
                                          <p:spTgt spid="7"/>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750"/>
                                        <p:tgtEl>
                                          <p:spTgt spid="8"/>
                                        </p:tgtEl>
                                        <p:attrNameLst>
                                          <p:attrName>ppt_y</p:attrName>
                                        </p:attrNameLst>
                                      </p:cBhvr>
                                      <p:tavLst>
                                        <p:tav tm="0">
                                          <p:val>
                                            <p:strVal val="#ppt_y+#ppt_h*1.125000"/>
                                          </p:val>
                                        </p:tav>
                                        <p:tav tm="100000">
                                          <p:val>
                                            <p:strVal val="#ppt_y"/>
                                          </p:val>
                                        </p:tav>
                                      </p:tavLst>
                                    </p:anim>
                                    <p:animEffect transition="in" filter="wipe(up)">
                                      <p:cBhvr>
                                        <p:cTn id="25"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5225" y="1235075"/>
            <a:ext cx="11309502" cy="3218104"/>
            <a:chOff x="343627" y="1336675"/>
            <a:chExt cx="11309502" cy="3218104"/>
          </a:xfrm>
        </p:grpSpPr>
        <p:grpSp>
          <p:nvGrpSpPr>
            <p:cNvPr id="3" name="Group 4"/>
            <p:cNvGrpSpPr>
              <a:grpSpLocks noChangeAspect="1"/>
            </p:cNvGrpSpPr>
            <p:nvPr/>
          </p:nvGrpSpPr>
          <p:grpSpPr bwMode="auto">
            <a:xfrm>
              <a:off x="343627" y="1336675"/>
              <a:ext cx="4365769" cy="3218104"/>
              <a:chOff x="-168" y="3842"/>
              <a:chExt cx="3009" cy="2218"/>
            </a:xfrm>
          </p:grpSpPr>
          <p:pic>
            <p:nvPicPr>
              <p:cNvPr id="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 y="4568"/>
                <a:ext cx="181"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 y="4565"/>
                <a:ext cx="20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 y="4562"/>
                <a:ext cx="23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 y="4559"/>
                <a:ext cx="252"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7" y="4557"/>
                <a:ext cx="275"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Freeform 10"/>
              <p:cNvSpPr/>
              <p:nvPr/>
            </p:nvSpPr>
            <p:spPr bwMode="auto">
              <a:xfrm>
                <a:off x="202" y="4254"/>
                <a:ext cx="1966" cy="1806"/>
              </a:xfrm>
              <a:custGeom>
                <a:avLst/>
                <a:gdLst>
                  <a:gd name="T0" fmla="*/ 3 w 479"/>
                  <a:gd name="T1" fmla="*/ 0 h 439"/>
                  <a:gd name="T2" fmla="*/ 220 w 479"/>
                  <a:gd name="T3" fmla="*/ 423 h 439"/>
                  <a:gd name="T4" fmla="*/ 479 w 479"/>
                  <a:gd name="T5" fmla="*/ 182 h 439"/>
                  <a:gd name="T6" fmla="*/ 3 w 479"/>
                  <a:gd name="T7" fmla="*/ 0 h 439"/>
                </a:gdLst>
                <a:ahLst/>
                <a:cxnLst>
                  <a:cxn ang="0">
                    <a:pos x="T0" y="T1"/>
                  </a:cxn>
                  <a:cxn ang="0">
                    <a:pos x="T2" y="T3"/>
                  </a:cxn>
                  <a:cxn ang="0">
                    <a:pos x="T4" y="T5"/>
                  </a:cxn>
                  <a:cxn ang="0">
                    <a:pos x="T6" y="T7"/>
                  </a:cxn>
                </a:cxnLst>
                <a:rect l="0" t="0" r="r" b="b"/>
                <a:pathLst>
                  <a:path w="479" h="439">
                    <a:moveTo>
                      <a:pt x="3" y="0"/>
                    </a:moveTo>
                    <a:cubicBezTo>
                      <a:pt x="3" y="0"/>
                      <a:pt x="0" y="369"/>
                      <a:pt x="220" y="423"/>
                    </a:cubicBezTo>
                    <a:cubicBezTo>
                      <a:pt x="256" y="431"/>
                      <a:pt x="405" y="439"/>
                      <a:pt x="479" y="182"/>
                    </a:cubicBezTo>
                    <a:cubicBezTo>
                      <a:pt x="3" y="0"/>
                      <a:pt x="3" y="0"/>
                      <a:pt x="3" y="0"/>
                    </a:cubicBezTo>
                    <a:close/>
                  </a:path>
                </a:pathLst>
              </a:custGeom>
              <a:solidFill>
                <a:srgbClr val="A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1"/>
              <p:cNvSpPr/>
              <p:nvPr/>
            </p:nvSpPr>
            <p:spPr bwMode="auto">
              <a:xfrm>
                <a:off x="-168" y="4114"/>
                <a:ext cx="382" cy="140"/>
              </a:xfrm>
              <a:custGeom>
                <a:avLst/>
                <a:gdLst>
                  <a:gd name="T0" fmla="*/ 0 w 382"/>
                  <a:gd name="T1" fmla="*/ 0 h 140"/>
                  <a:gd name="T2" fmla="*/ 218 w 382"/>
                  <a:gd name="T3" fmla="*/ 8 h 140"/>
                  <a:gd name="T4" fmla="*/ 382 w 382"/>
                  <a:gd name="T5" fmla="*/ 140 h 140"/>
                  <a:gd name="T6" fmla="*/ 168 w 382"/>
                  <a:gd name="T7" fmla="*/ 123 h 140"/>
                  <a:gd name="T8" fmla="*/ 0 w 382"/>
                  <a:gd name="T9" fmla="*/ 0 h 140"/>
                  <a:gd name="T10" fmla="*/ 0 w 382"/>
                  <a:gd name="T11" fmla="*/ 0 h 140"/>
                </a:gdLst>
                <a:ahLst/>
                <a:cxnLst>
                  <a:cxn ang="0">
                    <a:pos x="T0" y="T1"/>
                  </a:cxn>
                  <a:cxn ang="0">
                    <a:pos x="T2" y="T3"/>
                  </a:cxn>
                  <a:cxn ang="0">
                    <a:pos x="T4" y="T5"/>
                  </a:cxn>
                  <a:cxn ang="0">
                    <a:pos x="T6" y="T7"/>
                  </a:cxn>
                  <a:cxn ang="0">
                    <a:pos x="T8" y="T9"/>
                  </a:cxn>
                  <a:cxn ang="0">
                    <a:pos x="T10" y="T11"/>
                  </a:cxn>
                </a:cxnLst>
                <a:rect l="0" t="0" r="r" b="b"/>
                <a:pathLst>
                  <a:path w="382" h="140">
                    <a:moveTo>
                      <a:pt x="0" y="0"/>
                    </a:moveTo>
                    <a:lnTo>
                      <a:pt x="218" y="8"/>
                    </a:lnTo>
                    <a:lnTo>
                      <a:pt x="382" y="140"/>
                    </a:lnTo>
                    <a:lnTo>
                      <a:pt x="168" y="123"/>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2"/>
              <p:cNvSpPr/>
              <p:nvPr/>
            </p:nvSpPr>
            <p:spPr bwMode="auto">
              <a:xfrm>
                <a:off x="0" y="4122"/>
                <a:ext cx="214" cy="132"/>
              </a:xfrm>
              <a:custGeom>
                <a:avLst/>
                <a:gdLst>
                  <a:gd name="T0" fmla="*/ 50 w 214"/>
                  <a:gd name="T1" fmla="*/ 0 h 132"/>
                  <a:gd name="T2" fmla="*/ 214 w 214"/>
                  <a:gd name="T3" fmla="*/ 132 h 132"/>
                  <a:gd name="T4" fmla="*/ 0 w 214"/>
                  <a:gd name="T5" fmla="*/ 115 h 132"/>
                  <a:gd name="T6" fmla="*/ 50 w 214"/>
                  <a:gd name="T7" fmla="*/ 0 h 132"/>
                  <a:gd name="T8" fmla="*/ 50 w 214"/>
                  <a:gd name="T9" fmla="*/ 0 h 132"/>
                </a:gdLst>
                <a:ahLst/>
                <a:cxnLst>
                  <a:cxn ang="0">
                    <a:pos x="T0" y="T1"/>
                  </a:cxn>
                  <a:cxn ang="0">
                    <a:pos x="T2" y="T3"/>
                  </a:cxn>
                  <a:cxn ang="0">
                    <a:pos x="T4" y="T5"/>
                  </a:cxn>
                  <a:cxn ang="0">
                    <a:pos x="T6" y="T7"/>
                  </a:cxn>
                  <a:cxn ang="0">
                    <a:pos x="T8" y="T9"/>
                  </a:cxn>
                </a:cxnLst>
                <a:rect l="0" t="0" r="r" b="b"/>
                <a:pathLst>
                  <a:path w="214" h="132">
                    <a:moveTo>
                      <a:pt x="50" y="0"/>
                    </a:moveTo>
                    <a:lnTo>
                      <a:pt x="214" y="132"/>
                    </a:lnTo>
                    <a:lnTo>
                      <a:pt x="0" y="115"/>
                    </a:lnTo>
                    <a:lnTo>
                      <a:pt x="50" y="0"/>
                    </a:lnTo>
                    <a:lnTo>
                      <a:pt x="50" y="0"/>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3"/>
              <p:cNvSpPr/>
              <p:nvPr/>
            </p:nvSpPr>
            <p:spPr bwMode="auto">
              <a:xfrm>
                <a:off x="0" y="4180"/>
                <a:ext cx="214" cy="74"/>
              </a:xfrm>
              <a:custGeom>
                <a:avLst/>
                <a:gdLst>
                  <a:gd name="T0" fmla="*/ 25 w 214"/>
                  <a:gd name="T1" fmla="*/ 0 h 74"/>
                  <a:gd name="T2" fmla="*/ 214 w 214"/>
                  <a:gd name="T3" fmla="*/ 74 h 74"/>
                  <a:gd name="T4" fmla="*/ 0 w 214"/>
                  <a:gd name="T5" fmla="*/ 57 h 74"/>
                  <a:gd name="T6" fmla="*/ 25 w 214"/>
                  <a:gd name="T7" fmla="*/ 0 h 74"/>
                  <a:gd name="T8" fmla="*/ 25 w 214"/>
                  <a:gd name="T9" fmla="*/ 0 h 74"/>
                </a:gdLst>
                <a:ahLst/>
                <a:cxnLst>
                  <a:cxn ang="0">
                    <a:pos x="T0" y="T1"/>
                  </a:cxn>
                  <a:cxn ang="0">
                    <a:pos x="T2" y="T3"/>
                  </a:cxn>
                  <a:cxn ang="0">
                    <a:pos x="T4" y="T5"/>
                  </a:cxn>
                  <a:cxn ang="0">
                    <a:pos x="T6" y="T7"/>
                  </a:cxn>
                  <a:cxn ang="0">
                    <a:pos x="T8" y="T9"/>
                  </a:cxn>
                </a:cxnLst>
                <a:rect l="0" t="0" r="r" b="b"/>
                <a:pathLst>
                  <a:path w="214" h="74">
                    <a:moveTo>
                      <a:pt x="25" y="0"/>
                    </a:moveTo>
                    <a:lnTo>
                      <a:pt x="214" y="74"/>
                    </a:lnTo>
                    <a:lnTo>
                      <a:pt x="0" y="57"/>
                    </a:lnTo>
                    <a:lnTo>
                      <a:pt x="25" y="0"/>
                    </a:lnTo>
                    <a:lnTo>
                      <a:pt x="25" y="0"/>
                    </a:lnTo>
                    <a:close/>
                  </a:path>
                </a:pathLst>
              </a:custGeom>
              <a:solidFill>
                <a:srgbClr val="EA55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4"/>
              <p:cNvSpPr/>
              <p:nvPr/>
            </p:nvSpPr>
            <p:spPr bwMode="auto">
              <a:xfrm>
                <a:off x="-168" y="4114"/>
                <a:ext cx="218" cy="123"/>
              </a:xfrm>
              <a:custGeom>
                <a:avLst/>
                <a:gdLst>
                  <a:gd name="T0" fmla="*/ 0 w 218"/>
                  <a:gd name="T1" fmla="*/ 0 h 123"/>
                  <a:gd name="T2" fmla="*/ 218 w 218"/>
                  <a:gd name="T3" fmla="*/ 8 h 123"/>
                  <a:gd name="T4" fmla="*/ 168 w 218"/>
                  <a:gd name="T5" fmla="*/ 123 h 123"/>
                  <a:gd name="T6" fmla="*/ 0 w 218"/>
                  <a:gd name="T7" fmla="*/ 0 h 123"/>
                  <a:gd name="T8" fmla="*/ 0 w 218"/>
                  <a:gd name="T9" fmla="*/ 0 h 123"/>
                </a:gdLst>
                <a:ahLst/>
                <a:cxnLst>
                  <a:cxn ang="0">
                    <a:pos x="T0" y="T1"/>
                  </a:cxn>
                  <a:cxn ang="0">
                    <a:pos x="T2" y="T3"/>
                  </a:cxn>
                  <a:cxn ang="0">
                    <a:pos x="T4" y="T5"/>
                  </a:cxn>
                  <a:cxn ang="0">
                    <a:pos x="T6" y="T7"/>
                  </a:cxn>
                  <a:cxn ang="0">
                    <a:pos x="T8" y="T9"/>
                  </a:cxn>
                </a:cxnLst>
                <a:rect l="0" t="0" r="r" b="b"/>
                <a:pathLst>
                  <a:path w="218" h="123">
                    <a:moveTo>
                      <a:pt x="0" y="0"/>
                    </a:moveTo>
                    <a:lnTo>
                      <a:pt x="218" y="8"/>
                    </a:lnTo>
                    <a:lnTo>
                      <a:pt x="168" y="123"/>
                    </a:lnTo>
                    <a:lnTo>
                      <a:pt x="0" y="0"/>
                    </a:lnTo>
                    <a:lnTo>
                      <a:pt x="0"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5"/>
              <p:cNvSpPr/>
              <p:nvPr/>
            </p:nvSpPr>
            <p:spPr bwMode="auto">
              <a:xfrm>
                <a:off x="-168" y="4114"/>
                <a:ext cx="193" cy="123"/>
              </a:xfrm>
              <a:custGeom>
                <a:avLst/>
                <a:gdLst>
                  <a:gd name="T0" fmla="*/ 0 w 193"/>
                  <a:gd name="T1" fmla="*/ 0 h 123"/>
                  <a:gd name="T2" fmla="*/ 193 w 193"/>
                  <a:gd name="T3" fmla="*/ 66 h 123"/>
                  <a:gd name="T4" fmla="*/ 168 w 193"/>
                  <a:gd name="T5" fmla="*/ 123 h 123"/>
                  <a:gd name="T6" fmla="*/ 0 w 193"/>
                  <a:gd name="T7" fmla="*/ 0 h 123"/>
                  <a:gd name="T8" fmla="*/ 0 w 193"/>
                  <a:gd name="T9" fmla="*/ 0 h 123"/>
                </a:gdLst>
                <a:ahLst/>
                <a:cxnLst>
                  <a:cxn ang="0">
                    <a:pos x="T0" y="T1"/>
                  </a:cxn>
                  <a:cxn ang="0">
                    <a:pos x="T2" y="T3"/>
                  </a:cxn>
                  <a:cxn ang="0">
                    <a:pos x="T4" y="T5"/>
                  </a:cxn>
                  <a:cxn ang="0">
                    <a:pos x="T6" y="T7"/>
                  </a:cxn>
                  <a:cxn ang="0">
                    <a:pos x="T8" y="T9"/>
                  </a:cxn>
                </a:cxnLst>
                <a:rect l="0" t="0" r="r" b="b"/>
                <a:pathLst>
                  <a:path w="193" h="123">
                    <a:moveTo>
                      <a:pt x="0" y="0"/>
                    </a:moveTo>
                    <a:lnTo>
                      <a:pt x="193" y="66"/>
                    </a:lnTo>
                    <a:lnTo>
                      <a:pt x="168" y="123"/>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6"/>
              <p:cNvSpPr/>
              <p:nvPr/>
            </p:nvSpPr>
            <p:spPr bwMode="auto">
              <a:xfrm>
                <a:off x="181" y="4217"/>
                <a:ext cx="45" cy="61"/>
              </a:xfrm>
              <a:custGeom>
                <a:avLst/>
                <a:gdLst>
                  <a:gd name="T0" fmla="*/ 2 w 11"/>
                  <a:gd name="T1" fmla="*/ 6 h 15"/>
                  <a:gd name="T2" fmla="*/ 9 w 11"/>
                  <a:gd name="T3" fmla="*/ 1 h 15"/>
                  <a:gd name="T4" fmla="*/ 9 w 11"/>
                  <a:gd name="T5" fmla="*/ 10 h 15"/>
                  <a:gd name="T6" fmla="*/ 2 w 11"/>
                  <a:gd name="T7" fmla="*/ 14 h 15"/>
                  <a:gd name="T8" fmla="*/ 2 w 11"/>
                  <a:gd name="T9" fmla="*/ 6 h 15"/>
                </a:gdLst>
                <a:ahLst/>
                <a:cxnLst>
                  <a:cxn ang="0">
                    <a:pos x="T0" y="T1"/>
                  </a:cxn>
                  <a:cxn ang="0">
                    <a:pos x="T2" y="T3"/>
                  </a:cxn>
                  <a:cxn ang="0">
                    <a:pos x="T4" y="T5"/>
                  </a:cxn>
                  <a:cxn ang="0">
                    <a:pos x="T6" y="T7"/>
                  </a:cxn>
                  <a:cxn ang="0">
                    <a:pos x="T8" y="T9"/>
                  </a:cxn>
                </a:cxnLst>
                <a:rect l="0" t="0" r="r" b="b"/>
                <a:pathLst>
                  <a:path w="11" h="15">
                    <a:moveTo>
                      <a:pt x="2" y="6"/>
                    </a:moveTo>
                    <a:cubicBezTo>
                      <a:pt x="4" y="2"/>
                      <a:pt x="7" y="0"/>
                      <a:pt x="9" y="1"/>
                    </a:cubicBezTo>
                    <a:cubicBezTo>
                      <a:pt x="11" y="2"/>
                      <a:pt x="11" y="6"/>
                      <a:pt x="9" y="10"/>
                    </a:cubicBezTo>
                    <a:cubicBezTo>
                      <a:pt x="8" y="13"/>
                      <a:pt x="4" y="15"/>
                      <a:pt x="2" y="14"/>
                    </a:cubicBezTo>
                    <a:cubicBezTo>
                      <a:pt x="0" y="13"/>
                      <a:pt x="0" y="10"/>
                      <a:pt x="2" y="6"/>
                    </a:cubicBez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7"/>
              <p:cNvSpPr/>
              <p:nvPr/>
            </p:nvSpPr>
            <p:spPr bwMode="auto">
              <a:xfrm>
                <a:off x="218" y="4644"/>
                <a:ext cx="66" cy="424"/>
              </a:xfrm>
              <a:custGeom>
                <a:avLst/>
                <a:gdLst>
                  <a:gd name="T0" fmla="*/ 0 w 16"/>
                  <a:gd name="T1" fmla="*/ 103 h 103"/>
                  <a:gd name="T2" fmla="*/ 16 w 16"/>
                  <a:gd name="T3" fmla="*/ 103 h 103"/>
                  <a:gd name="T4" fmla="*/ 16 w 16"/>
                  <a:gd name="T5" fmla="*/ 6 h 103"/>
                  <a:gd name="T6" fmla="*/ 8 w 16"/>
                  <a:gd name="T7" fmla="*/ 0 h 103"/>
                  <a:gd name="T8" fmla="*/ 0 w 16"/>
                  <a:gd name="T9" fmla="*/ 6 h 103"/>
                  <a:gd name="T10" fmla="*/ 0 w 16"/>
                  <a:gd name="T11" fmla="*/ 103 h 103"/>
                </a:gdLst>
                <a:ahLst/>
                <a:cxnLst>
                  <a:cxn ang="0">
                    <a:pos x="T0" y="T1"/>
                  </a:cxn>
                  <a:cxn ang="0">
                    <a:pos x="T2" y="T3"/>
                  </a:cxn>
                  <a:cxn ang="0">
                    <a:pos x="T4" y="T5"/>
                  </a:cxn>
                  <a:cxn ang="0">
                    <a:pos x="T6" y="T7"/>
                  </a:cxn>
                  <a:cxn ang="0">
                    <a:pos x="T8" y="T9"/>
                  </a:cxn>
                  <a:cxn ang="0">
                    <a:pos x="T10" y="T11"/>
                  </a:cxn>
                </a:cxnLst>
                <a:rect l="0" t="0" r="r" b="b"/>
                <a:pathLst>
                  <a:path w="16" h="103">
                    <a:moveTo>
                      <a:pt x="0" y="103"/>
                    </a:moveTo>
                    <a:cubicBezTo>
                      <a:pt x="16" y="103"/>
                      <a:pt x="16" y="103"/>
                      <a:pt x="16" y="103"/>
                    </a:cubicBezTo>
                    <a:cubicBezTo>
                      <a:pt x="16" y="6"/>
                      <a:pt x="16" y="6"/>
                      <a:pt x="16" y="6"/>
                    </a:cubicBezTo>
                    <a:cubicBezTo>
                      <a:pt x="16" y="3"/>
                      <a:pt x="13" y="0"/>
                      <a:pt x="8" y="0"/>
                    </a:cubicBezTo>
                    <a:cubicBezTo>
                      <a:pt x="4" y="0"/>
                      <a:pt x="0" y="3"/>
                      <a:pt x="0" y="6"/>
                    </a:cubicBezTo>
                    <a:cubicBezTo>
                      <a:pt x="0" y="103"/>
                      <a:pt x="0" y="103"/>
                      <a:pt x="0" y="103"/>
                    </a:cubicBez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8"/>
              <p:cNvSpPr/>
              <p:nvPr/>
            </p:nvSpPr>
            <p:spPr bwMode="auto">
              <a:xfrm>
                <a:off x="247" y="4266"/>
                <a:ext cx="12" cy="411"/>
              </a:xfrm>
              <a:custGeom>
                <a:avLst/>
                <a:gdLst>
                  <a:gd name="T0" fmla="*/ 12 w 12"/>
                  <a:gd name="T1" fmla="*/ 0 h 411"/>
                  <a:gd name="T2" fmla="*/ 12 w 12"/>
                  <a:gd name="T3" fmla="*/ 411 h 411"/>
                  <a:gd name="T4" fmla="*/ 0 w 12"/>
                  <a:gd name="T5" fmla="*/ 411 h 411"/>
                  <a:gd name="T6" fmla="*/ 0 w 12"/>
                  <a:gd name="T7" fmla="*/ 0 h 411"/>
                  <a:gd name="T8" fmla="*/ 12 w 12"/>
                  <a:gd name="T9" fmla="*/ 0 h 411"/>
                  <a:gd name="T10" fmla="*/ 12 w 12"/>
                  <a:gd name="T11" fmla="*/ 0 h 411"/>
                </a:gdLst>
                <a:ahLst/>
                <a:cxnLst>
                  <a:cxn ang="0">
                    <a:pos x="T0" y="T1"/>
                  </a:cxn>
                  <a:cxn ang="0">
                    <a:pos x="T2" y="T3"/>
                  </a:cxn>
                  <a:cxn ang="0">
                    <a:pos x="T4" y="T5"/>
                  </a:cxn>
                  <a:cxn ang="0">
                    <a:pos x="T6" y="T7"/>
                  </a:cxn>
                  <a:cxn ang="0">
                    <a:pos x="T8" y="T9"/>
                  </a:cxn>
                  <a:cxn ang="0">
                    <a:pos x="T10" y="T11"/>
                  </a:cxn>
                </a:cxnLst>
                <a:rect l="0" t="0" r="r" b="b"/>
                <a:pathLst>
                  <a:path w="12" h="411">
                    <a:moveTo>
                      <a:pt x="12" y="0"/>
                    </a:moveTo>
                    <a:lnTo>
                      <a:pt x="12" y="411"/>
                    </a:lnTo>
                    <a:lnTo>
                      <a:pt x="0" y="411"/>
                    </a:lnTo>
                    <a:lnTo>
                      <a:pt x="0" y="0"/>
                    </a:lnTo>
                    <a:lnTo>
                      <a:pt x="12" y="0"/>
                    </a:lnTo>
                    <a:lnTo>
                      <a:pt x="12"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Line 19"/>
              <p:cNvSpPr>
                <a:spLocks noChangeShapeType="1"/>
              </p:cNvSpPr>
              <p:nvPr/>
            </p:nvSpPr>
            <p:spPr bwMode="auto">
              <a:xfrm>
                <a:off x="218" y="4254"/>
                <a:ext cx="1950" cy="748"/>
              </a:xfrm>
              <a:prstGeom prst="line">
                <a:avLst/>
              </a:prstGeom>
              <a:noFill/>
              <a:ln w="39688" cap="flat">
                <a:solidFill>
                  <a:srgbClr val="F083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5" name="Freeform 20"/>
              <p:cNvSpPr/>
              <p:nvPr/>
            </p:nvSpPr>
            <p:spPr bwMode="auto">
              <a:xfrm>
                <a:off x="542" y="4101"/>
                <a:ext cx="1962" cy="1807"/>
              </a:xfrm>
              <a:custGeom>
                <a:avLst/>
                <a:gdLst>
                  <a:gd name="T0" fmla="*/ 3 w 478"/>
                  <a:gd name="T1" fmla="*/ 0 h 439"/>
                  <a:gd name="T2" fmla="*/ 220 w 478"/>
                  <a:gd name="T3" fmla="*/ 423 h 439"/>
                  <a:gd name="T4" fmla="*/ 478 w 478"/>
                  <a:gd name="T5" fmla="*/ 182 h 439"/>
                  <a:gd name="T6" fmla="*/ 3 w 478"/>
                  <a:gd name="T7" fmla="*/ 0 h 439"/>
                </a:gdLst>
                <a:ahLst/>
                <a:cxnLst>
                  <a:cxn ang="0">
                    <a:pos x="T0" y="T1"/>
                  </a:cxn>
                  <a:cxn ang="0">
                    <a:pos x="T2" y="T3"/>
                  </a:cxn>
                  <a:cxn ang="0">
                    <a:pos x="T4" y="T5"/>
                  </a:cxn>
                  <a:cxn ang="0">
                    <a:pos x="T6" y="T7"/>
                  </a:cxn>
                </a:cxnLst>
                <a:rect l="0" t="0" r="r" b="b"/>
                <a:pathLst>
                  <a:path w="478" h="439">
                    <a:moveTo>
                      <a:pt x="3" y="0"/>
                    </a:moveTo>
                    <a:cubicBezTo>
                      <a:pt x="3" y="0"/>
                      <a:pt x="0" y="368"/>
                      <a:pt x="220" y="423"/>
                    </a:cubicBezTo>
                    <a:cubicBezTo>
                      <a:pt x="256" y="431"/>
                      <a:pt x="405" y="439"/>
                      <a:pt x="478" y="182"/>
                    </a:cubicBezTo>
                    <a:cubicBezTo>
                      <a:pt x="3" y="0"/>
                      <a:pt x="3" y="0"/>
                      <a:pt x="3" y="0"/>
                    </a:cubicBezTo>
                    <a:close/>
                  </a:path>
                </a:pathLst>
              </a:custGeom>
              <a:solidFill>
                <a:srgbClr val="C700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1"/>
              <p:cNvSpPr/>
              <p:nvPr/>
            </p:nvSpPr>
            <p:spPr bwMode="auto">
              <a:xfrm>
                <a:off x="173" y="3962"/>
                <a:ext cx="382" cy="139"/>
              </a:xfrm>
              <a:custGeom>
                <a:avLst/>
                <a:gdLst>
                  <a:gd name="T0" fmla="*/ 0 w 382"/>
                  <a:gd name="T1" fmla="*/ 0 h 139"/>
                  <a:gd name="T2" fmla="*/ 217 w 382"/>
                  <a:gd name="T3" fmla="*/ 8 h 139"/>
                  <a:gd name="T4" fmla="*/ 382 w 382"/>
                  <a:gd name="T5" fmla="*/ 139 h 139"/>
                  <a:gd name="T6" fmla="*/ 168 w 382"/>
                  <a:gd name="T7" fmla="*/ 119 h 139"/>
                  <a:gd name="T8" fmla="*/ 0 w 382"/>
                  <a:gd name="T9" fmla="*/ 0 h 139"/>
                  <a:gd name="T10" fmla="*/ 0 w 382"/>
                  <a:gd name="T11" fmla="*/ 0 h 139"/>
                </a:gdLst>
                <a:ahLst/>
                <a:cxnLst>
                  <a:cxn ang="0">
                    <a:pos x="T0" y="T1"/>
                  </a:cxn>
                  <a:cxn ang="0">
                    <a:pos x="T2" y="T3"/>
                  </a:cxn>
                  <a:cxn ang="0">
                    <a:pos x="T4" y="T5"/>
                  </a:cxn>
                  <a:cxn ang="0">
                    <a:pos x="T6" y="T7"/>
                  </a:cxn>
                  <a:cxn ang="0">
                    <a:pos x="T8" y="T9"/>
                  </a:cxn>
                  <a:cxn ang="0">
                    <a:pos x="T10" y="T11"/>
                  </a:cxn>
                </a:cxnLst>
                <a:rect l="0" t="0" r="r" b="b"/>
                <a:pathLst>
                  <a:path w="382" h="139">
                    <a:moveTo>
                      <a:pt x="0" y="0"/>
                    </a:moveTo>
                    <a:lnTo>
                      <a:pt x="217" y="8"/>
                    </a:lnTo>
                    <a:lnTo>
                      <a:pt x="382" y="139"/>
                    </a:lnTo>
                    <a:lnTo>
                      <a:pt x="168" y="119"/>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2"/>
              <p:cNvSpPr/>
              <p:nvPr/>
            </p:nvSpPr>
            <p:spPr bwMode="auto">
              <a:xfrm>
                <a:off x="341" y="3970"/>
                <a:ext cx="214" cy="131"/>
              </a:xfrm>
              <a:custGeom>
                <a:avLst/>
                <a:gdLst>
                  <a:gd name="T0" fmla="*/ 49 w 214"/>
                  <a:gd name="T1" fmla="*/ 0 h 131"/>
                  <a:gd name="T2" fmla="*/ 214 w 214"/>
                  <a:gd name="T3" fmla="*/ 131 h 131"/>
                  <a:gd name="T4" fmla="*/ 0 w 214"/>
                  <a:gd name="T5" fmla="*/ 111 h 131"/>
                  <a:gd name="T6" fmla="*/ 49 w 214"/>
                  <a:gd name="T7" fmla="*/ 0 h 131"/>
                  <a:gd name="T8" fmla="*/ 49 w 214"/>
                  <a:gd name="T9" fmla="*/ 0 h 131"/>
                </a:gdLst>
                <a:ahLst/>
                <a:cxnLst>
                  <a:cxn ang="0">
                    <a:pos x="T0" y="T1"/>
                  </a:cxn>
                  <a:cxn ang="0">
                    <a:pos x="T2" y="T3"/>
                  </a:cxn>
                  <a:cxn ang="0">
                    <a:pos x="T4" y="T5"/>
                  </a:cxn>
                  <a:cxn ang="0">
                    <a:pos x="T6" y="T7"/>
                  </a:cxn>
                  <a:cxn ang="0">
                    <a:pos x="T8" y="T9"/>
                  </a:cxn>
                </a:cxnLst>
                <a:rect l="0" t="0" r="r" b="b"/>
                <a:pathLst>
                  <a:path w="214" h="131">
                    <a:moveTo>
                      <a:pt x="49" y="0"/>
                    </a:moveTo>
                    <a:lnTo>
                      <a:pt x="214" y="131"/>
                    </a:lnTo>
                    <a:lnTo>
                      <a:pt x="0" y="111"/>
                    </a:lnTo>
                    <a:lnTo>
                      <a:pt x="49" y="0"/>
                    </a:lnTo>
                    <a:lnTo>
                      <a:pt x="49" y="0"/>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3"/>
              <p:cNvSpPr/>
              <p:nvPr/>
            </p:nvSpPr>
            <p:spPr bwMode="auto">
              <a:xfrm>
                <a:off x="341" y="4027"/>
                <a:ext cx="214" cy="74"/>
              </a:xfrm>
              <a:custGeom>
                <a:avLst/>
                <a:gdLst>
                  <a:gd name="T0" fmla="*/ 25 w 214"/>
                  <a:gd name="T1" fmla="*/ 0 h 74"/>
                  <a:gd name="T2" fmla="*/ 214 w 214"/>
                  <a:gd name="T3" fmla="*/ 74 h 74"/>
                  <a:gd name="T4" fmla="*/ 0 w 214"/>
                  <a:gd name="T5" fmla="*/ 54 h 74"/>
                  <a:gd name="T6" fmla="*/ 25 w 214"/>
                  <a:gd name="T7" fmla="*/ 0 h 74"/>
                  <a:gd name="T8" fmla="*/ 25 w 214"/>
                  <a:gd name="T9" fmla="*/ 0 h 74"/>
                </a:gdLst>
                <a:ahLst/>
                <a:cxnLst>
                  <a:cxn ang="0">
                    <a:pos x="T0" y="T1"/>
                  </a:cxn>
                  <a:cxn ang="0">
                    <a:pos x="T2" y="T3"/>
                  </a:cxn>
                  <a:cxn ang="0">
                    <a:pos x="T4" y="T5"/>
                  </a:cxn>
                  <a:cxn ang="0">
                    <a:pos x="T6" y="T7"/>
                  </a:cxn>
                  <a:cxn ang="0">
                    <a:pos x="T8" y="T9"/>
                  </a:cxn>
                </a:cxnLst>
                <a:rect l="0" t="0" r="r" b="b"/>
                <a:pathLst>
                  <a:path w="214" h="74">
                    <a:moveTo>
                      <a:pt x="25" y="0"/>
                    </a:moveTo>
                    <a:lnTo>
                      <a:pt x="214" y="74"/>
                    </a:lnTo>
                    <a:lnTo>
                      <a:pt x="0" y="54"/>
                    </a:lnTo>
                    <a:lnTo>
                      <a:pt x="25" y="0"/>
                    </a:lnTo>
                    <a:lnTo>
                      <a:pt x="25" y="0"/>
                    </a:lnTo>
                    <a:close/>
                  </a:path>
                </a:pathLst>
              </a:custGeom>
              <a:solidFill>
                <a:srgbClr val="EA55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
              <p:cNvSpPr/>
              <p:nvPr/>
            </p:nvSpPr>
            <p:spPr bwMode="auto">
              <a:xfrm>
                <a:off x="173" y="3962"/>
                <a:ext cx="217" cy="119"/>
              </a:xfrm>
              <a:custGeom>
                <a:avLst/>
                <a:gdLst>
                  <a:gd name="T0" fmla="*/ 0 w 217"/>
                  <a:gd name="T1" fmla="*/ 0 h 119"/>
                  <a:gd name="T2" fmla="*/ 217 w 217"/>
                  <a:gd name="T3" fmla="*/ 8 h 119"/>
                  <a:gd name="T4" fmla="*/ 168 w 217"/>
                  <a:gd name="T5" fmla="*/ 119 h 119"/>
                  <a:gd name="T6" fmla="*/ 0 w 217"/>
                  <a:gd name="T7" fmla="*/ 0 h 119"/>
                  <a:gd name="T8" fmla="*/ 0 w 217"/>
                  <a:gd name="T9" fmla="*/ 0 h 119"/>
                </a:gdLst>
                <a:ahLst/>
                <a:cxnLst>
                  <a:cxn ang="0">
                    <a:pos x="T0" y="T1"/>
                  </a:cxn>
                  <a:cxn ang="0">
                    <a:pos x="T2" y="T3"/>
                  </a:cxn>
                  <a:cxn ang="0">
                    <a:pos x="T4" y="T5"/>
                  </a:cxn>
                  <a:cxn ang="0">
                    <a:pos x="T6" y="T7"/>
                  </a:cxn>
                  <a:cxn ang="0">
                    <a:pos x="T8" y="T9"/>
                  </a:cxn>
                </a:cxnLst>
                <a:rect l="0" t="0" r="r" b="b"/>
                <a:pathLst>
                  <a:path w="217" h="119">
                    <a:moveTo>
                      <a:pt x="0" y="0"/>
                    </a:moveTo>
                    <a:lnTo>
                      <a:pt x="217" y="8"/>
                    </a:lnTo>
                    <a:lnTo>
                      <a:pt x="168" y="119"/>
                    </a:lnTo>
                    <a:lnTo>
                      <a:pt x="0" y="0"/>
                    </a:lnTo>
                    <a:lnTo>
                      <a:pt x="0"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5"/>
              <p:cNvSpPr/>
              <p:nvPr/>
            </p:nvSpPr>
            <p:spPr bwMode="auto">
              <a:xfrm>
                <a:off x="173" y="3962"/>
                <a:ext cx="193" cy="119"/>
              </a:xfrm>
              <a:custGeom>
                <a:avLst/>
                <a:gdLst>
                  <a:gd name="T0" fmla="*/ 0 w 193"/>
                  <a:gd name="T1" fmla="*/ 0 h 119"/>
                  <a:gd name="T2" fmla="*/ 193 w 193"/>
                  <a:gd name="T3" fmla="*/ 65 h 119"/>
                  <a:gd name="T4" fmla="*/ 168 w 193"/>
                  <a:gd name="T5" fmla="*/ 119 h 119"/>
                  <a:gd name="T6" fmla="*/ 0 w 193"/>
                  <a:gd name="T7" fmla="*/ 0 h 119"/>
                  <a:gd name="T8" fmla="*/ 0 w 193"/>
                  <a:gd name="T9" fmla="*/ 0 h 119"/>
                </a:gdLst>
                <a:ahLst/>
                <a:cxnLst>
                  <a:cxn ang="0">
                    <a:pos x="T0" y="T1"/>
                  </a:cxn>
                  <a:cxn ang="0">
                    <a:pos x="T2" y="T3"/>
                  </a:cxn>
                  <a:cxn ang="0">
                    <a:pos x="T4" y="T5"/>
                  </a:cxn>
                  <a:cxn ang="0">
                    <a:pos x="T6" y="T7"/>
                  </a:cxn>
                  <a:cxn ang="0">
                    <a:pos x="T8" y="T9"/>
                  </a:cxn>
                </a:cxnLst>
                <a:rect l="0" t="0" r="r" b="b"/>
                <a:pathLst>
                  <a:path w="193" h="119">
                    <a:moveTo>
                      <a:pt x="0" y="0"/>
                    </a:moveTo>
                    <a:lnTo>
                      <a:pt x="193" y="65"/>
                    </a:lnTo>
                    <a:lnTo>
                      <a:pt x="168" y="119"/>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6"/>
              <p:cNvSpPr/>
              <p:nvPr/>
            </p:nvSpPr>
            <p:spPr bwMode="auto">
              <a:xfrm>
                <a:off x="522" y="4064"/>
                <a:ext cx="45" cy="62"/>
              </a:xfrm>
              <a:custGeom>
                <a:avLst/>
                <a:gdLst>
                  <a:gd name="T0" fmla="*/ 2 w 11"/>
                  <a:gd name="T1" fmla="*/ 6 h 15"/>
                  <a:gd name="T2" fmla="*/ 9 w 11"/>
                  <a:gd name="T3" fmla="*/ 1 h 15"/>
                  <a:gd name="T4" fmla="*/ 9 w 11"/>
                  <a:gd name="T5" fmla="*/ 9 h 15"/>
                  <a:gd name="T6" fmla="*/ 2 w 11"/>
                  <a:gd name="T7" fmla="*/ 14 h 15"/>
                  <a:gd name="T8" fmla="*/ 2 w 11"/>
                  <a:gd name="T9" fmla="*/ 6 h 15"/>
                </a:gdLst>
                <a:ahLst/>
                <a:cxnLst>
                  <a:cxn ang="0">
                    <a:pos x="T0" y="T1"/>
                  </a:cxn>
                  <a:cxn ang="0">
                    <a:pos x="T2" y="T3"/>
                  </a:cxn>
                  <a:cxn ang="0">
                    <a:pos x="T4" y="T5"/>
                  </a:cxn>
                  <a:cxn ang="0">
                    <a:pos x="T6" y="T7"/>
                  </a:cxn>
                  <a:cxn ang="0">
                    <a:pos x="T8" y="T9"/>
                  </a:cxn>
                </a:cxnLst>
                <a:rect l="0" t="0" r="r" b="b"/>
                <a:pathLst>
                  <a:path w="11" h="15">
                    <a:moveTo>
                      <a:pt x="2" y="6"/>
                    </a:moveTo>
                    <a:cubicBezTo>
                      <a:pt x="3" y="2"/>
                      <a:pt x="7" y="0"/>
                      <a:pt x="9" y="1"/>
                    </a:cubicBezTo>
                    <a:cubicBezTo>
                      <a:pt x="11" y="2"/>
                      <a:pt x="11" y="6"/>
                      <a:pt x="9" y="9"/>
                    </a:cubicBezTo>
                    <a:cubicBezTo>
                      <a:pt x="7" y="13"/>
                      <a:pt x="4" y="15"/>
                      <a:pt x="2" y="14"/>
                    </a:cubicBezTo>
                    <a:cubicBezTo>
                      <a:pt x="0" y="13"/>
                      <a:pt x="0" y="9"/>
                      <a:pt x="2" y="6"/>
                    </a:cubicBez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7"/>
              <p:cNvSpPr/>
              <p:nvPr/>
            </p:nvSpPr>
            <p:spPr bwMode="auto">
              <a:xfrm>
                <a:off x="559" y="4492"/>
                <a:ext cx="65" cy="424"/>
              </a:xfrm>
              <a:custGeom>
                <a:avLst/>
                <a:gdLst>
                  <a:gd name="T0" fmla="*/ 0 w 16"/>
                  <a:gd name="T1" fmla="*/ 103 h 103"/>
                  <a:gd name="T2" fmla="*/ 16 w 16"/>
                  <a:gd name="T3" fmla="*/ 103 h 103"/>
                  <a:gd name="T4" fmla="*/ 16 w 16"/>
                  <a:gd name="T5" fmla="*/ 6 h 103"/>
                  <a:gd name="T6" fmla="*/ 8 w 16"/>
                  <a:gd name="T7" fmla="*/ 0 h 103"/>
                  <a:gd name="T8" fmla="*/ 0 w 16"/>
                  <a:gd name="T9" fmla="*/ 6 h 103"/>
                  <a:gd name="T10" fmla="*/ 0 w 16"/>
                  <a:gd name="T11" fmla="*/ 103 h 103"/>
                </a:gdLst>
                <a:ahLst/>
                <a:cxnLst>
                  <a:cxn ang="0">
                    <a:pos x="T0" y="T1"/>
                  </a:cxn>
                  <a:cxn ang="0">
                    <a:pos x="T2" y="T3"/>
                  </a:cxn>
                  <a:cxn ang="0">
                    <a:pos x="T4" y="T5"/>
                  </a:cxn>
                  <a:cxn ang="0">
                    <a:pos x="T6" y="T7"/>
                  </a:cxn>
                  <a:cxn ang="0">
                    <a:pos x="T8" y="T9"/>
                  </a:cxn>
                  <a:cxn ang="0">
                    <a:pos x="T10" y="T11"/>
                  </a:cxn>
                </a:cxnLst>
                <a:rect l="0" t="0" r="r" b="b"/>
                <a:pathLst>
                  <a:path w="16" h="103">
                    <a:moveTo>
                      <a:pt x="0" y="103"/>
                    </a:moveTo>
                    <a:cubicBezTo>
                      <a:pt x="16" y="103"/>
                      <a:pt x="16" y="103"/>
                      <a:pt x="16" y="103"/>
                    </a:cubicBezTo>
                    <a:cubicBezTo>
                      <a:pt x="16" y="6"/>
                      <a:pt x="16" y="6"/>
                      <a:pt x="16" y="6"/>
                    </a:cubicBezTo>
                    <a:cubicBezTo>
                      <a:pt x="16" y="3"/>
                      <a:pt x="12" y="0"/>
                      <a:pt x="8" y="0"/>
                    </a:cubicBezTo>
                    <a:cubicBezTo>
                      <a:pt x="3" y="0"/>
                      <a:pt x="0" y="3"/>
                      <a:pt x="0" y="6"/>
                    </a:cubicBezTo>
                    <a:cubicBezTo>
                      <a:pt x="0" y="103"/>
                      <a:pt x="0" y="103"/>
                      <a:pt x="0" y="103"/>
                    </a:cubicBez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8"/>
              <p:cNvSpPr/>
              <p:nvPr/>
            </p:nvSpPr>
            <p:spPr bwMode="auto">
              <a:xfrm>
                <a:off x="587" y="4114"/>
                <a:ext cx="9" cy="411"/>
              </a:xfrm>
              <a:custGeom>
                <a:avLst/>
                <a:gdLst>
                  <a:gd name="T0" fmla="*/ 9 w 9"/>
                  <a:gd name="T1" fmla="*/ 0 h 411"/>
                  <a:gd name="T2" fmla="*/ 9 w 9"/>
                  <a:gd name="T3" fmla="*/ 411 h 411"/>
                  <a:gd name="T4" fmla="*/ 0 w 9"/>
                  <a:gd name="T5" fmla="*/ 411 h 411"/>
                  <a:gd name="T6" fmla="*/ 0 w 9"/>
                  <a:gd name="T7" fmla="*/ 0 h 411"/>
                  <a:gd name="T8" fmla="*/ 9 w 9"/>
                  <a:gd name="T9" fmla="*/ 0 h 411"/>
                  <a:gd name="T10" fmla="*/ 9 w 9"/>
                  <a:gd name="T11" fmla="*/ 0 h 411"/>
                </a:gdLst>
                <a:ahLst/>
                <a:cxnLst>
                  <a:cxn ang="0">
                    <a:pos x="T0" y="T1"/>
                  </a:cxn>
                  <a:cxn ang="0">
                    <a:pos x="T2" y="T3"/>
                  </a:cxn>
                  <a:cxn ang="0">
                    <a:pos x="T4" y="T5"/>
                  </a:cxn>
                  <a:cxn ang="0">
                    <a:pos x="T6" y="T7"/>
                  </a:cxn>
                  <a:cxn ang="0">
                    <a:pos x="T8" y="T9"/>
                  </a:cxn>
                  <a:cxn ang="0">
                    <a:pos x="T10" y="T11"/>
                  </a:cxn>
                </a:cxnLst>
                <a:rect l="0" t="0" r="r" b="b"/>
                <a:pathLst>
                  <a:path w="9" h="411">
                    <a:moveTo>
                      <a:pt x="9" y="0"/>
                    </a:moveTo>
                    <a:lnTo>
                      <a:pt x="9" y="411"/>
                    </a:lnTo>
                    <a:lnTo>
                      <a:pt x="0" y="411"/>
                    </a:lnTo>
                    <a:lnTo>
                      <a:pt x="0" y="0"/>
                    </a:lnTo>
                    <a:lnTo>
                      <a:pt x="9" y="0"/>
                    </a:lnTo>
                    <a:lnTo>
                      <a:pt x="9"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Line 29"/>
              <p:cNvSpPr>
                <a:spLocks noChangeShapeType="1"/>
              </p:cNvSpPr>
              <p:nvPr/>
            </p:nvSpPr>
            <p:spPr bwMode="auto">
              <a:xfrm>
                <a:off x="555" y="4101"/>
                <a:ext cx="1949" cy="749"/>
              </a:xfrm>
              <a:prstGeom prst="line">
                <a:avLst/>
              </a:prstGeom>
              <a:noFill/>
              <a:ln w="39688" cap="flat">
                <a:solidFill>
                  <a:srgbClr val="F083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5" name="Freeform 30"/>
              <p:cNvSpPr/>
              <p:nvPr/>
            </p:nvSpPr>
            <p:spPr bwMode="auto">
              <a:xfrm>
                <a:off x="875" y="3982"/>
                <a:ext cx="1966" cy="1806"/>
              </a:xfrm>
              <a:custGeom>
                <a:avLst/>
                <a:gdLst>
                  <a:gd name="T0" fmla="*/ 3 w 479"/>
                  <a:gd name="T1" fmla="*/ 0 h 439"/>
                  <a:gd name="T2" fmla="*/ 220 w 479"/>
                  <a:gd name="T3" fmla="*/ 423 h 439"/>
                  <a:gd name="T4" fmla="*/ 479 w 479"/>
                  <a:gd name="T5" fmla="*/ 182 h 439"/>
                  <a:gd name="T6" fmla="*/ 3 w 479"/>
                  <a:gd name="T7" fmla="*/ 0 h 439"/>
                </a:gdLst>
                <a:ahLst/>
                <a:cxnLst>
                  <a:cxn ang="0">
                    <a:pos x="T0" y="T1"/>
                  </a:cxn>
                  <a:cxn ang="0">
                    <a:pos x="T2" y="T3"/>
                  </a:cxn>
                  <a:cxn ang="0">
                    <a:pos x="T4" y="T5"/>
                  </a:cxn>
                  <a:cxn ang="0">
                    <a:pos x="T6" y="T7"/>
                  </a:cxn>
                </a:cxnLst>
                <a:rect l="0" t="0" r="r" b="b"/>
                <a:pathLst>
                  <a:path w="479" h="439">
                    <a:moveTo>
                      <a:pt x="3" y="0"/>
                    </a:moveTo>
                    <a:cubicBezTo>
                      <a:pt x="3" y="0"/>
                      <a:pt x="0" y="368"/>
                      <a:pt x="220" y="423"/>
                    </a:cubicBezTo>
                    <a:cubicBezTo>
                      <a:pt x="256" y="431"/>
                      <a:pt x="405" y="439"/>
                      <a:pt x="479" y="182"/>
                    </a:cubicBezTo>
                    <a:cubicBezTo>
                      <a:pt x="3" y="0"/>
                      <a:pt x="3" y="0"/>
                      <a:pt x="3" y="0"/>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1"/>
              <p:cNvSpPr/>
              <p:nvPr/>
            </p:nvSpPr>
            <p:spPr bwMode="auto">
              <a:xfrm>
                <a:off x="505" y="3842"/>
                <a:ext cx="382" cy="140"/>
              </a:xfrm>
              <a:custGeom>
                <a:avLst/>
                <a:gdLst>
                  <a:gd name="T0" fmla="*/ 0 w 382"/>
                  <a:gd name="T1" fmla="*/ 0 h 140"/>
                  <a:gd name="T2" fmla="*/ 218 w 382"/>
                  <a:gd name="T3" fmla="*/ 8 h 140"/>
                  <a:gd name="T4" fmla="*/ 382 w 382"/>
                  <a:gd name="T5" fmla="*/ 140 h 140"/>
                  <a:gd name="T6" fmla="*/ 173 w 382"/>
                  <a:gd name="T7" fmla="*/ 120 h 140"/>
                  <a:gd name="T8" fmla="*/ 0 w 382"/>
                  <a:gd name="T9" fmla="*/ 0 h 140"/>
                  <a:gd name="T10" fmla="*/ 0 w 382"/>
                  <a:gd name="T11" fmla="*/ 0 h 140"/>
                </a:gdLst>
                <a:ahLst/>
                <a:cxnLst>
                  <a:cxn ang="0">
                    <a:pos x="T0" y="T1"/>
                  </a:cxn>
                  <a:cxn ang="0">
                    <a:pos x="T2" y="T3"/>
                  </a:cxn>
                  <a:cxn ang="0">
                    <a:pos x="T4" y="T5"/>
                  </a:cxn>
                  <a:cxn ang="0">
                    <a:pos x="T6" y="T7"/>
                  </a:cxn>
                  <a:cxn ang="0">
                    <a:pos x="T8" y="T9"/>
                  </a:cxn>
                  <a:cxn ang="0">
                    <a:pos x="T10" y="T11"/>
                  </a:cxn>
                </a:cxnLst>
                <a:rect l="0" t="0" r="r" b="b"/>
                <a:pathLst>
                  <a:path w="382" h="140">
                    <a:moveTo>
                      <a:pt x="0" y="0"/>
                    </a:moveTo>
                    <a:lnTo>
                      <a:pt x="218" y="8"/>
                    </a:lnTo>
                    <a:lnTo>
                      <a:pt x="382" y="140"/>
                    </a:lnTo>
                    <a:lnTo>
                      <a:pt x="173" y="120"/>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2"/>
              <p:cNvSpPr/>
              <p:nvPr/>
            </p:nvSpPr>
            <p:spPr bwMode="auto">
              <a:xfrm>
                <a:off x="678" y="3850"/>
                <a:ext cx="209" cy="132"/>
              </a:xfrm>
              <a:custGeom>
                <a:avLst/>
                <a:gdLst>
                  <a:gd name="T0" fmla="*/ 45 w 209"/>
                  <a:gd name="T1" fmla="*/ 0 h 132"/>
                  <a:gd name="T2" fmla="*/ 209 w 209"/>
                  <a:gd name="T3" fmla="*/ 132 h 132"/>
                  <a:gd name="T4" fmla="*/ 0 w 209"/>
                  <a:gd name="T5" fmla="*/ 112 h 132"/>
                  <a:gd name="T6" fmla="*/ 45 w 209"/>
                  <a:gd name="T7" fmla="*/ 0 h 132"/>
                  <a:gd name="T8" fmla="*/ 45 w 209"/>
                  <a:gd name="T9" fmla="*/ 0 h 132"/>
                </a:gdLst>
                <a:ahLst/>
                <a:cxnLst>
                  <a:cxn ang="0">
                    <a:pos x="T0" y="T1"/>
                  </a:cxn>
                  <a:cxn ang="0">
                    <a:pos x="T2" y="T3"/>
                  </a:cxn>
                  <a:cxn ang="0">
                    <a:pos x="T4" y="T5"/>
                  </a:cxn>
                  <a:cxn ang="0">
                    <a:pos x="T6" y="T7"/>
                  </a:cxn>
                  <a:cxn ang="0">
                    <a:pos x="T8" y="T9"/>
                  </a:cxn>
                </a:cxnLst>
                <a:rect l="0" t="0" r="r" b="b"/>
                <a:pathLst>
                  <a:path w="209" h="132">
                    <a:moveTo>
                      <a:pt x="45" y="0"/>
                    </a:moveTo>
                    <a:lnTo>
                      <a:pt x="209" y="132"/>
                    </a:lnTo>
                    <a:lnTo>
                      <a:pt x="0" y="112"/>
                    </a:lnTo>
                    <a:lnTo>
                      <a:pt x="45" y="0"/>
                    </a:lnTo>
                    <a:lnTo>
                      <a:pt x="45" y="0"/>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3"/>
              <p:cNvSpPr/>
              <p:nvPr/>
            </p:nvSpPr>
            <p:spPr bwMode="auto">
              <a:xfrm>
                <a:off x="678" y="3908"/>
                <a:ext cx="209" cy="74"/>
              </a:xfrm>
              <a:custGeom>
                <a:avLst/>
                <a:gdLst>
                  <a:gd name="T0" fmla="*/ 20 w 209"/>
                  <a:gd name="T1" fmla="*/ 0 h 74"/>
                  <a:gd name="T2" fmla="*/ 209 w 209"/>
                  <a:gd name="T3" fmla="*/ 74 h 74"/>
                  <a:gd name="T4" fmla="*/ 0 w 209"/>
                  <a:gd name="T5" fmla="*/ 54 h 74"/>
                  <a:gd name="T6" fmla="*/ 20 w 209"/>
                  <a:gd name="T7" fmla="*/ 0 h 74"/>
                  <a:gd name="T8" fmla="*/ 20 w 209"/>
                  <a:gd name="T9" fmla="*/ 0 h 74"/>
                </a:gdLst>
                <a:ahLst/>
                <a:cxnLst>
                  <a:cxn ang="0">
                    <a:pos x="T0" y="T1"/>
                  </a:cxn>
                  <a:cxn ang="0">
                    <a:pos x="T2" y="T3"/>
                  </a:cxn>
                  <a:cxn ang="0">
                    <a:pos x="T4" y="T5"/>
                  </a:cxn>
                  <a:cxn ang="0">
                    <a:pos x="T6" y="T7"/>
                  </a:cxn>
                  <a:cxn ang="0">
                    <a:pos x="T8" y="T9"/>
                  </a:cxn>
                </a:cxnLst>
                <a:rect l="0" t="0" r="r" b="b"/>
                <a:pathLst>
                  <a:path w="209" h="74">
                    <a:moveTo>
                      <a:pt x="20" y="0"/>
                    </a:moveTo>
                    <a:lnTo>
                      <a:pt x="209" y="74"/>
                    </a:lnTo>
                    <a:lnTo>
                      <a:pt x="0" y="54"/>
                    </a:lnTo>
                    <a:lnTo>
                      <a:pt x="20" y="0"/>
                    </a:lnTo>
                    <a:lnTo>
                      <a:pt x="20" y="0"/>
                    </a:lnTo>
                    <a:close/>
                  </a:path>
                </a:pathLst>
              </a:custGeom>
              <a:solidFill>
                <a:srgbClr val="EA55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4"/>
              <p:cNvSpPr/>
              <p:nvPr/>
            </p:nvSpPr>
            <p:spPr bwMode="auto">
              <a:xfrm>
                <a:off x="505" y="3842"/>
                <a:ext cx="218" cy="120"/>
              </a:xfrm>
              <a:custGeom>
                <a:avLst/>
                <a:gdLst>
                  <a:gd name="T0" fmla="*/ 0 w 218"/>
                  <a:gd name="T1" fmla="*/ 0 h 120"/>
                  <a:gd name="T2" fmla="*/ 218 w 218"/>
                  <a:gd name="T3" fmla="*/ 8 h 120"/>
                  <a:gd name="T4" fmla="*/ 173 w 218"/>
                  <a:gd name="T5" fmla="*/ 120 h 120"/>
                  <a:gd name="T6" fmla="*/ 0 w 218"/>
                  <a:gd name="T7" fmla="*/ 0 h 120"/>
                  <a:gd name="T8" fmla="*/ 0 w 218"/>
                  <a:gd name="T9" fmla="*/ 0 h 120"/>
                </a:gdLst>
                <a:ahLst/>
                <a:cxnLst>
                  <a:cxn ang="0">
                    <a:pos x="T0" y="T1"/>
                  </a:cxn>
                  <a:cxn ang="0">
                    <a:pos x="T2" y="T3"/>
                  </a:cxn>
                  <a:cxn ang="0">
                    <a:pos x="T4" y="T5"/>
                  </a:cxn>
                  <a:cxn ang="0">
                    <a:pos x="T6" y="T7"/>
                  </a:cxn>
                  <a:cxn ang="0">
                    <a:pos x="T8" y="T9"/>
                  </a:cxn>
                </a:cxnLst>
                <a:rect l="0" t="0" r="r" b="b"/>
                <a:pathLst>
                  <a:path w="218" h="120">
                    <a:moveTo>
                      <a:pt x="0" y="0"/>
                    </a:moveTo>
                    <a:lnTo>
                      <a:pt x="218" y="8"/>
                    </a:lnTo>
                    <a:lnTo>
                      <a:pt x="173" y="120"/>
                    </a:lnTo>
                    <a:lnTo>
                      <a:pt x="0" y="0"/>
                    </a:lnTo>
                    <a:lnTo>
                      <a:pt x="0"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5"/>
              <p:cNvSpPr/>
              <p:nvPr/>
            </p:nvSpPr>
            <p:spPr bwMode="auto">
              <a:xfrm>
                <a:off x="505" y="3842"/>
                <a:ext cx="193" cy="120"/>
              </a:xfrm>
              <a:custGeom>
                <a:avLst/>
                <a:gdLst>
                  <a:gd name="T0" fmla="*/ 0 w 193"/>
                  <a:gd name="T1" fmla="*/ 0 h 120"/>
                  <a:gd name="T2" fmla="*/ 193 w 193"/>
                  <a:gd name="T3" fmla="*/ 66 h 120"/>
                  <a:gd name="T4" fmla="*/ 173 w 193"/>
                  <a:gd name="T5" fmla="*/ 120 h 120"/>
                  <a:gd name="T6" fmla="*/ 0 w 193"/>
                  <a:gd name="T7" fmla="*/ 0 h 120"/>
                  <a:gd name="T8" fmla="*/ 0 w 193"/>
                  <a:gd name="T9" fmla="*/ 0 h 120"/>
                </a:gdLst>
                <a:ahLst/>
                <a:cxnLst>
                  <a:cxn ang="0">
                    <a:pos x="T0" y="T1"/>
                  </a:cxn>
                  <a:cxn ang="0">
                    <a:pos x="T2" y="T3"/>
                  </a:cxn>
                  <a:cxn ang="0">
                    <a:pos x="T4" y="T5"/>
                  </a:cxn>
                  <a:cxn ang="0">
                    <a:pos x="T6" y="T7"/>
                  </a:cxn>
                  <a:cxn ang="0">
                    <a:pos x="T8" y="T9"/>
                  </a:cxn>
                </a:cxnLst>
                <a:rect l="0" t="0" r="r" b="b"/>
                <a:pathLst>
                  <a:path w="193" h="120">
                    <a:moveTo>
                      <a:pt x="0" y="0"/>
                    </a:moveTo>
                    <a:lnTo>
                      <a:pt x="193" y="66"/>
                    </a:lnTo>
                    <a:lnTo>
                      <a:pt x="173" y="120"/>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6"/>
              <p:cNvSpPr/>
              <p:nvPr/>
            </p:nvSpPr>
            <p:spPr bwMode="auto">
              <a:xfrm>
                <a:off x="854" y="3945"/>
                <a:ext cx="45" cy="62"/>
              </a:xfrm>
              <a:custGeom>
                <a:avLst/>
                <a:gdLst>
                  <a:gd name="T0" fmla="*/ 2 w 11"/>
                  <a:gd name="T1" fmla="*/ 6 h 15"/>
                  <a:gd name="T2" fmla="*/ 9 w 11"/>
                  <a:gd name="T3" fmla="*/ 1 h 15"/>
                  <a:gd name="T4" fmla="*/ 10 w 11"/>
                  <a:gd name="T5" fmla="*/ 9 h 15"/>
                  <a:gd name="T6" fmla="*/ 2 w 11"/>
                  <a:gd name="T7" fmla="*/ 14 h 15"/>
                  <a:gd name="T8" fmla="*/ 2 w 11"/>
                  <a:gd name="T9" fmla="*/ 6 h 15"/>
                </a:gdLst>
                <a:ahLst/>
                <a:cxnLst>
                  <a:cxn ang="0">
                    <a:pos x="T0" y="T1"/>
                  </a:cxn>
                  <a:cxn ang="0">
                    <a:pos x="T2" y="T3"/>
                  </a:cxn>
                  <a:cxn ang="0">
                    <a:pos x="T4" y="T5"/>
                  </a:cxn>
                  <a:cxn ang="0">
                    <a:pos x="T6" y="T7"/>
                  </a:cxn>
                  <a:cxn ang="0">
                    <a:pos x="T8" y="T9"/>
                  </a:cxn>
                </a:cxnLst>
                <a:rect l="0" t="0" r="r" b="b"/>
                <a:pathLst>
                  <a:path w="11" h="15">
                    <a:moveTo>
                      <a:pt x="2" y="6"/>
                    </a:moveTo>
                    <a:cubicBezTo>
                      <a:pt x="4" y="2"/>
                      <a:pt x="7" y="0"/>
                      <a:pt x="9" y="1"/>
                    </a:cubicBezTo>
                    <a:cubicBezTo>
                      <a:pt x="11" y="2"/>
                      <a:pt x="11" y="6"/>
                      <a:pt x="10" y="9"/>
                    </a:cubicBezTo>
                    <a:cubicBezTo>
                      <a:pt x="8" y="13"/>
                      <a:pt x="5" y="15"/>
                      <a:pt x="2" y="14"/>
                    </a:cubicBezTo>
                    <a:cubicBezTo>
                      <a:pt x="0" y="13"/>
                      <a:pt x="0" y="9"/>
                      <a:pt x="2" y="6"/>
                    </a:cubicBez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7"/>
              <p:cNvSpPr/>
              <p:nvPr/>
            </p:nvSpPr>
            <p:spPr bwMode="auto">
              <a:xfrm>
                <a:off x="891" y="4373"/>
                <a:ext cx="66" cy="424"/>
              </a:xfrm>
              <a:custGeom>
                <a:avLst/>
                <a:gdLst>
                  <a:gd name="T0" fmla="*/ 0 w 16"/>
                  <a:gd name="T1" fmla="*/ 103 h 103"/>
                  <a:gd name="T2" fmla="*/ 16 w 16"/>
                  <a:gd name="T3" fmla="*/ 103 h 103"/>
                  <a:gd name="T4" fmla="*/ 16 w 16"/>
                  <a:gd name="T5" fmla="*/ 6 h 103"/>
                  <a:gd name="T6" fmla="*/ 8 w 16"/>
                  <a:gd name="T7" fmla="*/ 0 h 103"/>
                  <a:gd name="T8" fmla="*/ 0 w 16"/>
                  <a:gd name="T9" fmla="*/ 6 h 103"/>
                  <a:gd name="T10" fmla="*/ 0 w 16"/>
                  <a:gd name="T11" fmla="*/ 103 h 103"/>
                </a:gdLst>
                <a:ahLst/>
                <a:cxnLst>
                  <a:cxn ang="0">
                    <a:pos x="T0" y="T1"/>
                  </a:cxn>
                  <a:cxn ang="0">
                    <a:pos x="T2" y="T3"/>
                  </a:cxn>
                  <a:cxn ang="0">
                    <a:pos x="T4" y="T5"/>
                  </a:cxn>
                  <a:cxn ang="0">
                    <a:pos x="T6" y="T7"/>
                  </a:cxn>
                  <a:cxn ang="0">
                    <a:pos x="T8" y="T9"/>
                  </a:cxn>
                  <a:cxn ang="0">
                    <a:pos x="T10" y="T11"/>
                  </a:cxn>
                </a:cxnLst>
                <a:rect l="0" t="0" r="r" b="b"/>
                <a:pathLst>
                  <a:path w="16" h="103">
                    <a:moveTo>
                      <a:pt x="0" y="103"/>
                    </a:moveTo>
                    <a:cubicBezTo>
                      <a:pt x="16" y="103"/>
                      <a:pt x="16" y="103"/>
                      <a:pt x="16" y="103"/>
                    </a:cubicBezTo>
                    <a:cubicBezTo>
                      <a:pt x="16" y="6"/>
                      <a:pt x="16" y="6"/>
                      <a:pt x="16" y="6"/>
                    </a:cubicBezTo>
                    <a:cubicBezTo>
                      <a:pt x="16" y="3"/>
                      <a:pt x="13" y="0"/>
                      <a:pt x="8" y="0"/>
                    </a:cubicBezTo>
                    <a:cubicBezTo>
                      <a:pt x="4" y="0"/>
                      <a:pt x="0" y="3"/>
                      <a:pt x="0" y="6"/>
                    </a:cubicBezTo>
                    <a:cubicBezTo>
                      <a:pt x="0" y="103"/>
                      <a:pt x="0" y="103"/>
                      <a:pt x="0" y="103"/>
                    </a:cubicBez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8"/>
              <p:cNvSpPr/>
              <p:nvPr/>
            </p:nvSpPr>
            <p:spPr bwMode="auto">
              <a:xfrm>
                <a:off x="920" y="3994"/>
                <a:ext cx="12" cy="412"/>
              </a:xfrm>
              <a:custGeom>
                <a:avLst/>
                <a:gdLst>
                  <a:gd name="T0" fmla="*/ 12 w 12"/>
                  <a:gd name="T1" fmla="*/ 0 h 412"/>
                  <a:gd name="T2" fmla="*/ 12 w 12"/>
                  <a:gd name="T3" fmla="*/ 412 h 412"/>
                  <a:gd name="T4" fmla="*/ 0 w 12"/>
                  <a:gd name="T5" fmla="*/ 412 h 412"/>
                  <a:gd name="T6" fmla="*/ 0 w 12"/>
                  <a:gd name="T7" fmla="*/ 0 h 412"/>
                  <a:gd name="T8" fmla="*/ 12 w 12"/>
                  <a:gd name="T9" fmla="*/ 0 h 412"/>
                  <a:gd name="T10" fmla="*/ 12 w 12"/>
                  <a:gd name="T11" fmla="*/ 0 h 412"/>
                </a:gdLst>
                <a:ahLst/>
                <a:cxnLst>
                  <a:cxn ang="0">
                    <a:pos x="T0" y="T1"/>
                  </a:cxn>
                  <a:cxn ang="0">
                    <a:pos x="T2" y="T3"/>
                  </a:cxn>
                  <a:cxn ang="0">
                    <a:pos x="T4" y="T5"/>
                  </a:cxn>
                  <a:cxn ang="0">
                    <a:pos x="T6" y="T7"/>
                  </a:cxn>
                  <a:cxn ang="0">
                    <a:pos x="T8" y="T9"/>
                  </a:cxn>
                  <a:cxn ang="0">
                    <a:pos x="T10" y="T11"/>
                  </a:cxn>
                </a:cxnLst>
                <a:rect l="0" t="0" r="r" b="b"/>
                <a:pathLst>
                  <a:path w="12" h="412">
                    <a:moveTo>
                      <a:pt x="12" y="0"/>
                    </a:moveTo>
                    <a:lnTo>
                      <a:pt x="12" y="412"/>
                    </a:lnTo>
                    <a:lnTo>
                      <a:pt x="0" y="412"/>
                    </a:lnTo>
                    <a:lnTo>
                      <a:pt x="0" y="0"/>
                    </a:lnTo>
                    <a:lnTo>
                      <a:pt x="12" y="0"/>
                    </a:lnTo>
                    <a:lnTo>
                      <a:pt x="12"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Line 39"/>
              <p:cNvSpPr>
                <a:spLocks noChangeShapeType="1"/>
              </p:cNvSpPr>
              <p:nvPr/>
            </p:nvSpPr>
            <p:spPr bwMode="auto">
              <a:xfrm>
                <a:off x="891" y="3982"/>
                <a:ext cx="1950" cy="749"/>
              </a:xfrm>
              <a:prstGeom prst="line">
                <a:avLst/>
              </a:prstGeom>
              <a:noFill/>
              <a:ln w="39688" cap="flat">
                <a:solidFill>
                  <a:srgbClr val="F083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4" name="Group 4"/>
            <p:cNvGrpSpPr>
              <a:grpSpLocks noChangeAspect="1"/>
            </p:cNvGrpSpPr>
            <p:nvPr/>
          </p:nvGrpSpPr>
          <p:grpSpPr bwMode="auto">
            <a:xfrm flipH="1">
              <a:off x="7287361" y="1336675"/>
              <a:ext cx="4365768" cy="3218104"/>
              <a:chOff x="-168" y="3842"/>
              <a:chExt cx="3009" cy="2218"/>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 y="4568"/>
                <a:ext cx="181"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 y="4565"/>
                <a:ext cx="20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 y="4562"/>
                <a:ext cx="23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 y="4559"/>
                <a:ext cx="252"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7" y="4557"/>
                <a:ext cx="275"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10"/>
              <p:cNvSpPr/>
              <p:nvPr/>
            </p:nvSpPr>
            <p:spPr bwMode="auto">
              <a:xfrm>
                <a:off x="202" y="4254"/>
                <a:ext cx="1966" cy="1806"/>
              </a:xfrm>
              <a:custGeom>
                <a:avLst/>
                <a:gdLst>
                  <a:gd name="T0" fmla="*/ 3 w 479"/>
                  <a:gd name="T1" fmla="*/ 0 h 439"/>
                  <a:gd name="T2" fmla="*/ 220 w 479"/>
                  <a:gd name="T3" fmla="*/ 423 h 439"/>
                  <a:gd name="T4" fmla="*/ 479 w 479"/>
                  <a:gd name="T5" fmla="*/ 182 h 439"/>
                  <a:gd name="T6" fmla="*/ 3 w 479"/>
                  <a:gd name="T7" fmla="*/ 0 h 439"/>
                </a:gdLst>
                <a:ahLst/>
                <a:cxnLst>
                  <a:cxn ang="0">
                    <a:pos x="T0" y="T1"/>
                  </a:cxn>
                  <a:cxn ang="0">
                    <a:pos x="T2" y="T3"/>
                  </a:cxn>
                  <a:cxn ang="0">
                    <a:pos x="T4" y="T5"/>
                  </a:cxn>
                  <a:cxn ang="0">
                    <a:pos x="T6" y="T7"/>
                  </a:cxn>
                </a:cxnLst>
                <a:rect l="0" t="0" r="r" b="b"/>
                <a:pathLst>
                  <a:path w="479" h="439">
                    <a:moveTo>
                      <a:pt x="3" y="0"/>
                    </a:moveTo>
                    <a:cubicBezTo>
                      <a:pt x="3" y="0"/>
                      <a:pt x="0" y="369"/>
                      <a:pt x="220" y="423"/>
                    </a:cubicBezTo>
                    <a:cubicBezTo>
                      <a:pt x="256" y="431"/>
                      <a:pt x="405" y="439"/>
                      <a:pt x="479" y="182"/>
                    </a:cubicBezTo>
                    <a:cubicBezTo>
                      <a:pt x="3" y="0"/>
                      <a:pt x="3" y="0"/>
                      <a:pt x="3" y="0"/>
                    </a:cubicBezTo>
                    <a:close/>
                  </a:path>
                </a:pathLst>
              </a:custGeom>
              <a:solidFill>
                <a:srgbClr val="A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168" y="4114"/>
                <a:ext cx="382" cy="140"/>
              </a:xfrm>
              <a:custGeom>
                <a:avLst/>
                <a:gdLst>
                  <a:gd name="T0" fmla="*/ 0 w 382"/>
                  <a:gd name="T1" fmla="*/ 0 h 140"/>
                  <a:gd name="T2" fmla="*/ 218 w 382"/>
                  <a:gd name="T3" fmla="*/ 8 h 140"/>
                  <a:gd name="T4" fmla="*/ 382 w 382"/>
                  <a:gd name="T5" fmla="*/ 140 h 140"/>
                  <a:gd name="T6" fmla="*/ 168 w 382"/>
                  <a:gd name="T7" fmla="*/ 123 h 140"/>
                  <a:gd name="T8" fmla="*/ 0 w 382"/>
                  <a:gd name="T9" fmla="*/ 0 h 140"/>
                  <a:gd name="T10" fmla="*/ 0 w 382"/>
                  <a:gd name="T11" fmla="*/ 0 h 140"/>
                </a:gdLst>
                <a:ahLst/>
                <a:cxnLst>
                  <a:cxn ang="0">
                    <a:pos x="T0" y="T1"/>
                  </a:cxn>
                  <a:cxn ang="0">
                    <a:pos x="T2" y="T3"/>
                  </a:cxn>
                  <a:cxn ang="0">
                    <a:pos x="T4" y="T5"/>
                  </a:cxn>
                  <a:cxn ang="0">
                    <a:pos x="T6" y="T7"/>
                  </a:cxn>
                  <a:cxn ang="0">
                    <a:pos x="T8" y="T9"/>
                  </a:cxn>
                  <a:cxn ang="0">
                    <a:pos x="T10" y="T11"/>
                  </a:cxn>
                </a:cxnLst>
                <a:rect l="0" t="0" r="r" b="b"/>
                <a:pathLst>
                  <a:path w="382" h="140">
                    <a:moveTo>
                      <a:pt x="0" y="0"/>
                    </a:moveTo>
                    <a:lnTo>
                      <a:pt x="218" y="8"/>
                    </a:lnTo>
                    <a:lnTo>
                      <a:pt x="382" y="140"/>
                    </a:lnTo>
                    <a:lnTo>
                      <a:pt x="168" y="123"/>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0" y="4122"/>
                <a:ext cx="214" cy="132"/>
              </a:xfrm>
              <a:custGeom>
                <a:avLst/>
                <a:gdLst>
                  <a:gd name="T0" fmla="*/ 50 w 214"/>
                  <a:gd name="T1" fmla="*/ 0 h 132"/>
                  <a:gd name="T2" fmla="*/ 214 w 214"/>
                  <a:gd name="T3" fmla="*/ 132 h 132"/>
                  <a:gd name="T4" fmla="*/ 0 w 214"/>
                  <a:gd name="T5" fmla="*/ 115 h 132"/>
                  <a:gd name="T6" fmla="*/ 50 w 214"/>
                  <a:gd name="T7" fmla="*/ 0 h 132"/>
                  <a:gd name="T8" fmla="*/ 50 w 214"/>
                  <a:gd name="T9" fmla="*/ 0 h 132"/>
                </a:gdLst>
                <a:ahLst/>
                <a:cxnLst>
                  <a:cxn ang="0">
                    <a:pos x="T0" y="T1"/>
                  </a:cxn>
                  <a:cxn ang="0">
                    <a:pos x="T2" y="T3"/>
                  </a:cxn>
                  <a:cxn ang="0">
                    <a:pos x="T4" y="T5"/>
                  </a:cxn>
                  <a:cxn ang="0">
                    <a:pos x="T6" y="T7"/>
                  </a:cxn>
                  <a:cxn ang="0">
                    <a:pos x="T8" y="T9"/>
                  </a:cxn>
                </a:cxnLst>
                <a:rect l="0" t="0" r="r" b="b"/>
                <a:pathLst>
                  <a:path w="214" h="132">
                    <a:moveTo>
                      <a:pt x="50" y="0"/>
                    </a:moveTo>
                    <a:lnTo>
                      <a:pt x="214" y="132"/>
                    </a:lnTo>
                    <a:lnTo>
                      <a:pt x="0" y="115"/>
                    </a:lnTo>
                    <a:lnTo>
                      <a:pt x="50" y="0"/>
                    </a:lnTo>
                    <a:lnTo>
                      <a:pt x="50" y="0"/>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0" y="4180"/>
                <a:ext cx="214" cy="74"/>
              </a:xfrm>
              <a:custGeom>
                <a:avLst/>
                <a:gdLst>
                  <a:gd name="T0" fmla="*/ 25 w 214"/>
                  <a:gd name="T1" fmla="*/ 0 h 74"/>
                  <a:gd name="T2" fmla="*/ 214 w 214"/>
                  <a:gd name="T3" fmla="*/ 74 h 74"/>
                  <a:gd name="T4" fmla="*/ 0 w 214"/>
                  <a:gd name="T5" fmla="*/ 57 h 74"/>
                  <a:gd name="T6" fmla="*/ 25 w 214"/>
                  <a:gd name="T7" fmla="*/ 0 h 74"/>
                  <a:gd name="T8" fmla="*/ 25 w 214"/>
                  <a:gd name="T9" fmla="*/ 0 h 74"/>
                </a:gdLst>
                <a:ahLst/>
                <a:cxnLst>
                  <a:cxn ang="0">
                    <a:pos x="T0" y="T1"/>
                  </a:cxn>
                  <a:cxn ang="0">
                    <a:pos x="T2" y="T3"/>
                  </a:cxn>
                  <a:cxn ang="0">
                    <a:pos x="T4" y="T5"/>
                  </a:cxn>
                  <a:cxn ang="0">
                    <a:pos x="T6" y="T7"/>
                  </a:cxn>
                  <a:cxn ang="0">
                    <a:pos x="T8" y="T9"/>
                  </a:cxn>
                </a:cxnLst>
                <a:rect l="0" t="0" r="r" b="b"/>
                <a:pathLst>
                  <a:path w="214" h="74">
                    <a:moveTo>
                      <a:pt x="25" y="0"/>
                    </a:moveTo>
                    <a:lnTo>
                      <a:pt x="214" y="74"/>
                    </a:lnTo>
                    <a:lnTo>
                      <a:pt x="0" y="57"/>
                    </a:lnTo>
                    <a:lnTo>
                      <a:pt x="25" y="0"/>
                    </a:lnTo>
                    <a:lnTo>
                      <a:pt x="25" y="0"/>
                    </a:lnTo>
                    <a:close/>
                  </a:path>
                </a:pathLst>
              </a:custGeom>
              <a:solidFill>
                <a:srgbClr val="EA55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168" y="4114"/>
                <a:ext cx="218" cy="123"/>
              </a:xfrm>
              <a:custGeom>
                <a:avLst/>
                <a:gdLst>
                  <a:gd name="T0" fmla="*/ 0 w 218"/>
                  <a:gd name="T1" fmla="*/ 0 h 123"/>
                  <a:gd name="T2" fmla="*/ 218 w 218"/>
                  <a:gd name="T3" fmla="*/ 8 h 123"/>
                  <a:gd name="T4" fmla="*/ 168 w 218"/>
                  <a:gd name="T5" fmla="*/ 123 h 123"/>
                  <a:gd name="T6" fmla="*/ 0 w 218"/>
                  <a:gd name="T7" fmla="*/ 0 h 123"/>
                  <a:gd name="T8" fmla="*/ 0 w 218"/>
                  <a:gd name="T9" fmla="*/ 0 h 123"/>
                </a:gdLst>
                <a:ahLst/>
                <a:cxnLst>
                  <a:cxn ang="0">
                    <a:pos x="T0" y="T1"/>
                  </a:cxn>
                  <a:cxn ang="0">
                    <a:pos x="T2" y="T3"/>
                  </a:cxn>
                  <a:cxn ang="0">
                    <a:pos x="T4" y="T5"/>
                  </a:cxn>
                  <a:cxn ang="0">
                    <a:pos x="T6" y="T7"/>
                  </a:cxn>
                  <a:cxn ang="0">
                    <a:pos x="T8" y="T9"/>
                  </a:cxn>
                </a:cxnLst>
                <a:rect l="0" t="0" r="r" b="b"/>
                <a:pathLst>
                  <a:path w="218" h="123">
                    <a:moveTo>
                      <a:pt x="0" y="0"/>
                    </a:moveTo>
                    <a:lnTo>
                      <a:pt x="218" y="8"/>
                    </a:lnTo>
                    <a:lnTo>
                      <a:pt x="168" y="123"/>
                    </a:lnTo>
                    <a:lnTo>
                      <a:pt x="0" y="0"/>
                    </a:lnTo>
                    <a:lnTo>
                      <a:pt x="0"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168" y="4114"/>
                <a:ext cx="193" cy="123"/>
              </a:xfrm>
              <a:custGeom>
                <a:avLst/>
                <a:gdLst>
                  <a:gd name="T0" fmla="*/ 0 w 193"/>
                  <a:gd name="T1" fmla="*/ 0 h 123"/>
                  <a:gd name="T2" fmla="*/ 193 w 193"/>
                  <a:gd name="T3" fmla="*/ 66 h 123"/>
                  <a:gd name="T4" fmla="*/ 168 w 193"/>
                  <a:gd name="T5" fmla="*/ 123 h 123"/>
                  <a:gd name="T6" fmla="*/ 0 w 193"/>
                  <a:gd name="T7" fmla="*/ 0 h 123"/>
                  <a:gd name="T8" fmla="*/ 0 w 193"/>
                  <a:gd name="T9" fmla="*/ 0 h 123"/>
                </a:gdLst>
                <a:ahLst/>
                <a:cxnLst>
                  <a:cxn ang="0">
                    <a:pos x="T0" y="T1"/>
                  </a:cxn>
                  <a:cxn ang="0">
                    <a:pos x="T2" y="T3"/>
                  </a:cxn>
                  <a:cxn ang="0">
                    <a:pos x="T4" y="T5"/>
                  </a:cxn>
                  <a:cxn ang="0">
                    <a:pos x="T6" y="T7"/>
                  </a:cxn>
                  <a:cxn ang="0">
                    <a:pos x="T8" y="T9"/>
                  </a:cxn>
                </a:cxnLst>
                <a:rect l="0" t="0" r="r" b="b"/>
                <a:pathLst>
                  <a:path w="193" h="123">
                    <a:moveTo>
                      <a:pt x="0" y="0"/>
                    </a:moveTo>
                    <a:lnTo>
                      <a:pt x="193" y="66"/>
                    </a:lnTo>
                    <a:lnTo>
                      <a:pt x="168" y="123"/>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181" y="4217"/>
                <a:ext cx="45" cy="61"/>
              </a:xfrm>
              <a:custGeom>
                <a:avLst/>
                <a:gdLst>
                  <a:gd name="T0" fmla="*/ 2 w 11"/>
                  <a:gd name="T1" fmla="*/ 6 h 15"/>
                  <a:gd name="T2" fmla="*/ 9 w 11"/>
                  <a:gd name="T3" fmla="*/ 1 h 15"/>
                  <a:gd name="T4" fmla="*/ 9 w 11"/>
                  <a:gd name="T5" fmla="*/ 10 h 15"/>
                  <a:gd name="T6" fmla="*/ 2 w 11"/>
                  <a:gd name="T7" fmla="*/ 14 h 15"/>
                  <a:gd name="T8" fmla="*/ 2 w 11"/>
                  <a:gd name="T9" fmla="*/ 6 h 15"/>
                </a:gdLst>
                <a:ahLst/>
                <a:cxnLst>
                  <a:cxn ang="0">
                    <a:pos x="T0" y="T1"/>
                  </a:cxn>
                  <a:cxn ang="0">
                    <a:pos x="T2" y="T3"/>
                  </a:cxn>
                  <a:cxn ang="0">
                    <a:pos x="T4" y="T5"/>
                  </a:cxn>
                  <a:cxn ang="0">
                    <a:pos x="T6" y="T7"/>
                  </a:cxn>
                  <a:cxn ang="0">
                    <a:pos x="T8" y="T9"/>
                  </a:cxn>
                </a:cxnLst>
                <a:rect l="0" t="0" r="r" b="b"/>
                <a:pathLst>
                  <a:path w="11" h="15">
                    <a:moveTo>
                      <a:pt x="2" y="6"/>
                    </a:moveTo>
                    <a:cubicBezTo>
                      <a:pt x="4" y="2"/>
                      <a:pt x="7" y="0"/>
                      <a:pt x="9" y="1"/>
                    </a:cubicBezTo>
                    <a:cubicBezTo>
                      <a:pt x="11" y="2"/>
                      <a:pt x="11" y="6"/>
                      <a:pt x="9" y="10"/>
                    </a:cubicBezTo>
                    <a:cubicBezTo>
                      <a:pt x="8" y="13"/>
                      <a:pt x="4" y="15"/>
                      <a:pt x="2" y="14"/>
                    </a:cubicBezTo>
                    <a:cubicBezTo>
                      <a:pt x="0" y="13"/>
                      <a:pt x="0" y="10"/>
                      <a:pt x="2" y="6"/>
                    </a:cubicBez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218" y="4644"/>
                <a:ext cx="66" cy="424"/>
              </a:xfrm>
              <a:custGeom>
                <a:avLst/>
                <a:gdLst>
                  <a:gd name="T0" fmla="*/ 0 w 16"/>
                  <a:gd name="T1" fmla="*/ 103 h 103"/>
                  <a:gd name="T2" fmla="*/ 16 w 16"/>
                  <a:gd name="T3" fmla="*/ 103 h 103"/>
                  <a:gd name="T4" fmla="*/ 16 w 16"/>
                  <a:gd name="T5" fmla="*/ 6 h 103"/>
                  <a:gd name="T6" fmla="*/ 8 w 16"/>
                  <a:gd name="T7" fmla="*/ 0 h 103"/>
                  <a:gd name="T8" fmla="*/ 0 w 16"/>
                  <a:gd name="T9" fmla="*/ 6 h 103"/>
                  <a:gd name="T10" fmla="*/ 0 w 16"/>
                  <a:gd name="T11" fmla="*/ 103 h 103"/>
                </a:gdLst>
                <a:ahLst/>
                <a:cxnLst>
                  <a:cxn ang="0">
                    <a:pos x="T0" y="T1"/>
                  </a:cxn>
                  <a:cxn ang="0">
                    <a:pos x="T2" y="T3"/>
                  </a:cxn>
                  <a:cxn ang="0">
                    <a:pos x="T4" y="T5"/>
                  </a:cxn>
                  <a:cxn ang="0">
                    <a:pos x="T6" y="T7"/>
                  </a:cxn>
                  <a:cxn ang="0">
                    <a:pos x="T8" y="T9"/>
                  </a:cxn>
                  <a:cxn ang="0">
                    <a:pos x="T10" y="T11"/>
                  </a:cxn>
                </a:cxnLst>
                <a:rect l="0" t="0" r="r" b="b"/>
                <a:pathLst>
                  <a:path w="16" h="103">
                    <a:moveTo>
                      <a:pt x="0" y="103"/>
                    </a:moveTo>
                    <a:cubicBezTo>
                      <a:pt x="16" y="103"/>
                      <a:pt x="16" y="103"/>
                      <a:pt x="16" y="103"/>
                    </a:cubicBezTo>
                    <a:cubicBezTo>
                      <a:pt x="16" y="6"/>
                      <a:pt x="16" y="6"/>
                      <a:pt x="16" y="6"/>
                    </a:cubicBezTo>
                    <a:cubicBezTo>
                      <a:pt x="16" y="3"/>
                      <a:pt x="13" y="0"/>
                      <a:pt x="8" y="0"/>
                    </a:cubicBezTo>
                    <a:cubicBezTo>
                      <a:pt x="4" y="0"/>
                      <a:pt x="0" y="3"/>
                      <a:pt x="0" y="6"/>
                    </a:cubicBezTo>
                    <a:cubicBezTo>
                      <a:pt x="0" y="103"/>
                      <a:pt x="0" y="103"/>
                      <a:pt x="0" y="103"/>
                    </a:cubicBez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nvSpPr>
            <p:spPr bwMode="auto">
              <a:xfrm>
                <a:off x="247" y="4266"/>
                <a:ext cx="12" cy="411"/>
              </a:xfrm>
              <a:custGeom>
                <a:avLst/>
                <a:gdLst>
                  <a:gd name="T0" fmla="*/ 12 w 12"/>
                  <a:gd name="T1" fmla="*/ 0 h 411"/>
                  <a:gd name="T2" fmla="*/ 12 w 12"/>
                  <a:gd name="T3" fmla="*/ 411 h 411"/>
                  <a:gd name="T4" fmla="*/ 0 w 12"/>
                  <a:gd name="T5" fmla="*/ 411 h 411"/>
                  <a:gd name="T6" fmla="*/ 0 w 12"/>
                  <a:gd name="T7" fmla="*/ 0 h 411"/>
                  <a:gd name="T8" fmla="*/ 12 w 12"/>
                  <a:gd name="T9" fmla="*/ 0 h 411"/>
                  <a:gd name="T10" fmla="*/ 12 w 12"/>
                  <a:gd name="T11" fmla="*/ 0 h 411"/>
                </a:gdLst>
                <a:ahLst/>
                <a:cxnLst>
                  <a:cxn ang="0">
                    <a:pos x="T0" y="T1"/>
                  </a:cxn>
                  <a:cxn ang="0">
                    <a:pos x="T2" y="T3"/>
                  </a:cxn>
                  <a:cxn ang="0">
                    <a:pos x="T4" y="T5"/>
                  </a:cxn>
                  <a:cxn ang="0">
                    <a:pos x="T6" y="T7"/>
                  </a:cxn>
                  <a:cxn ang="0">
                    <a:pos x="T8" y="T9"/>
                  </a:cxn>
                  <a:cxn ang="0">
                    <a:pos x="T10" y="T11"/>
                  </a:cxn>
                </a:cxnLst>
                <a:rect l="0" t="0" r="r" b="b"/>
                <a:pathLst>
                  <a:path w="12" h="411">
                    <a:moveTo>
                      <a:pt x="12" y="0"/>
                    </a:moveTo>
                    <a:lnTo>
                      <a:pt x="12" y="411"/>
                    </a:lnTo>
                    <a:lnTo>
                      <a:pt x="0" y="411"/>
                    </a:lnTo>
                    <a:lnTo>
                      <a:pt x="0" y="0"/>
                    </a:lnTo>
                    <a:lnTo>
                      <a:pt x="12" y="0"/>
                    </a:lnTo>
                    <a:lnTo>
                      <a:pt x="12"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Line 19"/>
              <p:cNvSpPr>
                <a:spLocks noChangeShapeType="1"/>
              </p:cNvSpPr>
              <p:nvPr/>
            </p:nvSpPr>
            <p:spPr bwMode="auto">
              <a:xfrm>
                <a:off x="218" y="4254"/>
                <a:ext cx="1950" cy="748"/>
              </a:xfrm>
              <a:prstGeom prst="line">
                <a:avLst/>
              </a:prstGeom>
              <a:noFill/>
              <a:ln w="39688" cap="flat">
                <a:solidFill>
                  <a:srgbClr val="F083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 name="Freeform 20"/>
              <p:cNvSpPr/>
              <p:nvPr/>
            </p:nvSpPr>
            <p:spPr bwMode="auto">
              <a:xfrm>
                <a:off x="542" y="4101"/>
                <a:ext cx="1962" cy="1807"/>
              </a:xfrm>
              <a:custGeom>
                <a:avLst/>
                <a:gdLst>
                  <a:gd name="T0" fmla="*/ 3 w 478"/>
                  <a:gd name="T1" fmla="*/ 0 h 439"/>
                  <a:gd name="T2" fmla="*/ 220 w 478"/>
                  <a:gd name="T3" fmla="*/ 423 h 439"/>
                  <a:gd name="T4" fmla="*/ 478 w 478"/>
                  <a:gd name="T5" fmla="*/ 182 h 439"/>
                  <a:gd name="T6" fmla="*/ 3 w 478"/>
                  <a:gd name="T7" fmla="*/ 0 h 439"/>
                </a:gdLst>
                <a:ahLst/>
                <a:cxnLst>
                  <a:cxn ang="0">
                    <a:pos x="T0" y="T1"/>
                  </a:cxn>
                  <a:cxn ang="0">
                    <a:pos x="T2" y="T3"/>
                  </a:cxn>
                  <a:cxn ang="0">
                    <a:pos x="T4" y="T5"/>
                  </a:cxn>
                  <a:cxn ang="0">
                    <a:pos x="T6" y="T7"/>
                  </a:cxn>
                </a:cxnLst>
                <a:rect l="0" t="0" r="r" b="b"/>
                <a:pathLst>
                  <a:path w="478" h="439">
                    <a:moveTo>
                      <a:pt x="3" y="0"/>
                    </a:moveTo>
                    <a:cubicBezTo>
                      <a:pt x="3" y="0"/>
                      <a:pt x="0" y="368"/>
                      <a:pt x="220" y="423"/>
                    </a:cubicBezTo>
                    <a:cubicBezTo>
                      <a:pt x="256" y="431"/>
                      <a:pt x="405" y="439"/>
                      <a:pt x="478" y="182"/>
                    </a:cubicBezTo>
                    <a:cubicBezTo>
                      <a:pt x="3" y="0"/>
                      <a:pt x="3" y="0"/>
                      <a:pt x="3" y="0"/>
                    </a:cubicBezTo>
                    <a:close/>
                  </a:path>
                </a:pathLst>
              </a:custGeom>
              <a:solidFill>
                <a:srgbClr val="C700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p:nvPr/>
            </p:nvSpPr>
            <p:spPr bwMode="auto">
              <a:xfrm>
                <a:off x="173" y="3962"/>
                <a:ext cx="382" cy="139"/>
              </a:xfrm>
              <a:custGeom>
                <a:avLst/>
                <a:gdLst>
                  <a:gd name="T0" fmla="*/ 0 w 382"/>
                  <a:gd name="T1" fmla="*/ 0 h 139"/>
                  <a:gd name="T2" fmla="*/ 217 w 382"/>
                  <a:gd name="T3" fmla="*/ 8 h 139"/>
                  <a:gd name="T4" fmla="*/ 382 w 382"/>
                  <a:gd name="T5" fmla="*/ 139 h 139"/>
                  <a:gd name="T6" fmla="*/ 168 w 382"/>
                  <a:gd name="T7" fmla="*/ 119 h 139"/>
                  <a:gd name="T8" fmla="*/ 0 w 382"/>
                  <a:gd name="T9" fmla="*/ 0 h 139"/>
                  <a:gd name="T10" fmla="*/ 0 w 382"/>
                  <a:gd name="T11" fmla="*/ 0 h 139"/>
                </a:gdLst>
                <a:ahLst/>
                <a:cxnLst>
                  <a:cxn ang="0">
                    <a:pos x="T0" y="T1"/>
                  </a:cxn>
                  <a:cxn ang="0">
                    <a:pos x="T2" y="T3"/>
                  </a:cxn>
                  <a:cxn ang="0">
                    <a:pos x="T4" y="T5"/>
                  </a:cxn>
                  <a:cxn ang="0">
                    <a:pos x="T6" y="T7"/>
                  </a:cxn>
                  <a:cxn ang="0">
                    <a:pos x="T8" y="T9"/>
                  </a:cxn>
                  <a:cxn ang="0">
                    <a:pos x="T10" y="T11"/>
                  </a:cxn>
                </a:cxnLst>
                <a:rect l="0" t="0" r="r" b="b"/>
                <a:pathLst>
                  <a:path w="382" h="139">
                    <a:moveTo>
                      <a:pt x="0" y="0"/>
                    </a:moveTo>
                    <a:lnTo>
                      <a:pt x="217" y="8"/>
                    </a:lnTo>
                    <a:lnTo>
                      <a:pt x="382" y="139"/>
                    </a:lnTo>
                    <a:lnTo>
                      <a:pt x="168" y="119"/>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p:nvPr/>
            </p:nvSpPr>
            <p:spPr bwMode="auto">
              <a:xfrm>
                <a:off x="341" y="3970"/>
                <a:ext cx="214" cy="131"/>
              </a:xfrm>
              <a:custGeom>
                <a:avLst/>
                <a:gdLst>
                  <a:gd name="T0" fmla="*/ 49 w 214"/>
                  <a:gd name="T1" fmla="*/ 0 h 131"/>
                  <a:gd name="T2" fmla="*/ 214 w 214"/>
                  <a:gd name="T3" fmla="*/ 131 h 131"/>
                  <a:gd name="T4" fmla="*/ 0 w 214"/>
                  <a:gd name="T5" fmla="*/ 111 h 131"/>
                  <a:gd name="T6" fmla="*/ 49 w 214"/>
                  <a:gd name="T7" fmla="*/ 0 h 131"/>
                  <a:gd name="T8" fmla="*/ 49 w 214"/>
                  <a:gd name="T9" fmla="*/ 0 h 131"/>
                </a:gdLst>
                <a:ahLst/>
                <a:cxnLst>
                  <a:cxn ang="0">
                    <a:pos x="T0" y="T1"/>
                  </a:cxn>
                  <a:cxn ang="0">
                    <a:pos x="T2" y="T3"/>
                  </a:cxn>
                  <a:cxn ang="0">
                    <a:pos x="T4" y="T5"/>
                  </a:cxn>
                  <a:cxn ang="0">
                    <a:pos x="T6" y="T7"/>
                  </a:cxn>
                  <a:cxn ang="0">
                    <a:pos x="T8" y="T9"/>
                  </a:cxn>
                </a:cxnLst>
                <a:rect l="0" t="0" r="r" b="b"/>
                <a:pathLst>
                  <a:path w="214" h="131">
                    <a:moveTo>
                      <a:pt x="49" y="0"/>
                    </a:moveTo>
                    <a:lnTo>
                      <a:pt x="214" y="131"/>
                    </a:lnTo>
                    <a:lnTo>
                      <a:pt x="0" y="111"/>
                    </a:lnTo>
                    <a:lnTo>
                      <a:pt x="49" y="0"/>
                    </a:lnTo>
                    <a:lnTo>
                      <a:pt x="49" y="0"/>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p:nvPr/>
            </p:nvSpPr>
            <p:spPr bwMode="auto">
              <a:xfrm>
                <a:off x="341" y="4027"/>
                <a:ext cx="214" cy="74"/>
              </a:xfrm>
              <a:custGeom>
                <a:avLst/>
                <a:gdLst>
                  <a:gd name="T0" fmla="*/ 25 w 214"/>
                  <a:gd name="T1" fmla="*/ 0 h 74"/>
                  <a:gd name="T2" fmla="*/ 214 w 214"/>
                  <a:gd name="T3" fmla="*/ 74 h 74"/>
                  <a:gd name="T4" fmla="*/ 0 w 214"/>
                  <a:gd name="T5" fmla="*/ 54 h 74"/>
                  <a:gd name="T6" fmla="*/ 25 w 214"/>
                  <a:gd name="T7" fmla="*/ 0 h 74"/>
                  <a:gd name="T8" fmla="*/ 25 w 214"/>
                  <a:gd name="T9" fmla="*/ 0 h 74"/>
                </a:gdLst>
                <a:ahLst/>
                <a:cxnLst>
                  <a:cxn ang="0">
                    <a:pos x="T0" y="T1"/>
                  </a:cxn>
                  <a:cxn ang="0">
                    <a:pos x="T2" y="T3"/>
                  </a:cxn>
                  <a:cxn ang="0">
                    <a:pos x="T4" y="T5"/>
                  </a:cxn>
                  <a:cxn ang="0">
                    <a:pos x="T6" y="T7"/>
                  </a:cxn>
                  <a:cxn ang="0">
                    <a:pos x="T8" y="T9"/>
                  </a:cxn>
                </a:cxnLst>
                <a:rect l="0" t="0" r="r" b="b"/>
                <a:pathLst>
                  <a:path w="214" h="74">
                    <a:moveTo>
                      <a:pt x="25" y="0"/>
                    </a:moveTo>
                    <a:lnTo>
                      <a:pt x="214" y="74"/>
                    </a:lnTo>
                    <a:lnTo>
                      <a:pt x="0" y="54"/>
                    </a:lnTo>
                    <a:lnTo>
                      <a:pt x="25" y="0"/>
                    </a:lnTo>
                    <a:lnTo>
                      <a:pt x="25" y="0"/>
                    </a:lnTo>
                    <a:close/>
                  </a:path>
                </a:pathLst>
              </a:custGeom>
              <a:solidFill>
                <a:srgbClr val="EA55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p:nvPr/>
            </p:nvSpPr>
            <p:spPr bwMode="auto">
              <a:xfrm>
                <a:off x="173" y="3962"/>
                <a:ext cx="217" cy="119"/>
              </a:xfrm>
              <a:custGeom>
                <a:avLst/>
                <a:gdLst>
                  <a:gd name="T0" fmla="*/ 0 w 217"/>
                  <a:gd name="T1" fmla="*/ 0 h 119"/>
                  <a:gd name="T2" fmla="*/ 217 w 217"/>
                  <a:gd name="T3" fmla="*/ 8 h 119"/>
                  <a:gd name="T4" fmla="*/ 168 w 217"/>
                  <a:gd name="T5" fmla="*/ 119 h 119"/>
                  <a:gd name="T6" fmla="*/ 0 w 217"/>
                  <a:gd name="T7" fmla="*/ 0 h 119"/>
                  <a:gd name="T8" fmla="*/ 0 w 217"/>
                  <a:gd name="T9" fmla="*/ 0 h 119"/>
                </a:gdLst>
                <a:ahLst/>
                <a:cxnLst>
                  <a:cxn ang="0">
                    <a:pos x="T0" y="T1"/>
                  </a:cxn>
                  <a:cxn ang="0">
                    <a:pos x="T2" y="T3"/>
                  </a:cxn>
                  <a:cxn ang="0">
                    <a:pos x="T4" y="T5"/>
                  </a:cxn>
                  <a:cxn ang="0">
                    <a:pos x="T6" y="T7"/>
                  </a:cxn>
                  <a:cxn ang="0">
                    <a:pos x="T8" y="T9"/>
                  </a:cxn>
                </a:cxnLst>
                <a:rect l="0" t="0" r="r" b="b"/>
                <a:pathLst>
                  <a:path w="217" h="119">
                    <a:moveTo>
                      <a:pt x="0" y="0"/>
                    </a:moveTo>
                    <a:lnTo>
                      <a:pt x="217" y="8"/>
                    </a:lnTo>
                    <a:lnTo>
                      <a:pt x="168" y="119"/>
                    </a:lnTo>
                    <a:lnTo>
                      <a:pt x="0" y="0"/>
                    </a:lnTo>
                    <a:lnTo>
                      <a:pt x="0"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p:nvPr/>
            </p:nvSpPr>
            <p:spPr bwMode="auto">
              <a:xfrm>
                <a:off x="173" y="3962"/>
                <a:ext cx="193" cy="119"/>
              </a:xfrm>
              <a:custGeom>
                <a:avLst/>
                <a:gdLst>
                  <a:gd name="T0" fmla="*/ 0 w 193"/>
                  <a:gd name="T1" fmla="*/ 0 h 119"/>
                  <a:gd name="T2" fmla="*/ 193 w 193"/>
                  <a:gd name="T3" fmla="*/ 65 h 119"/>
                  <a:gd name="T4" fmla="*/ 168 w 193"/>
                  <a:gd name="T5" fmla="*/ 119 h 119"/>
                  <a:gd name="T6" fmla="*/ 0 w 193"/>
                  <a:gd name="T7" fmla="*/ 0 h 119"/>
                  <a:gd name="T8" fmla="*/ 0 w 193"/>
                  <a:gd name="T9" fmla="*/ 0 h 119"/>
                </a:gdLst>
                <a:ahLst/>
                <a:cxnLst>
                  <a:cxn ang="0">
                    <a:pos x="T0" y="T1"/>
                  </a:cxn>
                  <a:cxn ang="0">
                    <a:pos x="T2" y="T3"/>
                  </a:cxn>
                  <a:cxn ang="0">
                    <a:pos x="T4" y="T5"/>
                  </a:cxn>
                  <a:cxn ang="0">
                    <a:pos x="T6" y="T7"/>
                  </a:cxn>
                  <a:cxn ang="0">
                    <a:pos x="T8" y="T9"/>
                  </a:cxn>
                </a:cxnLst>
                <a:rect l="0" t="0" r="r" b="b"/>
                <a:pathLst>
                  <a:path w="193" h="119">
                    <a:moveTo>
                      <a:pt x="0" y="0"/>
                    </a:moveTo>
                    <a:lnTo>
                      <a:pt x="193" y="65"/>
                    </a:lnTo>
                    <a:lnTo>
                      <a:pt x="168" y="119"/>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p:nvPr/>
            </p:nvSpPr>
            <p:spPr bwMode="auto">
              <a:xfrm>
                <a:off x="522" y="4064"/>
                <a:ext cx="45" cy="62"/>
              </a:xfrm>
              <a:custGeom>
                <a:avLst/>
                <a:gdLst>
                  <a:gd name="T0" fmla="*/ 2 w 11"/>
                  <a:gd name="T1" fmla="*/ 6 h 15"/>
                  <a:gd name="T2" fmla="*/ 9 w 11"/>
                  <a:gd name="T3" fmla="*/ 1 h 15"/>
                  <a:gd name="T4" fmla="*/ 9 w 11"/>
                  <a:gd name="T5" fmla="*/ 9 h 15"/>
                  <a:gd name="T6" fmla="*/ 2 w 11"/>
                  <a:gd name="T7" fmla="*/ 14 h 15"/>
                  <a:gd name="T8" fmla="*/ 2 w 11"/>
                  <a:gd name="T9" fmla="*/ 6 h 15"/>
                </a:gdLst>
                <a:ahLst/>
                <a:cxnLst>
                  <a:cxn ang="0">
                    <a:pos x="T0" y="T1"/>
                  </a:cxn>
                  <a:cxn ang="0">
                    <a:pos x="T2" y="T3"/>
                  </a:cxn>
                  <a:cxn ang="0">
                    <a:pos x="T4" y="T5"/>
                  </a:cxn>
                  <a:cxn ang="0">
                    <a:pos x="T6" y="T7"/>
                  </a:cxn>
                  <a:cxn ang="0">
                    <a:pos x="T8" y="T9"/>
                  </a:cxn>
                </a:cxnLst>
                <a:rect l="0" t="0" r="r" b="b"/>
                <a:pathLst>
                  <a:path w="11" h="15">
                    <a:moveTo>
                      <a:pt x="2" y="6"/>
                    </a:moveTo>
                    <a:cubicBezTo>
                      <a:pt x="3" y="2"/>
                      <a:pt x="7" y="0"/>
                      <a:pt x="9" y="1"/>
                    </a:cubicBezTo>
                    <a:cubicBezTo>
                      <a:pt x="11" y="2"/>
                      <a:pt x="11" y="6"/>
                      <a:pt x="9" y="9"/>
                    </a:cubicBezTo>
                    <a:cubicBezTo>
                      <a:pt x="7" y="13"/>
                      <a:pt x="4" y="15"/>
                      <a:pt x="2" y="14"/>
                    </a:cubicBezTo>
                    <a:cubicBezTo>
                      <a:pt x="0" y="13"/>
                      <a:pt x="0" y="9"/>
                      <a:pt x="2" y="6"/>
                    </a:cubicBez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p:nvPr/>
            </p:nvSpPr>
            <p:spPr bwMode="auto">
              <a:xfrm>
                <a:off x="559" y="4492"/>
                <a:ext cx="65" cy="424"/>
              </a:xfrm>
              <a:custGeom>
                <a:avLst/>
                <a:gdLst>
                  <a:gd name="T0" fmla="*/ 0 w 16"/>
                  <a:gd name="T1" fmla="*/ 103 h 103"/>
                  <a:gd name="T2" fmla="*/ 16 w 16"/>
                  <a:gd name="T3" fmla="*/ 103 h 103"/>
                  <a:gd name="T4" fmla="*/ 16 w 16"/>
                  <a:gd name="T5" fmla="*/ 6 h 103"/>
                  <a:gd name="T6" fmla="*/ 8 w 16"/>
                  <a:gd name="T7" fmla="*/ 0 h 103"/>
                  <a:gd name="T8" fmla="*/ 0 w 16"/>
                  <a:gd name="T9" fmla="*/ 6 h 103"/>
                  <a:gd name="T10" fmla="*/ 0 w 16"/>
                  <a:gd name="T11" fmla="*/ 103 h 103"/>
                </a:gdLst>
                <a:ahLst/>
                <a:cxnLst>
                  <a:cxn ang="0">
                    <a:pos x="T0" y="T1"/>
                  </a:cxn>
                  <a:cxn ang="0">
                    <a:pos x="T2" y="T3"/>
                  </a:cxn>
                  <a:cxn ang="0">
                    <a:pos x="T4" y="T5"/>
                  </a:cxn>
                  <a:cxn ang="0">
                    <a:pos x="T6" y="T7"/>
                  </a:cxn>
                  <a:cxn ang="0">
                    <a:pos x="T8" y="T9"/>
                  </a:cxn>
                  <a:cxn ang="0">
                    <a:pos x="T10" y="T11"/>
                  </a:cxn>
                </a:cxnLst>
                <a:rect l="0" t="0" r="r" b="b"/>
                <a:pathLst>
                  <a:path w="16" h="103">
                    <a:moveTo>
                      <a:pt x="0" y="103"/>
                    </a:moveTo>
                    <a:cubicBezTo>
                      <a:pt x="16" y="103"/>
                      <a:pt x="16" y="103"/>
                      <a:pt x="16" y="103"/>
                    </a:cubicBezTo>
                    <a:cubicBezTo>
                      <a:pt x="16" y="6"/>
                      <a:pt x="16" y="6"/>
                      <a:pt x="16" y="6"/>
                    </a:cubicBezTo>
                    <a:cubicBezTo>
                      <a:pt x="16" y="3"/>
                      <a:pt x="12" y="0"/>
                      <a:pt x="8" y="0"/>
                    </a:cubicBezTo>
                    <a:cubicBezTo>
                      <a:pt x="3" y="0"/>
                      <a:pt x="0" y="3"/>
                      <a:pt x="0" y="6"/>
                    </a:cubicBezTo>
                    <a:cubicBezTo>
                      <a:pt x="0" y="103"/>
                      <a:pt x="0" y="103"/>
                      <a:pt x="0" y="103"/>
                    </a:cubicBez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587" y="4114"/>
                <a:ext cx="9" cy="411"/>
              </a:xfrm>
              <a:custGeom>
                <a:avLst/>
                <a:gdLst>
                  <a:gd name="T0" fmla="*/ 9 w 9"/>
                  <a:gd name="T1" fmla="*/ 0 h 411"/>
                  <a:gd name="T2" fmla="*/ 9 w 9"/>
                  <a:gd name="T3" fmla="*/ 411 h 411"/>
                  <a:gd name="T4" fmla="*/ 0 w 9"/>
                  <a:gd name="T5" fmla="*/ 411 h 411"/>
                  <a:gd name="T6" fmla="*/ 0 w 9"/>
                  <a:gd name="T7" fmla="*/ 0 h 411"/>
                  <a:gd name="T8" fmla="*/ 9 w 9"/>
                  <a:gd name="T9" fmla="*/ 0 h 411"/>
                  <a:gd name="T10" fmla="*/ 9 w 9"/>
                  <a:gd name="T11" fmla="*/ 0 h 411"/>
                </a:gdLst>
                <a:ahLst/>
                <a:cxnLst>
                  <a:cxn ang="0">
                    <a:pos x="T0" y="T1"/>
                  </a:cxn>
                  <a:cxn ang="0">
                    <a:pos x="T2" y="T3"/>
                  </a:cxn>
                  <a:cxn ang="0">
                    <a:pos x="T4" y="T5"/>
                  </a:cxn>
                  <a:cxn ang="0">
                    <a:pos x="T6" y="T7"/>
                  </a:cxn>
                  <a:cxn ang="0">
                    <a:pos x="T8" y="T9"/>
                  </a:cxn>
                  <a:cxn ang="0">
                    <a:pos x="T10" y="T11"/>
                  </a:cxn>
                </a:cxnLst>
                <a:rect l="0" t="0" r="r" b="b"/>
                <a:pathLst>
                  <a:path w="9" h="411">
                    <a:moveTo>
                      <a:pt x="9" y="0"/>
                    </a:moveTo>
                    <a:lnTo>
                      <a:pt x="9" y="411"/>
                    </a:lnTo>
                    <a:lnTo>
                      <a:pt x="0" y="411"/>
                    </a:lnTo>
                    <a:lnTo>
                      <a:pt x="0" y="0"/>
                    </a:lnTo>
                    <a:lnTo>
                      <a:pt x="9" y="0"/>
                    </a:lnTo>
                    <a:lnTo>
                      <a:pt x="9"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Line 29"/>
              <p:cNvSpPr>
                <a:spLocks noChangeShapeType="1"/>
              </p:cNvSpPr>
              <p:nvPr/>
            </p:nvSpPr>
            <p:spPr bwMode="auto">
              <a:xfrm>
                <a:off x="555" y="4101"/>
                <a:ext cx="1949" cy="749"/>
              </a:xfrm>
              <a:prstGeom prst="line">
                <a:avLst/>
              </a:prstGeom>
              <a:noFill/>
              <a:ln w="39688" cap="flat">
                <a:solidFill>
                  <a:srgbClr val="F083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0" name="Freeform 30"/>
              <p:cNvSpPr/>
              <p:nvPr/>
            </p:nvSpPr>
            <p:spPr bwMode="auto">
              <a:xfrm>
                <a:off x="875" y="3982"/>
                <a:ext cx="1966" cy="1806"/>
              </a:xfrm>
              <a:custGeom>
                <a:avLst/>
                <a:gdLst>
                  <a:gd name="T0" fmla="*/ 3 w 479"/>
                  <a:gd name="T1" fmla="*/ 0 h 439"/>
                  <a:gd name="T2" fmla="*/ 220 w 479"/>
                  <a:gd name="T3" fmla="*/ 423 h 439"/>
                  <a:gd name="T4" fmla="*/ 479 w 479"/>
                  <a:gd name="T5" fmla="*/ 182 h 439"/>
                  <a:gd name="T6" fmla="*/ 3 w 479"/>
                  <a:gd name="T7" fmla="*/ 0 h 439"/>
                </a:gdLst>
                <a:ahLst/>
                <a:cxnLst>
                  <a:cxn ang="0">
                    <a:pos x="T0" y="T1"/>
                  </a:cxn>
                  <a:cxn ang="0">
                    <a:pos x="T2" y="T3"/>
                  </a:cxn>
                  <a:cxn ang="0">
                    <a:pos x="T4" y="T5"/>
                  </a:cxn>
                  <a:cxn ang="0">
                    <a:pos x="T6" y="T7"/>
                  </a:cxn>
                </a:cxnLst>
                <a:rect l="0" t="0" r="r" b="b"/>
                <a:pathLst>
                  <a:path w="479" h="439">
                    <a:moveTo>
                      <a:pt x="3" y="0"/>
                    </a:moveTo>
                    <a:cubicBezTo>
                      <a:pt x="3" y="0"/>
                      <a:pt x="0" y="368"/>
                      <a:pt x="220" y="423"/>
                    </a:cubicBezTo>
                    <a:cubicBezTo>
                      <a:pt x="256" y="431"/>
                      <a:pt x="405" y="439"/>
                      <a:pt x="479" y="182"/>
                    </a:cubicBezTo>
                    <a:cubicBezTo>
                      <a:pt x="3" y="0"/>
                      <a:pt x="3" y="0"/>
                      <a:pt x="3" y="0"/>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
              <p:cNvSpPr/>
              <p:nvPr/>
            </p:nvSpPr>
            <p:spPr bwMode="auto">
              <a:xfrm>
                <a:off x="505" y="3842"/>
                <a:ext cx="382" cy="140"/>
              </a:xfrm>
              <a:custGeom>
                <a:avLst/>
                <a:gdLst>
                  <a:gd name="T0" fmla="*/ 0 w 382"/>
                  <a:gd name="T1" fmla="*/ 0 h 140"/>
                  <a:gd name="T2" fmla="*/ 218 w 382"/>
                  <a:gd name="T3" fmla="*/ 8 h 140"/>
                  <a:gd name="T4" fmla="*/ 382 w 382"/>
                  <a:gd name="T5" fmla="*/ 140 h 140"/>
                  <a:gd name="T6" fmla="*/ 173 w 382"/>
                  <a:gd name="T7" fmla="*/ 120 h 140"/>
                  <a:gd name="T8" fmla="*/ 0 w 382"/>
                  <a:gd name="T9" fmla="*/ 0 h 140"/>
                  <a:gd name="T10" fmla="*/ 0 w 382"/>
                  <a:gd name="T11" fmla="*/ 0 h 140"/>
                </a:gdLst>
                <a:ahLst/>
                <a:cxnLst>
                  <a:cxn ang="0">
                    <a:pos x="T0" y="T1"/>
                  </a:cxn>
                  <a:cxn ang="0">
                    <a:pos x="T2" y="T3"/>
                  </a:cxn>
                  <a:cxn ang="0">
                    <a:pos x="T4" y="T5"/>
                  </a:cxn>
                  <a:cxn ang="0">
                    <a:pos x="T6" y="T7"/>
                  </a:cxn>
                  <a:cxn ang="0">
                    <a:pos x="T8" y="T9"/>
                  </a:cxn>
                  <a:cxn ang="0">
                    <a:pos x="T10" y="T11"/>
                  </a:cxn>
                </a:cxnLst>
                <a:rect l="0" t="0" r="r" b="b"/>
                <a:pathLst>
                  <a:path w="382" h="140">
                    <a:moveTo>
                      <a:pt x="0" y="0"/>
                    </a:moveTo>
                    <a:lnTo>
                      <a:pt x="218" y="8"/>
                    </a:lnTo>
                    <a:lnTo>
                      <a:pt x="382" y="140"/>
                    </a:lnTo>
                    <a:lnTo>
                      <a:pt x="173" y="120"/>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2"/>
              <p:cNvSpPr/>
              <p:nvPr/>
            </p:nvSpPr>
            <p:spPr bwMode="auto">
              <a:xfrm>
                <a:off x="678" y="3850"/>
                <a:ext cx="209" cy="132"/>
              </a:xfrm>
              <a:custGeom>
                <a:avLst/>
                <a:gdLst>
                  <a:gd name="T0" fmla="*/ 45 w 209"/>
                  <a:gd name="T1" fmla="*/ 0 h 132"/>
                  <a:gd name="T2" fmla="*/ 209 w 209"/>
                  <a:gd name="T3" fmla="*/ 132 h 132"/>
                  <a:gd name="T4" fmla="*/ 0 w 209"/>
                  <a:gd name="T5" fmla="*/ 112 h 132"/>
                  <a:gd name="T6" fmla="*/ 45 w 209"/>
                  <a:gd name="T7" fmla="*/ 0 h 132"/>
                  <a:gd name="T8" fmla="*/ 45 w 209"/>
                  <a:gd name="T9" fmla="*/ 0 h 132"/>
                </a:gdLst>
                <a:ahLst/>
                <a:cxnLst>
                  <a:cxn ang="0">
                    <a:pos x="T0" y="T1"/>
                  </a:cxn>
                  <a:cxn ang="0">
                    <a:pos x="T2" y="T3"/>
                  </a:cxn>
                  <a:cxn ang="0">
                    <a:pos x="T4" y="T5"/>
                  </a:cxn>
                  <a:cxn ang="0">
                    <a:pos x="T6" y="T7"/>
                  </a:cxn>
                  <a:cxn ang="0">
                    <a:pos x="T8" y="T9"/>
                  </a:cxn>
                </a:cxnLst>
                <a:rect l="0" t="0" r="r" b="b"/>
                <a:pathLst>
                  <a:path w="209" h="132">
                    <a:moveTo>
                      <a:pt x="45" y="0"/>
                    </a:moveTo>
                    <a:lnTo>
                      <a:pt x="209" y="132"/>
                    </a:lnTo>
                    <a:lnTo>
                      <a:pt x="0" y="112"/>
                    </a:lnTo>
                    <a:lnTo>
                      <a:pt x="45" y="0"/>
                    </a:lnTo>
                    <a:lnTo>
                      <a:pt x="45" y="0"/>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3"/>
              <p:cNvSpPr/>
              <p:nvPr/>
            </p:nvSpPr>
            <p:spPr bwMode="auto">
              <a:xfrm>
                <a:off x="678" y="3908"/>
                <a:ext cx="209" cy="74"/>
              </a:xfrm>
              <a:custGeom>
                <a:avLst/>
                <a:gdLst>
                  <a:gd name="T0" fmla="*/ 20 w 209"/>
                  <a:gd name="T1" fmla="*/ 0 h 74"/>
                  <a:gd name="T2" fmla="*/ 209 w 209"/>
                  <a:gd name="T3" fmla="*/ 74 h 74"/>
                  <a:gd name="T4" fmla="*/ 0 w 209"/>
                  <a:gd name="T5" fmla="*/ 54 h 74"/>
                  <a:gd name="T6" fmla="*/ 20 w 209"/>
                  <a:gd name="T7" fmla="*/ 0 h 74"/>
                  <a:gd name="T8" fmla="*/ 20 w 209"/>
                  <a:gd name="T9" fmla="*/ 0 h 74"/>
                </a:gdLst>
                <a:ahLst/>
                <a:cxnLst>
                  <a:cxn ang="0">
                    <a:pos x="T0" y="T1"/>
                  </a:cxn>
                  <a:cxn ang="0">
                    <a:pos x="T2" y="T3"/>
                  </a:cxn>
                  <a:cxn ang="0">
                    <a:pos x="T4" y="T5"/>
                  </a:cxn>
                  <a:cxn ang="0">
                    <a:pos x="T6" y="T7"/>
                  </a:cxn>
                  <a:cxn ang="0">
                    <a:pos x="T8" y="T9"/>
                  </a:cxn>
                </a:cxnLst>
                <a:rect l="0" t="0" r="r" b="b"/>
                <a:pathLst>
                  <a:path w="209" h="74">
                    <a:moveTo>
                      <a:pt x="20" y="0"/>
                    </a:moveTo>
                    <a:lnTo>
                      <a:pt x="209" y="74"/>
                    </a:lnTo>
                    <a:lnTo>
                      <a:pt x="0" y="54"/>
                    </a:lnTo>
                    <a:lnTo>
                      <a:pt x="20" y="0"/>
                    </a:lnTo>
                    <a:lnTo>
                      <a:pt x="20" y="0"/>
                    </a:lnTo>
                    <a:close/>
                  </a:path>
                </a:pathLst>
              </a:custGeom>
              <a:solidFill>
                <a:srgbClr val="EA55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4"/>
              <p:cNvSpPr/>
              <p:nvPr/>
            </p:nvSpPr>
            <p:spPr bwMode="auto">
              <a:xfrm>
                <a:off x="505" y="3842"/>
                <a:ext cx="218" cy="120"/>
              </a:xfrm>
              <a:custGeom>
                <a:avLst/>
                <a:gdLst>
                  <a:gd name="T0" fmla="*/ 0 w 218"/>
                  <a:gd name="T1" fmla="*/ 0 h 120"/>
                  <a:gd name="T2" fmla="*/ 218 w 218"/>
                  <a:gd name="T3" fmla="*/ 8 h 120"/>
                  <a:gd name="T4" fmla="*/ 173 w 218"/>
                  <a:gd name="T5" fmla="*/ 120 h 120"/>
                  <a:gd name="T6" fmla="*/ 0 w 218"/>
                  <a:gd name="T7" fmla="*/ 0 h 120"/>
                  <a:gd name="T8" fmla="*/ 0 w 218"/>
                  <a:gd name="T9" fmla="*/ 0 h 120"/>
                </a:gdLst>
                <a:ahLst/>
                <a:cxnLst>
                  <a:cxn ang="0">
                    <a:pos x="T0" y="T1"/>
                  </a:cxn>
                  <a:cxn ang="0">
                    <a:pos x="T2" y="T3"/>
                  </a:cxn>
                  <a:cxn ang="0">
                    <a:pos x="T4" y="T5"/>
                  </a:cxn>
                  <a:cxn ang="0">
                    <a:pos x="T6" y="T7"/>
                  </a:cxn>
                  <a:cxn ang="0">
                    <a:pos x="T8" y="T9"/>
                  </a:cxn>
                </a:cxnLst>
                <a:rect l="0" t="0" r="r" b="b"/>
                <a:pathLst>
                  <a:path w="218" h="120">
                    <a:moveTo>
                      <a:pt x="0" y="0"/>
                    </a:moveTo>
                    <a:lnTo>
                      <a:pt x="218" y="8"/>
                    </a:lnTo>
                    <a:lnTo>
                      <a:pt x="173" y="120"/>
                    </a:lnTo>
                    <a:lnTo>
                      <a:pt x="0" y="0"/>
                    </a:lnTo>
                    <a:lnTo>
                      <a:pt x="0"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5"/>
              <p:cNvSpPr/>
              <p:nvPr/>
            </p:nvSpPr>
            <p:spPr bwMode="auto">
              <a:xfrm>
                <a:off x="505" y="3842"/>
                <a:ext cx="193" cy="120"/>
              </a:xfrm>
              <a:custGeom>
                <a:avLst/>
                <a:gdLst>
                  <a:gd name="T0" fmla="*/ 0 w 193"/>
                  <a:gd name="T1" fmla="*/ 0 h 120"/>
                  <a:gd name="T2" fmla="*/ 193 w 193"/>
                  <a:gd name="T3" fmla="*/ 66 h 120"/>
                  <a:gd name="T4" fmla="*/ 173 w 193"/>
                  <a:gd name="T5" fmla="*/ 120 h 120"/>
                  <a:gd name="T6" fmla="*/ 0 w 193"/>
                  <a:gd name="T7" fmla="*/ 0 h 120"/>
                  <a:gd name="T8" fmla="*/ 0 w 193"/>
                  <a:gd name="T9" fmla="*/ 0 h 120"/>
                </a:gdLst>
                <a:ahLst/>
                <a:cxnLst>
                  <a:cxn ang="0">
                    <a:pos x="T0" y="T1"/>
                  </a:cxn>
                  <a:cxn ang="0">
                    <a:pos x="T2" y="T3"/>
                  </a:cxn>
                  <a:cxn ang="0">
                    <a:pos x="T4" y="T5"/>
                  </a:cxn>
                  <a:cxn ang="0">
                    <a:pos x="T6" y="T7"/>
                  </a:cxn>
                  <a:cxn ang="0">
                    <a:pos x="T8" y="T9"/>
                  </a:cxn>
                </a:cxnLst>
                <a:rect l="0" t="0" r="r" b="b"/>
                <a:pathLst>
                  <a:path w="193" h="120">
                    <a:moveTo>
                      <a:pt x="0" y="0"/>
                    </a:moveTo>
                    <a:lnTo>
                      <a:pt x="193" y="66"/>
                    </a:lnTo>
                    <a:lnTo>
                      <a:pt x="173" y="120"/>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6"/>
              <p:cNvSpPr/>
              <p:nvPr/>
            </p:nvSpPr>
            <p:spPr bwMode="auto">
              <a:xfrm>
                <a:off x="854" y="3945"/>
                <a:ext cx="45" cy="62"/>
              </a:xfrm>
              <a:custGeom>
                <a:avLst/>
                <a:gdLst>
                  <a:gd name="T0" fmla="*/ 2 w 11"/>
                  <a:gd name="T1" fmla="*/ 6 h 15"/>
                  <a:gd name="T2" fmla="*/ 9 w 11"/>
                  <a:gd name="T3" fmla="*/ 1 h 15"/>
                  <a:gd name="T4" fmla="*/ 10 w 11"/>
                  <a:gd name="T5" fmla="*/ 9 h 15"/>
                  <a:gd name="T6" fmla="*/ 2 w 11"/>
                  <a:gd name="T7" fmla="*/ 14 h 15"/>
                  <a:gd name="T8" fmla="*/ 2 w 11"/>
                  <a:gd name="T9" fmla="*/ 6 h 15"/>
                </a:gdLst>
                <a:ahLst/>
                <a:cxnLst>
                  <a:cxn ang="0">
                    <a:pos x="T0" y="T1"/>
                  </a:cxn>
                  <a:cxn ang="0">
                    <a:pos x="T2" y="T3"/>
                  </a:cxn>
                  <a:cxn ang="0">
                    <a:pos x="T4" y="T5"/>
                  </a:cxn>
                  <a:cxn ang="0">
                    <a:pos x="T6" y="T7"/>
                  </a:cxn>
                  <a:cxn ang="0">
                    <a:pos x="T8" y="T9"/>
                  </a:cxn>
                </a:cxnLst>
                <a:rect l="0" t="0" r="r" b="b"/>
                <a:pathLst>
                  <a:path w="11" h="15">
                    <a:moveTo>
                      <a:pt x="2" y="6"/>
                    </a:moveTo>
                    <a:cubicBezTo>
                      <a:pt x="4" y="2"/>
                      <a:pt x="7" y="0"/>
                      <a:pt x="9" y="1"/>
                    </a:cubicBezTo>
                    <a:cubicBezTo>
                      <a:pt x="11" y="2"/>
                      <a:pt x="11" y="6"/>
                      <a:pt x="10" y="9"/>
                    </a:cubicBezTo>
                    <a:cubicBezTo>
                      <a:pt x="8" y="13"/>
                      <a:pt x="5" y="15"/>
                      <a:pt x="2" y="14"/>
                    </a:cubicBezTo>
                    <a:cubicBezTo>
                      <a:pt x="0" y="13"/>
                      <a:pt x="0" y="9"/>
                      <a:pt x="2" y="6"/>
                    </a:cubicBez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7"/>
              <p:cNvSpPr/>
              <p:nvPr/>
            </p:nvSpPr>
            <p:spPr bwMode="auto">
              <a:xfrm>
                <a:off x="891" y="4373"/>
                <a:ext cx="66" cy="424"/>
              </a:xfrm>
              <a:custGeom>
                <a:avLst/>
                <a:gdLst>
                  <a:gd name="T0" fmla="*/ 0 w 16"/>
                  <a:gd name="T1" fmla="*/ 103 h 103"/>
                  <a:gd name="T2" fmla="*/ 16 w 16"/>
                  <a:gd name="T3" fmla="*/ 103 h 103"/>
                  <a:gd name="T4" fmla="*/ 16 w 16"/>
                  <a:gd name="T5" fmla="*/ 6 h 103"/>
                  <a:gd name="T6" fmla="*/ 8 w 16"/>
                  <a:gd name="T7" fmla="*/ 0 h 103"/>
                  <a:gd name="T8" fmla="*/ 0 w 16"/>
                  <a:gd name="T9" fmla="*/ 6 h 103"/>
                  <a:gd name="T10" fmla="*/ 0 w 16"/>
                  <a:gd name="T11" fmla="*/ 103 h 103"/>
                </a:gdLst>
                <a:ahLst/>
                <a:cxnLst>
                  <a:cxn ang="0">
                    <a:pos x="T0" y="T1"/>
                  </a:cxn>
                  <a:cxn ang="0">
                    <a:pos x="T2" y="T3"/>
                  </a:cxn>
                  <a:cxn ang="0">
                    <a:pos x="T4" y="T5"/>
                  </a:cxn>
                  <a:cxn ang="0">
                    <a:pos x="T6" y="T7"/>
                  </a:cxn>
                  <a:cxn ang="0">
                    <a:pos x="T8" y="T9"/>
                  </a:cxn>
                  <a:cxn ang="0">
                    <a:pos x="T10" y="T11"/>
                  </a:cxn>
                </a:cxnLst>
                <a:rect l="0" t="0" r="r" b="b"/>
                <a:pathLst>
                  <a:path w="16" h="103">
                    <a:moveTo>
                      <a:pt x="0" y="103"/>
                    </a:moveTo>
                    <a:cubicBezTo>
                      <a:pt x="16" y="103"/>
                      <a:pt x="16" y="103"/>
                      <a:pt x="16" y="103"/>
                    </a:cubicBezTo>
                    <a:cubicBezTo>
                      <a:pt x="16" y="6"/>
                      <a:pt x="16" y="6"/>
                      <a:pt x="16" y="6"/>
                    </a:cubicBezTo>
                    <a:cubicBezTo>
                      <a:pt x="16" y="3"/>
                      <a:pt x="13" y="0"/>
                      <a:pt x="8" y="0"/>
                    </a:cubicBezTo>
                    <a:cubicBezTo>
                      <a:pt x="4" y="0"/>
                      <a:pt x="0" y="3"/>
                      <a:pt x="0" y="6"/>
                    </a:cubicBezTo>
                    <a:cubicBezTo>
                      <a:pt x="0" y="103"/>
                      <a:pt x="0" y="103"/>
                      <a:pt x="0" y="103"/>
                    </a:cubicBez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8"/>
              <p:cNvSpPr/>
              <p:nvPr/>
            </p:nvSpPr>
            <p:spPr bwMode="auto">
              <a:xfrm>
                <a:off x="920" y="3994"/>
                <a:ext cx="12" cy="412"/>
              </a:xfrm>
              <a:custGeom>
                <a:avLst/>
                <a:gdLst>
                  <a:gd name="T0" fmla="*/ 12 w 12"/>
                  <a:gd name="T1" fmla="*/ 0 h 412"/>
                  <a:gd name="T2" fmla="*/ 12 w 12"/>
                  <a:gd name="T3" fmla="*/ 412 h 412"/>
                  <a:gd name="T4" fmla="*/ 0 w 12"/>
                  <a:gd name="T5" fmla="*/ 412 h 412"/>
                  <a:gd name="T6" fmla="*/ 0 w 12"/>
                  <a:gd name="T7" fmla="*/ 0 h 412"/>
                  <a:gd name="T8" fmla="*/ 12 w 12"/>
                  <a:gd name="T9" fmla="*/ 0 h 412"/>
                  <a:gd name="T10" fmla="*/ 12 w 12"/>
                  <a:gd name="T11" fmla="*/ 0 h 412"/>
                </a:gdLst>
                <a:ahLst/>
                <a:cxnLst>
                  <a:cxn ang="0">
                    <a:pos x="T0" y="T1"/>
                  </a:cxn>
                  <a:cxn ang="0">
                    <a:pos x="T2" y="T3"/>
                  </a:cxn>
                  <a:cxn ang="0">
                    <a:pos x="T4" y="T5"/>
                  </a:cxn>
                  <a:cxn ang="0">
                    <a:pos x="T6" y="T7"/>
                  </a:cxn>
                  <a:cxn ang="0">
                    <a:pos x="T8" y="T9"/>
                  </a:cxn>
                  <a:cxn ang="0">
                    <a:pos x="T10" y="T11"/>
                  </a:cxn>
                </a:cxnLst>
                <a:rect l="0" t="0" r="r" b="b"/>
                <a:pathLst>
                  <a:path w="12" h="412">
                    <a:moveTo>
                      <a:pt x="12" y="0"/>
                    </a:moveTo>
                    <a:lnTo>
                      <a:pt x="12" y="412"/>
                    </a:lnTo>
                    <a:lnTo>
                      <a:pt x="0" y="412"/>
                    </a:lnTo>
                    <a:lnTo>
                      <a:pt x="0" y="0"/>
                    </a:lnTo>
                    <a:lnTo>
                      <a:pt x="12" y="0"/>
                    </a:lnTo>
                    <a:lnTo>
                      <a:pt x="12"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Line 39"/>
              <p:cNvSpPr>
                <a:spLocks noChangeShapeType="1"/>
              </p:cNvSpPr>
              <p:nvPr/>
            </p:nvSpPr>
            <p:spPr bwMode="auto">
              <a:xfrm>
                <a:off x="891" y="3982"/>
                <a:ext cx="1950" cy="749"/>
              </a:xfrm>
              <a:prstGeom prst="line">
                <a:avLst/>
              </a:prstGeom>
              <a:noFill/>
              <a:ln w="39688" cap="flat">
                <a:solidFill>
                  <a:srgbClr val="F083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sp>
        <p:nvSpPr>
          <p:cNvPr id="75" name="矩形 74"/>
          <p:cNvSpPr/>
          <p:nvPr/>
        </p:nvSpPr>
        <p:spPr>
          <a:xfrm>
            <a:off x="2498234" y="1881467"/>
            <a:ext cx="7201994" cy="3957520"/>
          </a:xfrm>
          <a:prstGeom prst="rect">
            <a:avLst/>
          </a:prstGeom>
          <a:gradFill>
            <a:gsLst>
              <a:gs pos="0">
                <a:srgbClr val="FF0000"/>
              </a:gs>
              <a:gs pos="100000">
                <a:srgbClr val="C00000"/>
              </a:gs>
            </a:gsLst>
            <a:lin ang="5400000" scaled="0"/>
          </a:gradFill>
          <a:ln w="635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a:spLocks noChangeAspect="1"/>
          </p:cNvSpPr>
          <p:nvPr/>
        </p:nvSpPr>
        <p:spPr>
          <a:xfrm>
            <a:off x="5377794" y="1207881"/>
            <a:ext cx="1440000" cy="1440000"/>
          </a:xfrm>
          <a:prstGeom prst="ellipse">
            <a:avLst/>
          </a:prstGeom>
          <a:solidFill>
            <a:srgbClr val="FC7033"/>
          </a:solidFill>
          <a:ln w="635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rgbClr val="FFFDF8"/>
                </a:solidFill>
              </a:rPr>
              <a:t>03</a:t>
            </a:r>
            <a:endParaRPr lang="zh-CN" altLang="en-US" sz="4800" b="1" dirty="0">
              <a:solidFill>
                <a:srgbClr val="FFFDF8"/>
              </a:solidFill>
            </a:endParaRPr>
          </a:p>
        </p:txBody>
      </p:sp>
      <p:sp>
        <p:nvSpPr>
          <p:cNvPr id="77" name="矩形 76"/>
          <p:cNvSpPr/>
          <p:nvPr/>
        </p:nvSpPr>
        <p:spPr>
          <a:xfrm>
            <a:off x="3167080" y="3103838"/>
            <a:ext cx="5874128" cy="1938992"/>
          </a:xfrm>
          <a:prstGeom prst="rect">
            <a:avLst/>
          </a:prstGeom>
          <a:noFill/>
        </p:spPr>
        <p:txBody>
          <a:bodyPr wrap="square" rtlCol="0">
            <a:spAutoFit/>
          </a:bodyPr>
          <a:lstStyle/>
          <a:p>
            <a:pPr algn="ctr"/>
            <a:r>
              <a:rPr lang="zh-CN" altLang="en-US" sz="6000" dirty="0">
                <a:solidFill>
                  <a:srgbClr val="FFFDF8"/>
                </a:solidFill>
                <a:effectLst>
                  <a:reflection blurRad="6350" stA="50000" endPos="20000" dist="25400" dir="5400000" sy="-100000" algn="bl" rotWithShape="0"/>
                </a:effectLst>
                <a:latin typeface="方正兰亭粗黑简体" panose="02000000000000000000" pitchFamily="2" charset="-122"/>
                <a:ea typeface="方正兰亭粗黑简体" panose="02000000000000000000" pitchFamily="2" charset="-122"/>
              </a:rPr>
              <a:t>新</a:t>
            </a:r>
            <a:r>
              <a:rPr lang="en-US" altLang="zh-CN" sz="6000" dirty="0">
                <a:solidFill>
                  <a:srgbClr val="FFFDF8"/>
                </a:solidFill>
                <a:effectLst>
                  <a:reflection blurRad="6350" stA="50000" endPos="20000" dist="25400" dir="5400000" sy="-100000" algn="bl" rotWithShape="0"/>
                </a:effectLst>
                <a:latin typeface="方正兰亭粗黑简体" panose="02000000000000000000" pitchFamily="2" charset="-122"/>
                <a:ea typeface="方正兰亭粗黑简体" panose="02000000000000000000" pitchFamily="2" charset="-122"/>
              </a:rPr>
              <a:t>《</a:t>
            </a:r>
            <a:r>
              <a:rPr lang="zh-CN" altLang="en-US" sz="6000" dirty="0">
                <a:solidFill>
                  <a:srgbClr val="FFFDF8"/>
                </a:solidFill>
                <a:effectLst>
                  <a:reflection blurRad="6350" stA="50000" endPos="20000" dist="25400" dir="5400000" sy="-100000" algn="bl" rotWithShape="0"/>
                </a:effectLst>
                <a:latin typeface="方正兰亭粗黑简体" panose="02000000000000000000" pitchFamily="2" charset="-122"/>
                <a:ea typeface="方正兰亭粗黑简体" panose="02000000000000000000" pitchFamily="2" charset="-122"/>
              </a:rPr>
              <a:t>条例</a:t>
            </a:r>
            <a:r>
              <a:rPr lang="en-US" altLang="zh-CN" sz="6000" dirty="0">
                <a:solidFill>
                  <a:srgbClr val="FFFDF8"/>
                </a:solidFill>
                <a:effectLst>
                  <a:reflection blurRad="6350" stA="50000" endPos="20000" dist="25400" dir="5400000" sy="-100000" algn="bl" rotWithShape="0"/>
                </a:effectLst>
                <a:latin typeface="方正兰亭粗黑简体" panose="02000000000000000000" pitchFamily="2" charset="-122"/>
                <a:ea typeface="方正兰亭粗黑简体" panose="02000000000000000000" pitchFamily="2" charset="-122"/>
              </a:rPr>
              <a:t>》</a:t>
            </a:r>
            <a:r>
              <a:rPr lang="zh-CN" altLang="en-US" sz="6000" dirty="0">
                <a:solidFill>
                  <a:srgbClr val="FFFDF8"/>
                </a:solidFill>
                <a:effectLst>
                  <a:reflection blurRad="6350" stA="50000" endPos="20000" dist="25400" dir="5400000" sy="-100000" algn="bl" rotWithShape="0"/>
                </a:effectLst>
                <a:latin typeface="方正兰亭粗黑简体" panose="02000000000000000000" pitchFamily="2" charset="-122"/>
                <a:ea typeface="方正兰亭粗黑简体" panose="02000000000000000000" pitchFamily="2" charset="-122"/>
              </a:rPr>
              <a:t>的</a:t>
            </a:r>
            <a:endParaRPr lang="en-US" altLang="zh-CN" sz="6000" dirty="0">
              <a:solidFill>
                <a:srgbClr val="FFFDF8"/>
              </a:solidFill>
              <a:effectLst>
                <a:reflection blurRad="6350" stA="50000" endPos="20000" dist="25400" dir="5400000" sy="-100000" algn="bl" rotWithShape="0"/>
              </a:effectLst>
              <a:latin typeface="方正兰亭粗黑简体" panose="02000000000000000000" pitchFamily="2" charset="-122"/>
              <a:ea typeface="方正兰亭粗黑简体" panose="02000000000000000000" pitchFamily="2" charset="-122"/>
            </a:endParaRPr>
          </a:p>
          <a:p>
            <a:pPr algn="ctr"/>
            <a:r>
              <a:rPr lang="zh-CN" altLang="en-US" sz="6000" dirty="0">
                <a:solidFill>
                  <a:srgbClr val="FFFDF8"/>
                </a:solidFill>
                <a:effectLst>
                  <a:reflection blurRad="6350" stA="50000" endPos="20000" dist="25400" dir="5400000" sy="-100000" algn="bl" rotWithShape="0"/>
                </a:effectLst>
                <a:latin typeface="方正兰亭粗黑简体" panose="02000000000000000000" pitchFamily="2" charset="-122"/>
                <a:ea typeface="方正兰亭粗黑简体" panose="02000000000000000000" pitchFamily="2" charset="-122"/>
              </a:rPr>
              <a:t>重点学习</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2" presetClass="entr" presetSubtype="4" decel="40000" fill="hold" grpId="0" nodeType="withEffect">
                                  <p:stCondLst>
                                    <p:cond delay="0"/>
                                  </p:stCondLst>
                                  <p:childTnLst>
                                    <p:set>
                                      <p:cBhvr>
                                        <p:cTn id="11" dur="1" fill="hold">
                                          <p:stCondLst>
                                            <p:cond delay="0"/>
                                          </p:stCondLst>
                                        </p:cTn>
                                        <p:tgtEl>
                                          <p:spTgt spid="75"/>
                                        </p:tgtEl>
                                        <p:attrNameLst>
                                          <p:attrName>style.visibility</p:attrName>
                                        </p:attrNameLst>
                                      </p:cBhvr>
                                      <p:to>
                                        <p:strVal val="visible"/>
                                      </p:to>
                                    </p:set>
                                    <p:anim calcmode="lin" valueType="num">
                                      <p:cBhvr additive="base">
                                        <p:cTn id="12" dur="1000" fill="hold"/>
                                        <p:tgtEl>
                                          <p:spTgt spid="75"/>
                                        </p:tgtEl>
                                        <p:attrNameLst>
                                          <p:attrName>ppt_x</p:attrName>
                                        </p:attrNameLst>
                                      </p:cBhvr>
                                      <p:tavLst>
                                        <p:tav tm="0">
                                          <p:val>
                                            <p:strVal val="#ppt_x"/>
                                          </p:val>
                                        </p:tav>
                                        <p:tav tm="100000">
                                          <p:val>
                                            <p:strVal val="#ppt_x"/>
                                          </p:val>
                                        </p:tav>
                                      </p:tavLst>
                                    </p:anim>
                                    <p:anim calcmode="lin" valueType="num">
                                      <p:cBhvr additive="base">
                                        <p:cTn id="13" dur="1000" fill="hold"/>
                                        <p:tgtEl>
                                          <p:spTgt spid="75"/>
                                        </p:tgtEl>
                                        <p:attrNameLst>
                                          <p:attrName>ppt_y</p:attrName>
                                        </p:attrNameLst>
                                      </p:cBhvr>
                                      <p:tavLst>
                                        <p:tav tm="0">
                                          <p:val>
                                            <p:strVal val="1+#ppt_h/2"/>
                                          </p:val>
                                        </p:tav>
                                        <p:tav tm="100000">
                                          <p:val>
                                            <p:strVal val="#ppt_y"/>
                                          </p:val>
                                        </p:tav>
                                      </p:tavLst>
                                    </p:anim>
                                  </p:childTnLst>
                                </p:cTn>
                              </p:par>
                              <p:par>
                                <p:cTn id="14" presetID="49" presetClass="entr" presetSubtype="0" decel="100000" fill="hold" grpId="0"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1000" fill="hold"/>
                                        <p:tgtEl>
                                          <p:spTgt spid="76"/>
                                        </p:tgtEl>
                                        <p:attrNameLst>
                                          <p:attrName>ppt_w</p:attrName>
                                        </p:attrNameLst>
                                      </p:cBhvr>
                                      <p:tavLst>
                                        <p:tav tm="0">
                                          <p:val>
                                            <p:fltVal val="0"/>
                                          </p:val>
                                        </p:tav>
                                        <p:tav tm="100000">
                                          <p:val>
                                            <p:strVal val="#ppt_w"/>
                                          </p:val>
                                        </p:tav>
                                      </p:tavLst>
                                    </p:anim>
                                    <p:anim calcmode="lin" valueType="num">
                                      <p:cBhvr>
                                        <p:cTn id="17" dur="1000" fill="hold"/>
                                        <p:tgtEl>
                                          <p:spTgt spid="76"/>
                                        </p:tgtEl>
                                        <p:attrNameLst>
                                          <p:attrName>ppt_h</p:attrName>
                                        </p:attrNameLst>
                                      </p:cBhvr>
                                      <p:tavLst>
                                        <p:tav tm="0">
                                          <p:val>
                                            <p:fltVal val="0"/>
                                          </p:val>
                                        </p:tav>
                                        <p:tav tm="100000">
                                          <p:val>
                                            <p:strVal val="#ppt_h"/>
                                          </p:val>
                                        </p:tav>
                                      </p:tavLst>
                                    </p:anim>
                                    <p:anim calcmode="lin" valueType="num">
                                      <p:cBhvr>
                                        <p:cTn id="18" dur="1000" fill="hold"/>
                                        <p:tgtEl>
                                          <p:spTgt spid="76"/>
                                        </p:tgtEl>
                                        <p:attrNameLst>
                                          <p:attrName>style.rotation</p:attrName>
                                        </p:attrNameLst>
                                      </p:cBhvr>
                                      <p:tavLst>
                                        <p:tav tm="0">
                                          <p:val>
                                            <p:fltVal val="360"/>
                                          </p:val>
                                        </p:tav>
                                        <p:tav tm="100000">
                                          <p:val>
                                            <p:fltVal val="0"/>
                                          </p:val>
                                        </p:tav>
                                      </p:tavLst>
                                    </p:anim>
                                    <p:animEffect transition="in" filter="fade">
                                      <p:cBhvr>
                                        <p:cTn id="19" dur="1000"/>
                                        <p:tgtEl>
                                          <p:spTgt spid="76"/>
                                        </p:tgtEl>
                                      </p:cBhvr>
                                    </p:animEffect>
                                  </p:childTnLst>
                                </p:cTn>
                              </p:par>
                            </p:childTnLst>
                          </p:cTn>
                        </p:par>
                        <p:par>
                          <p:cTn id="20" fill="hold">
                            <p:stCondLst>
                              <p:cond delay="1000"/>
                            </p:stCondLst>
                            <p:childTnLst>
                              <p:par>
                                <p:cTn id="21" presetID="31" presetClass="entr" presetSubtype="0" fill="hold" grpId="0" nodeType="afterEffect">
                                  <p:stCondLst>
                                    <p:cond delay="0"/>
                                  </p:stCondLst>
                                  <p:iterate type="lt">
                                    <p:tmPct val="5000"/>
                                  </p:iterate>
                                  <p:childTnLst>
                                    <p:set>
                                      <p:cBhvr>
                                        <p:cTn id="22" dur="1" fill="hold">
                                          <p:stCondLst>
                                            <p:cond delay="0"/>
                                          </p:stCondLst>
                                        </p:cTn>
                                        <p:tgtEl>
                                          <p:spTgt spid="77"/>
                                        </p:tgtEl>
                                        <p:attrNameLst>
                                          <p:attrName>style.visibility</p:attrName>
                                        </p:attrNameLst>
                                      </p:cBhvr>
                                      <p:to>
                                        <p:strVal val="visible"/>
                                      </p:to>
                                    </p:set>
                                    <p:anim calcmode="lin" valueType="num">
                                      <p:cBhvr>
                                        <p:cTn id="23" dur="750" fill="hold"/>
                                        <p:tgtEl>
                                          <p:spTgt spid="77"/>
                                        </p:tgtEl>
                                        <p:attrNameLst>
                                          <p:attrName>ppt_w</p:attrName>
                                        </p:attrNameLst>
                                      </p:cBhvr>
                                      <p:tavLst>
                                        <p:tav tm="0">
                                          <p:val>
                                            <p:fltVal val="0"/>
                                          </p:val>
                                        </p:tav>
                                        <p:tav tm="100000">
                                          <p:val>
                                            <p:strVal val="#ppt_w"/>
                                          </p:val>
                                        </p:tav>
                                      </p:tavLst>
                                    </p:anim>
                                    <p:anim calcmode="lin" valueType="num">
                                      <p:cBhvr>
                                        <p:cTn id="24" dur="750" fill="hold"/>
                                        <p:tgtEl>
                                          <p:spTgt spid="77"/>
                                        </p:tgtEl>
                                        <p:attrNameLst>
                                          <p:attrName>ppt_h</p:attrName>
                                        </p:attrNameLst>
                                      </p:cBhvr>
                                      <p:tavLst>
                                        <p:tav tm="0">
                                          <p:val>
                                            <p:fltVal val="0"/>
                                          </p:val>
                                        </p:tav>
                                        <p:tav tm="100000">
                                          <p:val>
                                            <p:strVal val="#ppt_h"/>
                                          </p:val>
                                        </p:tav>
                                      </p:tavLst>
                                    </p:anim>
                                    <p:anim calcmode="lin" valueType="num">
                                      <p:cBhvr>
                                        <p:cTn id="25" dur="750" fill="hold"/>
                                        <p:tgtEl>
                                          <p:spTgt spid="77"/>
                                        </p:tgtEl>
                                        <p:attrNameLst>
                                          <p:attrName>style.rotation</p:attrName>
                                        </p:attrNameLst>
                                      </p:cBhvr>
                                      <p:tavLst>
                                        <p:tav tm="0">
                                          <p:val>
                                            <p:fltVal val="90"/>
                                          </p:val>
                                        </p:tav>
                                        <p:tav tm="100000">
                                          <p:val>
                                            <p:fltVal val="0"/>
                                          </p:val>
                                        </p:tav>
                                      </p:tavLst>
                                    </p:anim>
                                    <p:animEffect transition="in" filter="fade">
                                      <p:cBhvr>
                                        <p:cTn id="26" dur="7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4288353"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新</a:t>
            </a:r>
            <a:r>
              <a:rPr lang="en-US" altLang="zh-CN" sz="3200" dirty="0">
                <a:gradFill>
                  <a:gsLst>
                    <a:gs pos="0">
                      <a:srgbClr val="FDF394"/>
                    </a:gs>
                    <a:gs pos="100000">
                      <a:srgbClr val="FDF394"/>
                    </a:gs>
                    <a:gs pos="55000">
                      <a:srgbClr val="FFFDF8"/>
                    </a:gs>
                  </a:gsLst>
                  <a:lin ang="5400000" scaled="1"/>
                </a:gradFill>
                <a:latin typeface="+mj-ea"/>
                <a:ea typeface="+mj-ea"/>
              </a:rPr>
              <a:t>《</a:t>
            </a:r>
            <a:r>
              <a:rPr lang="zh-CN" altLang="en-US" sz="3200" dirty="0">
                <a:gradFill>
                  <a:gsLst>
                    <a:gs pos="0">
                      <a:srgbClr val="FDF394"/>
                    </a:gs>
                    <a:gs pos="100000">
                      <a:srgbClr val="FDF394"/>
                    </a:gs>
                    <a:gs pos="55000">
                      <a:srgbClr val="FFFDF8"/>
                    </a:gs>
                  </a:gsLst>
                  <a:lin ang="5400000" scaled="1"/>
                </a:gradFill>
                <a:latin typeface="+mj-ea"/>
                <a:ea typeface="+mj-ea"/>
              </a:rPr>
              <a:t>条例</a:t>
            </a:r>
            <a:r>
              <a:rPr lang="en-US" altLang="zh-CN" sz="3200" dirty="0">
                <a:gradFill>
                  <a:gsLst>
                    <a:gs pos="0">
                      <a:srgbClr val="FDF394"/>
                    </a:gs>
                    <a:gs pos="100000">
                      <a:srgbClr val="FDF394"/>
                    </a:gs>
                    <a:gs pos="55000">
                      <a:srgbClr val="FFFDF8"/>
                    </a:gs>
                  </a:gsLst>
                  <a:lin ang="5400000" scaled="1"/>
                </a:gradFill>
                <a:latin typeface="+mj-ea"/>
                <a:ea typeface="+mj-ea"/>
              </a:rPr>
              <a:t>》</a:t>
            </a:r>
            <a:r>
              <a:rPr lang="zh-CN" altLang="en-US" sz="3200" dirty="0">
                <a:gradFill>
                  <a:gsLst>
                    <a:gs pos="0">
                      <a:srgbClr val="FDF394"/>
                    </a:gs>
                    <a:gs pos="100000">
                      <a:srgbClr val="FDF394"/>
                    </a:gs>
                    <a:gs pos="55000">
                      <a:srgbClr val="FFFDF8"/>
                    </a:gs>
                  </a:gsLst>
                  <a:lin ang="5400000" scaled="1"/>
                </a:gradFill>
                <a:latin typeface="+mj-ea"/>
                <a:ea typeface="+mj-ea"/>
              </a:rPr>
              <a:t>的逻辑结构</a:t>
            </a:r>
          </a:p>
        </p:txBody>
      </p:sp>
      <p:sp>
        <p:nvSpPr>
          <p:cNvPr id="3" name="文本框 2"/>
          <p:cNvSpPr txBox="1"/>
          <p:nvPr/>
        </p:nvSpPr>
        <p:spPr>
          <a:xfrm>
            <a:off x="927305" y="1682294"/>
            <a:ext cx="2670829" cy="646331"/>
          </a:xfrm>
          <a:prstGeom prst="rect">
            <a:avLst/>
          </a:prstGeom>
        </p:spPr>
        <p:txBody>
          <a:bodyPr wrap="square">
            <a:spAutoFit/>
          </a:bodyPr>
          <a:lstStyle>
            <a:defPPr>
              <a:defRPr lang="zh-CN"/>
            </a:defPPr>
            <a:lvl1pPr>
              <a:defRPr sz="3200">
                <a:gradFill>
                  <a:gsLst>
                    <a:gs pos="0">
                      <a:srgbClr val="FDF394"/>
                    </a:gs>
                    <a:gs pos="100000">
                      <a:srgbClr val="FDF394"/>
                    </a:gs>
                    <a:gs pos="55000">
                      <a:srgbClr val="FFFDF8"/>
                    </a:gs>
                  </a:gsLst>
                  <a:lin ang="5400000" scaled="1"/>
                </a:gradFill>
                <a:latin typeface="+mj-ea"/>
                <a:ea typeface="+mj-ea"/>
              </a:defRPr>
            </a:lvl1pPr>
          </a:lstStyle>
          <a:p>
            <a:pPr algn="ctr"/>
            <a:r>
              <a:rPr lang="zh-CN" altLang="en-US" sz="1800" dirty="0">
                <a:solidFill>
                  <a:schemeClr val="tx1">
                    <a:lumMod val="65000"/>
                    <a:lumOff val="35000"/>
                  </a:schemeClr>
                </a:solidFill>
                <a:latin typeface="+mn-ea"/>
                <a:ea typeface="+mn-ea"/>
              </a:rPr>
              <a:t>共</a:t>
            </a:r>
            <a:r>
              <a:rPr lang="en-US" altLang="zh-CN" sz="1800" dirty="0">
                <a:solidFill>
                  <a:schemeClr val="tx1">
                    <a:lumMod val="65000"/>
                    <a:lumOff val="35000"/>
                  </a:schemeClr>
                </a:solidFill>
                <a:latin typeface="+mn-ea"/>
                <a:ea typeface="+mn-ea"/>
              </a:rPr>
              <a:t>3</a:t>
            </a:r>
            <a:r>
              <a:rPr lang="zh-CN" altLang="en-US" sz="1800" dirty="0">
                <a:solidFill>
                  <a:schemeClr val="tx1">
                    <a:lumMod val="65000"/>
                    <a:lumOff val="35000"/>
                  </a:schemeClr>
                </a:solidFill>
                <a:latin typeface="+mn-ea"/>
                <a:ea typeface="+mn-ea"/>
              </a:rPr>
              <a:t>篇、</a:t>
            </a:r>
            <a:r>
              <a:rPr lang="en-US" altLang="zh-CN" sz="1800" dirty="0">
                <a:solidFill>
                  <a:schemeClr val="tx1">
                    <a:lumMod val="65000"/>
                    <a:lumOff val="35000"/>
                  </a:schemeClr>
                </a:solidFill>
                <a:latin typeface="+mn-ea"/>
                <a:ea typeface="+mn-ea"/>
              </a:rPr>
              <a:t>12</a:t>
            </a:r>
            <a:r>
              <a:rPr lang="zh-CN" altLang="en-US" sz="1800" dirty="0">
                <a:solidFill>
                  <a:schemeClr val="tx1">
                    <a:lumMod val="65000"/>
                    <a:lumOff val="35000"/>
                  </a:schemeClr>
                </a:solidFill>
                <a:latin typeface="+mn-ea"/>
                <a:ea typeface="+mn-ea"/>
              </a:rPr>
              <a:t>章、</a:t>
            </a:r>
            <a:r>
              <a:rPr lang="en-US" altLang="zh-CN" sz="1800" dirty="0">
                <a:solidFill>
                  <a:schemeClr val="tx1">
                    <a:lumMod val="65000"/>
                    <a:lumOff val="35000"/>
                  </a:schemeClr>
                </a:solidFill>
                <a:latin typeface="+mn-ea"/>
                <a:ea typeface="+mn-ea"/>
              </a:rPr>
              <a:t>142</a:t>
            </a:r>
            <a:r>
              <a:rPr lang="zh-CN" altLang="en-US" sz="1800" dirty="0">
                <a:solidFill>
                  <a:schemeClr val="tx1">
                    <a:lumMod val="65000"/>
                    <a:lumOff val="35000"/>
                  </a:schemeClr>
                </a:solidFill>
                <a:latin typeface="+mn-ea"/>
                <a:ea typeface="+mn-ea"/>
              </a:rPr>
              <a:t>条、</a:t>
            </a:r>
            <a:r>
              <a:rPr lang="en-US" altLang="zh-CN" sz="1800" dirty="0">
                <a:solidFill>
                  <a:schemeClr val="tx1">
                    <a:lumMod val="65000"/>
                    <a:lumOff val="35000"/>
                  </a:schemeClr>
                </a:solidFill>
                <a:latin typeface="+mn-ea"/>
                <a:ea typeface="+mn-ea"/>
              </a:rPr>
              <a:t>19000</a:t>
            </a:r>
            <a:r>
              <a:rPr lang="zh-CN" altLang="en-US" sz="1800" dirty="0">
                <a:solidFill>
                  <a:schemeClr val="tx1">
                    <a:lumMod val="65000"/>
                    <a:lumOff val="35000"/>
                  </a:schemeClr>
                </a:solidFill>
                <a:latin typeface="+mn-ea"/>
                <a:ea typeface="+mn-ea"/>
              </a:rPr>
              <a:t>余字</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305" y="2440171"/>
            <a:ext cx="2670829" cy="3429000"/>
          </a:xfrm>
          <a:prstGeom prst="rect">
            <a:avLst/>
          </a:prstGeom>
        </p:spPr>
      </p:pic>
      <p:sp>
        <p:nvSpPr>
          <p:cNvPr id="11" name="矩形: 圆角 10"/>
          <p:cNvSpPr/>
          <p:nvPr/>
        </p:nvSpPr>
        <p:spPr>
          <a:xfrm>
            <a:off x="6473534" y="999733"/>
            <a:ext cx="3420000" cy="360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FFFDF8"/>
                </a:solidFill>
                <a:latin typeface="+mn-ea"/>
              </a:rPr>
              <a:t>第一章：指导思想、原则和适用范围</a:t>
            </a:r>
          </a:p>
        </p:txBody>
      </p:sp>
      <p:sp>
        <p:nvSpPr>
          <p:cNvPr id="13" name="矩形: 圆角 12"/>
          <p:cNvSpPr/>
          <p:nvPr/>
        </p:nvSpPr>
        <p:spPr>
          <a:xfrm>
            <a:off x="6473534" y="1442697"/>
            <a:ext cx="3420000" cy="360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FFFDF8"/>
                </a:solidFill>
                <a:latin typeface="+mn-ea"/>
              </a:rPr>
              <a:t>第二章：违纪与纪律处分</a:t>
            </a:r>
          </a:p>
        </p:txBody>
      </p:sp>
      <p:sp>
        <p:nvSpPr>
          <p:cNvPr id="14" name="矩形: 圆角 13"/>
          <p:cNvSpPr/>
          <p:nvPr/>
        </p:nvSpPr>
        <p:spPr>
          <a:xfrm>
            <a:off x="6473534" y="1885661"/>
            <a:ext cx="3420000" cy="360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FFFDF8"/>
                </a:solidFill>
                <a:latin typeface="+mn-ea"/>
              </a:rPr>
              <a:t>第三章：纪律处分运用规则</a:t>
            </a:r>
          </a:p>
        </p:txBody>
      </p:sp>
      <p:sp>
        <p:nvSpPr>
          <p:cNvPr id="15" name="矩形: 圆角 14"/>
          <p:cNvSpPr/>
          <p:nvPr/>
        </p:nvSpPr>
        <p:spPr>
          <a:xfrm>
            <a:off x="6473534" y="2328625"/>
            <a:ext cx="3420000" cy="360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FFFDF8"/>
                </a:solidFill>
                <a:latin typeface="+mn-ea"/>
              </a:rPr>
              <a:t>第四章：对违法犯罪党员的纪律处分</a:t>
            </a:r>
          </a:p>
        </p:txBody>
      </p:sp>
      <p:sp>
        <p:nvSpPr>
          <p:cNvPr id="16" name="矩形: 圆角 15"/>
          <p:cNvSpPr/>
          <p:nvPr/>
        </p:nvSpPr>
        <p:spPr>
          <a:xfrm>
            <a:off x="6473534" y="2771589"/>
            <a:ext cx="3420000" cy="360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FFFDF8"/>
                </a:solidFill>
                <a:latin typeface="+mn-ea"/>
              </a:rPr>
              <a:t>第五章：其他规定</a:t>
            </a:r>
          </a:p>
        </p:txBody>
      </p:sp>
      <p:sp>
        <p:nvSpPr>
          <p:cNvPr id="17" name="矩形: 圆角 16"/>
          <p:cNvSpPr/>
          <p:nvPr/>
        </p:nvSpPr>
        <p:spPr>
          <a:xfrm>
            <a:off x="6473534" y="3322503"/>
            <a:ext cx="3420000" cy="360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FFFDF8"/>
                </a:solidFill>
                <a:latin typeface="+mn-ea"/>
              </a:rPr>
              <a:t>第六章：对违反政治纪律行为的处分</a:t>
            </a:r>
          </a:p>
        </p:txBody>
      </p:sp>
      <p:sp>
        <p:nvSpPr>
          <p:cNvPr id="18" name="矩形: 圆角 17"/>
          <p:cNvSpPr/>
          <p:nvPr/>
        </p:nvSpPr>
        <p:spPr>
          <a:xfrm>
            <a:off x="6473534" y="3765467"/>
            <a:ext cx="3420000" cy="360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FFFDF8"/>
                </a:solidFill>
                <a:latin typeface="+mn-ea"/>
              </a:rPr>
              <a:t>第七章：对违反组织纪律行为的处分</a:t>
            </a:r>
          </a:p>
        </p:txBody>
      </p:sp>
      <p:sp>
        <p:nvSpPr>
          <p:cNvPr id="19" name="矩形: 圆角 18"/>
          <p:cNvSpPr/>
          <p:nvPr/>
        </p:nvSpPr>
        <p:spPr>
          <a:xfrm>
            <a:off x="6473534" y="4208431"/>
            <a:ext cx="3420000" cy="360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FFFDF8"/>
                </a:solidFill>
                <a:latin typeface="+mn-ea"/>
              </a:rPr>
              <a:t>第八章：对违反廉洁纪律行为的处分</a:t>
            </a:r>
          </a:p>
        </p:txBody>
      </p:sp>
      <p:sp>
        <p:nvSpPr>
          <p:cNvPr id="20" name="矩形: 圆角 19"/>
          <p:cNvSpPr/>
          <p:nvPr/>
        </p:nvSpPr>
        <p:spPr>
          <a:xfrm>
            <a:off x="6473534" y="4651395"/>
            <a:ext cx="3420000" cy="360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FFFDF8"/>
                </a:solidFill>
                <a:latin typeface="+mn-ea"/>
              </a:rPr>
              <a:t>第九章：对违反群众纪律行为的处分</a:t>
            </a:r>
          </a:p>
        </p:txBody>
      </p:sp>
      <p:sp>
        <p:nvSpPr>
          <p:cNvPr id="21" name="矩形: 圆角 20"/>
          <p:cNvSpPr/>
          <p:nvPr/>
        </p:nvSpPr>
        <p:spPr>
          <a:xfrm>
            <a:off x="6473534" y="5094359"/>
            <a:ext cx="3420000" cy="360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FFFDF8"/>
                </a:solidFill>
                <a:latin typeface="+mn-ea"/>
              </a:rPr>
              <a:t>第十章：对违反工作纪律行为的处分</a:t>
            </a:r>
          </a:p>
        </p:txBody>
      </p:sp>
      <p:sp>
        <p:nvSpPr>
          <p:cNvPr id="22" name="矩形: 圆角 21"/>
          <p:cNvSpPr/>
          <p:nvPr/>
        </p:nvSpPr>
        <p:spPr>
          <a:xfrm>
            <a:off x="6473534" y="5537323"/>
            <a:ext cx="3420000" cy="360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FFFDF8"/>
                </a:solidFill>
                <a:latin typeface="+mn-ea"/>
              </a:rPr>
              <a:t>　第十一章：对违反生活纪律行为的处分</a:t>
            </a:r>
          </a:p>
        </p:txBody>
      </p:sp>
      <p:sp>
        <p:nvSpPr>
          <p:cNvPr id="23" name="矩形: 圆角 22"/>
          <p:cNvSpPr/>
          <p:nvPr/>
        </p:nvSpPr>
        <p:spPr>
          <a:xfrm>
            <a:off x="6473534" y="6063681"/>
            <a:ext cx="3420000" cy="360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FFFDF8"/>
                </a:solidFill>
                <a:latin typeface="+mn-ea"/>
              </a:rPr>
              <a:t>补充说明</a:t>
            </a:r>
          </a:p>
        </p:txBody>
      </p:sp>
      <p:sp>
        <p:nvSpPr>
          <p:cNvPr id="24" name="矩形: 圆角 23"/>
          <p:cNvSpPr/>
          <p:nvPr/>
        </p:nvSpPr>
        <p:spPr>
          <a:xfrm>
            <a:off x="10016589" y="999733"/>
            <a:ext cx="1440000" cy="360000"/>
          </a:xfrm>
          <a:prstGeom prst="roundRect">
            <a:avLst>
              <a:gd name="adj" fmla="val 0"/>
            </a:avLst>
          </a:prstGeom>
          <a:solidFill>
            <a:srgbClr val="FFA0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solidFill>
                  <a:srgbClr val="FFFDF8"/>
                </a:solidFill>
                <a:latin typeface="+mn-ea"/>
              </a:rPr>
              <a:t>第</a:t>
            </a:r>
            <a:r>
              <a:rPr lang="en-US" altLang="zh-CN" sz="1400" dirty="0">
                <a:solidFill>
                  <a:srgbClr val="FFFDF8"/>
                </a:solidFill>
                <a:latin typeface="+mn-ea"/>
              </a:rPr>
              <a:t>1~6</a:t>
            </a:r>
            <a:r>
              <a:rPr lang="zh-CN" altLang="en-US" sz="1400" dirty="0">
                <a:solidFill>
                  <a:srgbClr val="FFFDF8"/>
                </a:solidFill>
                <a:latin typeface="+mn-ea"/>
              </a:rPr>
              <a:t>条</a:t>
            </a:r>
          </a:p>
        </p:txBody>
      </p:sp>
      <p:sp>
        <p:nvSpPr>
          <p:cNvPr id="26" name="矩形: 圆角 25"/>
          <p:cNvSpPr/>
          <p:nvPr/>
        </p:nvSpPr>
        <p:spPr>
          <a:xfrm>
            <a:off x="4469080" y="1849661"/>
            <a:ext cx="1512000" cy="432000"/>
          </a:xfrm>
          <a:prstGeom prst="roundRect">
            <a:avLst>
              <a:gd name="adj" fmla="val 0"/>
            </a:avLst>
          </a:prstGeom>
          <a:solidFill>
            <a:srgbClr val="FF8751">
              <a:alpha val="15000"/>
            </a:srgbClr>
          </a:solidFill>
          <a:ln w="12700">
            <a:solidFill>
              <a:srgbClr val="E72E1E">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gradFill>
                  <a:gsLst>
                    <a:gs pos="0">
                      <a:srgbClr val="FF0000"/>
                    </a:gs>
                    <a:gs pos="100000">
                      <a:srgbClr val="C00000"/>
                    </a:gs>
                  </a:gsLst>
                  <a:lin ang="2700000" scaled="0"/>
                </a:gradFill>
                <a:latin typeface="+mj-ea"/>
                <a:ea typeface="+mj-ea"/>
              </a:rPr>
              <a:t>第一篇：总则</a:t>
            </a:r>
          </a:p>
        </p:txBody>
      </p:sp>
      <p:sp>
        <p:nvSpPr>
          <p:cNvPr id="27" name="矩形: 圆角 26"/>
          <p:cNvSpPr/>
          <p:nvPr/>
        </p:nvSpPr>
        <p:spPr>
          <a:xfrm>
            <a:off x="4469080" y="4399395"/>
            <a:ext cx="1512000" cy="432000"/>
          </a:xfrm>
          <a:prstGeom prst="roundRect">
            <a:avLst>
              <a:gd name="adj" fmla="val 0"/>
            </a:avLst>
          </a:prstGeom>
          <a:solidFill>
            <a:srgbClr val="FF8751">
              <a:alpha val="15000"/>
            </a:srgbClr>
          </a:solidFill>
          <a:ln w="12700">
            <a:solidFill>
              <a:srgbClr val="E72E1E">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gradFill>
                  <a:gsLst>
                    <a:gs pos="0">
                      <a:srgbClr val="FF0000"/>
                    </a:gs>
                    <a:gs pos="100000">
                      <a:srgbClr val="C00000"/>
                    </a:gs>
                  </a:gsLst>
                  <a:lin ang="2700000" scaled="0"/>
                </a:gradFill>
                <a:latin typeface="+mj-ea"/>
                <a:ea typeface="+mj-ea"/>
              </a:rPr>
              <a:t>第二篇：分则</a:t>
            </a:r>
          </a:p>
        </p:txBody>
      </p:sp>
      <p:sp>
        <p:nvSpPr>
          <p:cNvPr id="28" name="矩形: 圆角 27"/>
          <p:cNvSpPr/>
          <p:nvPr/>
        </p:nvSpPr>
        <p:spPr>
          <a:xfrm>
            <a:off x="4469080" y="6027681"/>
            <a:ext cx="1512000" cy="432000"/>
          </a:xfrm>
          <a:prstGeom prst="roundRect">
            <a:avLst>
              <a:gd name="adj" fmla="val 0"/>
            </a:avLst>
          </a:prstGeom>
          <a:solidFill>
            <a:srgbClr val="FF8751">
              <a:alpha val="15000"/>
            </a:srgbClr>
          </a:solidFill>
          <a:ln w="12700">
            <a:solidFill>
              <a:srgbClr val="E72E1E">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dirty="0">
                <a:gradFill>
                  <a:gsLst>
                    <a:gs pos="0">
                      <a:srgbClr val="FF0000"/>
                    </a:gs>
                    <a:gs pos="100000">
                      <a:srgbClr val="C00000"/>
                    </a:gs>
                  </a:gsLst>
                  <a:lin ang="2700000" scaled="0"/>
                </a:gradFill>
                <a:latin typeface="+mj-ea"/>
                <a:ea typeface="+mj-ea"/>
              </a:rPr>
              <a:t>第三篇：附则</a:t>
            </a:r>
          </a:p>
        </p:txBody>
      </p:sp>
      <p:sp>
        <p:nvSpPr>
          <p:cNvPr id="29" name="左大括号 28"/>
          <p:cNvSpPr/>
          <p:nvPr/>
        </p:nvSpPr>
        <p:spPr>
          <a:xfrm>
            <a:off x="6176069" y="999733"/>
            <a:ext cx="174410" cy="2131856"/>
          </a:xfrm>
          <a:prstGeom prst="leftBrace">
            <a:avLst>
              <a:gd name="adj1" fmla="val 92073"/>
              <a:gd name="adj2" fmla="val 50000"/>
            </a:avLst>
          </a:prstGeom>
          <a:ln w="25400" cap="rnd">
            <a:solidFill>
              <a:srgbClr val="FFA075"/>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左大括号 29"/>
          <p:cNvSpPr/>
          <p:nvPr/>
        </p:nvSpPr>
        <p:spPr>
          <a:xfrm>
            <a:off x="6176069" y="3322502"/>
            <a:ext cx="174373" cy="2574807"/>
          </a:xfrm>
          <a:prstGeom prst="leftBrace">
            <a:avLst>
              <a:gd name="adj1" fmla="val 92073"/>
              <a:gd name="adj2" fmla="val 50000"/>
            </a:avLst>
          </a:prstGeom>
          <a:ln w="25400" cap="rnd">
            <a:solidFill>
              <a:srgbClr val="FFA075"/>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左大括号 38"/>
          <p:cNvSpPr/>
          <p:nvPr/>
        </p:nvSpPr>
        <p:spPr>
          <a:xfrm>
            <a:off x="3913578" y="2070538"/>
            <a:ext cx="360515" cy="4171512"/>
          </a:xfrm>
          <a:prstGeom prst="leftBrace">
            <a:avLst>
              <a:gd name="adj1" fmla="val 92073"/>
              <a:gd name="adj2" fmla="val 50000"/>
            </a:avLst>
          </a:prstGeom>
          <a:ln w="25400" cap="rnd">
            <a:solidFill>
              <a:srgbClr val="FFA075"/>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文本框 39"/>
          <p:cNvSpPr txBox="1"/>
          <p:nvPr/>
        </p:nvSpPr>
        <p:spPr>
          <a:xfrm>
            <a:off x="4469081" y="2392925"/>
            <a:ext cx="1426133" cy="307777"/>
          </a:xfrm>
          <a:prstGeom prst="rect">
            <a:avLst/>
          </a:prstGeom>
        </p:spPr>
        <p:txBody>
          <a:bodyPr wrap="square">
            <a:spAutoFit/>
          </a:bodyPr>
          <a:lstStyle>
            <a:defPPr>
              <a:defRPr lang="zh-CN"/>
            </a:defPPr>
            <a:lvl1pPr>
              <a:defRPr sz="3200">
                <a:gradFill>
                  <a:gsLst>
                    <a:gs pos="0">
                      <a:srgbClr val="FDF394"/>
                    </a:gs>
                    <a:gs pos="100000">
                      <a:srgbClr val="FDF394"/>
                    </a:gs>
                    <a:gs pos="55000">
                      <a:srgbClr val="FFFDF8"/>
                    </a:gs>
                  </a:gsLst>
                  <a:lin ang="5400000" scaled="1"/>
                </a:gradFill>
                <a:latin typeface="+mj-ea"/>
                <a:ea typeface="+mj-ea"/>
              </a:defRPr>
            </a:lvl1pPr>
          </a:lstStyle>
          <a:p>
            <a:pPr algn="ctr"/>
            <a:r>
              <a:rPr lang="zh-CN" altLang="en-US" sz="1400" dirty="0">
                <a:solidFill>
                  <a:schemeClr val="tx1">
                    <a:lumMod val="65000"/>
                    <a:lumOff val="35000"/>
                  </a:schemeClr>
                </a:solidFill>
                <a:latin typeface="+mn-ea"/>
                <a:ea typeface="+mn-ea"/>
              </a:rPr>
              <a:t>主体部分</a:t>
            </a:r>
          </a:p>
        </p:txBody>
      </p:sp>
      <p:sp>
        <p:nvSpPr>
          <p:cNvPr id="41" name="文本框 40"/>
          <p:cNvSpPr txBox="1"/>
          <p:nvPr/>
        </p:nvSpPr>
        <p:spPr>
          <a:xfrm>
            <a:off x="4469081" y="4940470"/>
            <a:ext cx="1426133" cy="523220"/>
          </a:xfrm>
          <a:prstGeom prst="rect">
            <a:avLst/>
          </a:prstGeom>
        </p:spPr>
        <p:txBody>
          <a:bodyPr wrap="square">
            <a:spAutoFit/>
          </a:bodyPr>
          <a:lstStyle>
            <a:defPPr>
              <a:defRPr lang="zh-CN"/>
            </a:defPPr>
            <a:lvl1pPr>
              <a:defRPr sz="3200">
                <a:gradFill>
                  <a:gsLst>
                    <a:gs pos="0">
                      <a:srgbClr val="FDF394"/>
                    </a:gs>
                    <a:gs pos="100000">
                      <a:srgbClr val="FDF394"/>
                    </a:gs>
                    <a:gs pos="55000">
                      <a:srgbClr val="FFFDF8"/>
                    </a:gs>
                  </a:gsLst>
                  <a:lin ang="5400000" scaled="1"/>
                </a:gradFill>
                <a:latin typeface="+mj-ea"/>
                <a:ea typeface="+mj-ea"/>
              </a:defRPr>
            </a:lvl1pPr>
          </a:lstStyle>
          <a:p>
            <a:pPr algn="ctr"/>
            <a:r>
              <a:rPr lang="zh-CN" altLang="en-US" sz="1400" dirty="0">
                <a:solidFill>
                  <a:schemeClr val="tx1">
                    <a:lumMod val="65000"/>
                    <a:lumOff val="35000"/>
                  </a:schemeClr>
                </a:solidFill>
                <a:latin typeface="+mn-ea"/>
                <a:ea typeface="+mn-ea"/>
              </a:rPr>
              <a:t>六大违纪内容及其相应处分</a:t>
            </a:r>
          </a:p>
        </p:txBody>
      </p:sp>
      <p:sp>
        <p:nvSpPr>
          <p:cNvPr id="43" name="矩形: 圆角 42"/>
          <p:cNvSpPr/>
          <p:nvPr/>
        </p:nvSpPr>
        <p:spPr>
          <a:xfrm>
            <a:off x="10016589" y="1442697"/>
            <a:ext cx="1440000" cy="360000"/>
          </a:xfrm>
          <a:prstGeom prst="roundRect">
            <a:avLst>
              <a:gd name="adj" fmla="val 0"/>
            </a:avLst>
          </a:prstGeom>
          <a:solidFill>
            <a:srgbClr val="FFA0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solidFill>
                  <a:srgbClr val="FFFDF8"/>
                </a:solidFill>
                <a:latin typeface="+mn-ea"/>
              </a:rPr>
              <a:t>第</a:t>
            </a:r>
            <a:r>
              <a:rPr lang="en-US" altLang="zh-CN" sz="1400" dirty="0">
                <a:solidFill>
                  <a:srgbClr val="FFFDF8"/>
                </a:solidFill>
                <a:latin typeface="+mn-ea"/>
              </a:rPr>
              <a:t>7~16</a:t>
            </a:r>
            <a:r>
              <a:rPr lang="zh-CN" altLang="en-US" sz="1400" dirty="0">
                <a:solidFill>
                  <a:srgbClr val="FFFDF8"/>
                </a:solidFill>
                <a:latin typeface="+mn-ea"/>
              </a:rPr>
              <a:t>条</a:t>
            </a:r>
          </a:p>
        </p:txBody>
      </p:sp>
      <p:sp>
        <p:nvSpPr>
          <p:cNvPr id="44" name="矩形: 圆角 43"/>
          <p:cNvSpPr/>
          <p:nvPr/>
        </p:nvSpPr>
        <p:spPr>
          <a:xfrm>
            <a:off x="10016589" y="1885661"/>
            <a:ext cx="1440000" cy="360000"/>
          </a:xfrm>
          <a:prstGeom prst="roundRect">
            <a:avLst>
              <a:gd name="adj" fmla="val 0"/>
            </a:avLst>
          </a:prstGeom>
          <a:solidFill>
            <a:srgbClr val="FFA0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solidFill>
                  <a:srgbClr val="FFFDF8"/>
                </a:solidFill>
                <a:latin typeface="+mn-ea"/>
              </a:rPr>
              <a:t>第</a:t>
            </a:r>
            <a:r>
              <a:rPr lang="en-US" altLang="zh-CN" sz="1400" dirty="0">
                <a:solidFill>
                  <a:srgbClr val="FFFDF8"/>
                </a:solidFill>
                <a:latin typeface="+mn-ea"/>
              </a:rPr>
              <a:t>17~26</a:t>
            </a:r>
            <a:r>
              <a:rPr lang="zh-CN" altLang="en-US" sz="1400" dirty="0">
                <a:solidFill>
                  <a:srgbClr val="FFFDF8"/>
                </a:solidFill>
                <a:latin typeface="+mn-ea"/>
              </a:rPr>
              <a:t>条</a:t>
            </a:r>
          </a:p>
        </p:txBody>
      </p:sp>
      <p:sp>
        <p:nvSpPr>
          <p:cNvPr id="45" name="矩形: 圆角 44"/>
          <p:cNvSpPr/>
          <p:nvPr/>
        </p:nvSpPr>
        <p:spPr>
          <a:xfrm>
            <a:off x="10016589" y="2328625"/>
            <a:ext cx="1440000" cy="360000"/>
          </a:xfrm>
          <a:prstGeom prst="roundRect">
            <a:avLst>
              <a:gd name="adj" fmla="val 0"/>
            </a:avLst>
          </a:prstGeom>
          <a:solidFill>
            <a:srgbClr val="FFA0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solidFill>
                  <a:srgbClr val="FFFDF8"/>
                </a:solidFill>
                <a:latin typeface="+mn-ea"/>
              </a:rPr>
              <a:t>第</a:t>
            </a:r>
            <a:r>
              <a:rPr lang="en-US" altLang="zh-CN" sz="1400" dirty="0">
                <a:solidFill>
                  <a:srgbClr val="FFFDF8"/>
                </a:solidFill>
                <a:latin typeface="+mn-ea"/>
              </a:rPr>
              <a:t>27~33</a:t>
            </a:r>
            <a:r>
              <a:rPr lang="zh-CN" altLang="en-US" sz="1400" dirty="0">
                <a:solidFill>
                  <a:srgbClr val="FFFDF8"/>
                </a:solidFill>
                <a:latin typeface="+mn-ea"/>
              </a:rPr>
              <a:t>条</a:t>
            </a:r>
          </a:p>
        </p:txBody>
      </p:sp>
      <p:sp>
        <p:nvSpPr>
          <p:cNvPr id="46" name="矩形: 圆角 45"/>
          <p:cNvSpPr/>
          <p:nvPr/>
        </p:nvSpPr>
        <p:spPr>
          <a:xfrm>
            <a:off x="10016589" y="2771589"/>
            <a:ext cx="1440000" cy="360000"/>
          </a:xfrm>
          <a:prstGeom prst="roundRect">
            <a:avLst>
              <a:gd name="adj" fmla="val 0"/>
            </a:avLst>
          </a:prstGeom>
          <a:solidFill>
            <a:srgbClr val="FFA0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solidFill>
                  <a:srgbClr val="FFFDF8"/>
                </a:solidFill>
                <a:latin typeface="+mn-ea"/>
              </a:rPr>
              <a:t>第</a:t>
            </a:r>
            <a:r>
              <a:rPr lang="en-US" altLang="zh-CN" sz="1400" dirty="0">
                <a:solidFill>
                  <a:srgbClr val="FFFDF8"/>
                </a:solidFill>
                <a:latin typeface="+mn-ea"/>
              </a:rPr>
              <a:t>34~43</a:t>
            </a:r>
            <a:r>
              <a:rPr lang="zh-CN" altLang="en-US" sz="1400" dirty="0">
                <a:solidFill>
                  <a:srgbClr val="FFFDF8"/>
                </a:solidFill>
                <a:latin typeface="+mn-ea"/>
              </a:rPr>
              <a:t>条</a:t>
            </a:r>
          </a:p>
        </p:txBody>
      </p:sp>
      <p:sp>
        <p:nvSpPr>
          <p:cNvPr id="47" name="矩形: 圆角 46"/>
          <p:cNvSpPr/>
          <p:nvPr/>
        </p:nvSpPr>
        <p:spPr>
          <a:xfrm>
            <a:off x="10016589" y="3319556"/>
            <a:ext cx="1440000" cy="360000"/>
          </a:xfrm>
          <a:prstGeom prst="roundRect">
            <a:avLst>
              <a:gd name="adj" fmla="val 0"/>
            </a:avLst>
          </a:prstGeom>
          <a:solidFill>
            <a:srgbClr val="FFA0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solidFill>
                  <a:srgbClr val="FFFDF8"/>
                </a:solidFill>
                <a:latin typeface="+mn-ea"/>
              </a:rPr>
              <a:t>第</a:t>
            </a:r>
            <a:r>
              <a:rPr lang="en-US" altLang="zh-CN" sz="1400" dirty="0">
                <a:solidFill>
                  <a:srgbClr val="FFFDF8"/>
                </a:solidFill>
                <a:latin typeface="+mn-ea"/>
              </a:rPr>
              <a:t>44~69</a:t>
            </a:r>
            <a:r>
              <a:rPr lang="zh-CN" altLang="en-US" sz="1400" dirty="0">
                <a:solidFill>
                  <a:srgbClr val="FFFDF8"/>
                </a:solidFill>
                <a:latin typeface="+mn-ea"/>
              </a:rPr>
              <a:t>条</a:t>
            </a:r>
          </a:p>
        </p:txBody>
      </p:sp>
      <p:sp>
        <p:nvSpPr>
          <p:cNvPr id="48" name="矩形: 圆角 47"/>
          <p:cNvSpPr/>
          <p:nvPr/>
        </p:nvSpPr>
        <p:spPr>
          <a:xfrm>
            <a:off x="10016589" y="3765467"/>
            <a:ext cx="1440000" cy="360000"/>
          </a:xfrm>
          <a:prstGeom prst="roundRect">
            <a:avLst>
              <a:gd name="adj" fmla="val 0"/>
            </a:avLst>
          </a:prstGeom>
          <a:solidFill>
            <a:srgbClr val="FFA0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solidFill>
                  <a:srgbClr val="FFFDF8"/>
                </a:solidFill>
                <a:latin typeface="+mn-ea"/>
              </a:rPr>
              <a:t>第</a:t>
            </a:r>
            <a:r>
              <a:rPr lang="en-US" altLang="zh-CN" sz="1400" dirty="0">
                <a:solidFill>
                  <a:srgbClr val="FFFDF8"/>
                </a:solidFill>
                <a:latin typeface="+mn-ea"/>
              </a:rPr>
              <a:t>70~84</a:t>
            </a:r>
            <a:r>
              <a:rPr lang="zh-CN" altLang="en-US" sz="1400" dirty="0">
                <a:solidFill>
                  <a:srgbClr val="FFFDF8"/>
                </a:solidFill>
                <a:latin typeface="+mn-ea"/>
              </a:rPr>
              <a:t>条</a:t>
            </a:r>
          </a:p>
        </p:txBody>
      </p:sp>
      <p:sp>
        <p:nvSpPr>
          <p:cNvPr id="49" name="矩形: 圆角 48"/>
          <p:cNvSpPr/>
          <p:nvPr/>
        </p:nvSpPr>
        <p:spPr>
          <a:xfrm>
            <a:off x="10016589" y="4208431"/>
            <a:ext cx="1440000" cy="360000"/>
          </a:xfrm>
          <a:prstGeom prst="roundRect">
            <a:avLst>
              <a:gd name="adj" fmla="val 0"/>
            </a:avLst>
          </a:prstGeom>
          <a:solidFill>
            <a:srgbClr val="FFA0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solidFill>
                  <a:srgbClr val="FFFDF8"/>
                </a:solidFill>
                <a:latin typeface="+mn-ea"/>
              </a:rPr>
              <a:t>第</a:t>
            </a:r>
            <a:r>
              <a:rPr lang="en-US" altLang="zh-CN" sz="1400" dirty="0">
                <a:solidFill>
                  <a:srgbClr val="FFFDF8"/>
                </a:solidFill>
                <a:latin typeface="+mn-ea"/>
              </a:rPr>
              <a:t>85~111</a:t>
            </a:r>
            <a:r>
              <a:rPr lang="zh-CN" altLang="en-US" sz="1400" dirty="0">
                <a:solidFill>
                  <a:srgbClr val="FFFDF8"/>
                </a:solidFill>
                <a:latin typeface="+mn-ea"/>
              </a:rPr>
              <a:t>条</a:t>
            </a:r>
          </a:p>
        </p:txBody>
      </p:sp>
      <p:sp>
        <p:nvSpPr>
          <p:cNvPr id="50" name="矩形: 圆角 49"/>
          <p:cNvSpPr/>
          <p:nvPr/>
        </p:nvSpPr>
        <p:spPr>
          <a:xfrm>
            <a:off x="10016589" y="4651396"/>
            <a:ext cx="1440000" cy="360000"/>
          </a:xfrm>
          <a:prstGeom prst="roundRect">
            <a:avLst>
              <a:gd name="adj" fmla="val 0"/>
            </a:avLst>
          </a:prstGeom>
          <a:solidFill>
            <a:srgbClr val="FFA0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solidFill>
                  <a:srgbClr val="FFFDF8"/>
                </a:solidFill>
                <a:latin typeface="+mn-ea"/>
              </a:rPr>
              <a:t>第</a:t>
            </a:r>
            <a:r>
              <a:rPr lang="en-US" altLang="zh-CN" sz="1400" dirty="0">
                <a:solidFill>
                  <a:srgbClr val="FFFDF8"/>
                </a:solidFill>
                <a:latin typeface="+mn-ea"/>
              </a:rPr>
              <a:t>112~120</a:t>
            </a:r>
            <a:r>
              <a:rPr lang="zh-CN" altLang="en-US" sz="1400" dirty="0">
                <a:solidFill>
                  <a:srgbClr val="FFFDF8"/>
                </a:solidFill>
                <a:latin typeface="+mn-ea"/>
              </a:rPr>
              <a:t>条</a:t>
            </a:r>
          </a:p>
        </p:txBody>
      </p:sp>
      <p:sp>
        <p:nvSpPr>
          <p:cNvPr id="51" name="矩形: 圆角 50"/>
          <p:cNvSpPr/>
          <p:nvPr/>
        </p:nvSpPr>
        <p:spPr>
          <a:xfrm>
            <a:off x="10016589" y="5094359"/>
            <a:ext cx="1440000" cy="360000"/>
          </a:xfrm>
          <a:prstGeom prst="roundRect">
            <a:avLst>
              <a:gd name="adj" fmla="val 0"/>
            </a:avLst>
          </a:prstGeom>
          <a:solidFill>
            <a:srgbClr val="FFA0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solidFill>
                  <a:srgbClr val="FFFDF8"/>
                </a:solidFill>
                <a:latin typeface="+mn-ea"/>
              </a:rPr>
              <a:t>第</a:t>
            </a:r>
            <a:r>
              <a:rPr lang="en-US" altLang="zh-CN" sz="1400" dirty="0">
                <a:solidFill>
                  <a:srgbClr val="FFFDF8"/>
                </a:solidFill>
                <a:latin typeface="+mn-ea"/>
              </a:rPr>
              <a:t>121~133</a:t>
            </a:r>
            <a:r>
              <a:rPr lang="zh-CN" altLang="en-US" sz="1400" dirty="0">
                <a:solidFill>
                  <a:srgbClr val="FFFDF8"/>
                </a:solidFill>
                <a:latin typeface="+mn-ea"/>
              </a:rPr>
              <a:t>条</a:t>
            </a:r>
          </a:p>
        </p:txBody>
      </p:sp>
      <p:sp>
        <p:nvSpPr>
          <p:cNvPr id="52" name="矩形: 圆角 51"/>
          <p:cNvSpPr/>
          <p:nvPr/>
        </p:nvSpPr>
        <p:spPr>
          <a:xfrm>
            <a:off x="10016589" y="5537323"/>
            <a:ext cx="1440000" cy="360000"/>
          </a:xfrm>
          <a:prstGeom prst="roundRect">
            <a:avLst>
              <a:gd name="adj" fmla="val 0"/>
            </a:avLst>
          </a:prstGeom>
          <a:solidFill>
            <a:srgbClr val="FFA0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solidFill>
                  <a:srgbClr val="FFFDF8"/>
                </a:solidFill>
                <a:latin typeface="+mn-ea"/>
              </a:rPr>
              <a:t>第</a:t>
            </a:r>
            <a:r>
              <a:rPr lang="en-US" altLang="zh-CN" sz="1400" dirty="0">
                <a:solidFill>
                  <a:srgbClr val="FFFDF8"/>
                </a:solidFill>
                <a:latin typeface="+mn-ea"/>
              </a:rPr>
              <a:t>134~138</a:t>
            </a:r>
            <a:r>
              <a:rPr lang="zh-CN" altLang="en-US" sz="1400" dirty="0">
                <a:solidFill>
                  <a:srgbClr val="FFFDF8"/>
                </a:solidFill>
                <a:latin typeface="+mn-ea"/>
              </a:rPr>
              <a:t>条</a:t>
            </a:r>
          </a:p>
        </p:txBody>
      </p:sp>
      <p:sp>
        <p:nvSpPr>
          <p:cNvPr id="53" name="矩形: 圆角 52"/>
          <p:cNvSpPr/>
          <p:nvPr/>
        </p:nvSpPr>
        <p:spPr>
          <a:xfrm>
            <a:off x="10016589" y="6063681"/>
            <a:ext cx="1440000" cy="360000"/>
          </a:xfrm>
          <a:prstGeom prst="roundRect">
            <a:avLst>
              <a:gd name="adj" fmla="val 0"/>
            </a:avLst>
          </a:prstGeom>
          <a:solidFill>
            <a:srgbClr val="FFA07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solidFill>
                  <a:srgbClr val="FFFDF8"/>
                </a:solidFill>
                <a:latin typeface="+mn-ea"/>
              </a:rPr>
              <a:t>第</a:t>
            </a:r>
            <a:r>
              <a:rPr lang="en-US" altLang="zh-CN" sz="1400" dirty="0">
                <a:solidFill>
                  <a:srgbClr val="FFFDF8"/>
                </a:solidFill>
                <a:latin typeface="+mn-ea"/>
              </a:rPr>
              <a:t>139~142</a:t>
            </a:r>
            <a:r>
              <a:rPr lang="zh-CN" altLang="en-US" sz="1400" dirty="0">
                <a:solidFill>
                  <a:srgbClr val="FFFDF8"/>
                </a:solidFill>
                <a:latin typeface="+mn-ea"/>
              </a:rPr>
              <a:t>条</a:t>
            </a:r>
          </a:p>
        </p:txBody>
      </p:sp>
      <p:sp>
        <p:nvSpPr>
          <p:cNvPr id="54" name="左大括号 53"/>
          <p:cNvSpPr/>
          <p:nvPr/>
        </p:nvSpPr>
        <p:spPr>
          <a:xfrm>
            <a:off x="6176068" y="6063681"/>
            <a:ext cx="174373" cy="360001"/>
          </a:xfrm>
          <a:prstGeom prst="leftBrace">
            <a:avLst>
              <a:gd name="adj1" fmla="val 92073"/>
              <a:gd name="adj2" fmla="val 50000"/>
            </a:avLst>
          </a:prstGeom>
          <a:ln w="25400" cap="rnd">
            <a:solidFill>
              <a:srgbClr val="FFA075"/>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par>
                          <p:cTn id="16" fill="hold">
                            <p:stCondLst>
                              <p:cond delay="1500"/>
                            </p:stCondLst>
                            <p:childTnLst>
                              <p:par>
                                <p:cTn id="17" presetID="2" presetClass="entr" presetSubtype="4" decel="10000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1000" fill="hold"/>
                                        <p:tgtEl>
                                          <p:spTgt spid="26"/>
                                        </p:tgtEl>
                                        <p:attrNameLst>
                                          <p:attrName>ppt_x</p:attrName>
                                        </p:attrNameLst>
                                      </p:cBhvr>
                                      <p:tavLst>
                                        <p:tav tm="0">
                                          <p:val>
                                            <p:strVal val="#ppt_x"/>
                                          </p:val>
                                        </p:tav>
                                        <p:tav tm="100000">
                                          <p:val>
                                            <p:strVal val="#ppt_x"/>
                                          </p:val>
                                        </p:tav>
                                      </p:tavLst>
                                    </p:anim>
                                    <p:anim calcmode="lin" valueType="num">
                                      <p:cBhvr additive="base">
                                        <p:cTn id="20" dur="10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ppt_x"/>
                                          </p:val>
                                        </p:tav>
                                        <p:tav tm="100000">
                                          <p:val>
                                            <p:strVal val="#ppt_x"/>
                                          </p:val>
                                        </p:tav>
                                      </p:tavLst>
                                    </p:anim>
                                    <p:anim calcmode="lin" valueType="num">
                                      <p:cBhvr additive="base">
                                        <p:cTn id="24" dur="10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000" fill="hold"/>
                                        <p:tgtEl>
                                          <p:spTgt spid="28"/>
                                        </p:tgtEl>
                                        <p:attrNameLst>
                                          <p:attrName>ppt_x</p:attrName>
                                        </p:attrNameLst>
                                      </p:cBhvr>
                                      <p:tavLst>
                                        <p:tav tm="0">
                                          <p:val>
                                            <p:strVal val="#ppt_x"/>
                                          </p:val>
                                        </p:tav>
                                        <p:tav tm="100000">
                                          <p:val>
                                            <p:strVal val="#ppt_x"/>
                                          </p:val>
                                        </p:tav>
                                      </p:tavLst>
                                    </p:anim>
                                    <p:anim calcmode="lin" valueType="num">
                                      <p:cBhvr additive="base">
                                        <p:cTn id="28" dur="1000" fill="hold"/>
                                        <p:tgtEl>
                                          <p:spTgt spid="28"/>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50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3000"/>
                            </p:stCondLst>
                            <p:childTnLst>
                              <p:par>
                                <p:cTn id="46" presetID="2" presetClass="entr" presetSubtype="2" decel="10000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1000" fill="hold"/>
                                        <p:tgtEl>
                                          <p:spTgt spid="11"/>
                                        </p:tgtEl>
                                        <p:attrNameLst>
                                          <p:attrName>ppt_x</p:attrName>
                                        </p:attrNameLst>
                                      </p:cBhvr>
                                      <p:tavLst>
                                        <p:tav tm="0">
                                          <p:val>
                                            <p:strVal val="1+#ppt_w/2"/>
                                          </p:val>
                                        </p:tav>
                                        <p:tav tm="100000">
                                          <p:val>
                                            <p:strVal val="#ppt_x"/>
                                          </p:val>
                                        </p:tav>
                                      </p:tavLst>
                                    </p:anim>
                                    <p:anim calcmode="lin" valueType="num">
                                      <p:cBhvr additive="base">
                                        <p:cTn id="49" dur="1000" fill="hold"/>
                                        <p:tgtEl>
                                          <p:spTgt spid="11"/>
                                        </p:tgtEl>
                                        <p:attrNameLst>
                                          <p:attrName>ppt_y</p:attrName>
                                        </p:attrNameLst>
                                      </p:cBhvr>
                                      <p:tavLst>
                                        <p:tav tm="0">
                                          <p:val>
                                            <p:strVal val="#ppt_y"/>
                                          </p:val>
                                        </p:tav>
                                        <p:tav tm="100000">
                                          <p:val>
                                            <p:strVal val="#ppt_y"/>
                                          </p:val>
                                        </p:tav>
                                      </p:tavLst>
                                    </p:anim>
                                  </p:childTnLst>
                                </p:cTn>
                              </p:par>
                              <p:par>
                                <p:cTn id="50" presetID="2" presetClass="entr" presetSubtype="2" decel="10000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1000" fill="hold"/>
                                        <p:tgtEl>
                                          <p:spTgt spid="13"/>
                                        </p:tgtEl>
                                        <p:attrNameLst>
                                          <p:attrName>ppt_x</p:attrName>
                                        </p:attrNameLst>
                                      </p:cBhvr>
                                      <p:tavLst>
                                        <p:tav tm="0">
                                          <p:val>
                                            <p:strVal val="1+#ppt_w/2"/>
                                          </p:val>
                                        </p:tav>
                                        <p:tav tm="100000">
                                          <p:val>
                                            <p:strVal val="#ppt_x"/>
                                          </p:val>
                                        </p:tav>
                                      </p:tavLst>
                                    </p:anim>
                                    <p:anim calcmode="lin" valueType="num">
                                      <p:cBhvr additive="base">
                                        <p:cTn id="53" dur="1000" fill="hold"/>
                                        <p:tgtEl>
                                          <p:spTgt spid="13"/>
                                        </p:tgtEl>
                                        <p:attrNameLst>
                                          <p:attrName>ppt_y</p:attrName>
                                        </p:attrNameLst>
                                      </p:cBhvr>
                                      <p:tavLst>
                                        <p:tav tm="0">
                                          <p:val>
                                            <p:strVal val="#ppt_y"/>
                                          </p:val>
                                        </p:tav>
                                        <p:tav tm="100000">
                                          <p:val>
                                            <p:strVal val="#ppt_y"/>
                                          </p:val>
                                        </p:tav>
                                      </p:tavLst>
                                    </p:anim>
                                  </p:childTnLst>
                                </p:cTn>
                              </p:par>
                              <p:par>
                                <p:cTn id="54" presetID="2" presetClass="entr" presetSubtype="2" decel="10000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1000" fill="hold"/>
                                        <p:tgtEl>
                                          <p:spTgt spid="14"/>
                                        </p:tgtEl>
                                        <p:attrNameLst>
                                          <p:attrName>ppt_x</p:attrName>
                                        </p:attrNameLst>
                                      </p:cBhvr>
                                      <p:tavLst>
                                        <p:tav tm="0">
                                          <p:val>
                                            <p:strVal val="1+#ppt_w/2"/>
                                          </p:val>
                                        </p:tav>
                                        <p:tav tm="100000">
                                          <p:val>
                                            <p:strVal val="#ppt_x"/>
                                          </p:val>
                                        </p:tav>
                                      </p:tavLst>
                                    </p:anim>
                                    <p:anim calcmode="lin" valueType="num">
                                      <p:cBhvr additive="base">
                                        <p:cTn id="57" dur="1000" fill="hold"/>
                                        <p:tgtEl>
                                          <p:spTgt spid="14"/>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1000" fill="hold"/>
                                        <p:tgtEl>
                                          <p:spTgt spid="15"/>
                                        </p:tgtEl>
                                        <p:attrNameLst>
                                          <p:attrName>ppt_x</p:attrName>
                                        </p:attrNameLst>
                                      </p:cBhvr>
                                      <p:tavLst>
                                        <p:tav tm="0">
                                          <p:val>
                                            <p:strVal val="1+#ppt_w/2"/>
                                          </p:val>
                                        </p:tav>
                                        <p:tav tm="100000">
                                          <p:val>
                                            <p:strVal val="#ppt_x"/>
                                          </p:val>
                                        </p:tav>
                                      </p:tavLst>
                                    </p:anim>
                                    <p:anim calcmode="lin" valueType="num">
                                      <p:cBhvr additive="base">
                                        <p:cTn id="61" dur="1000" fill="hold"/>
                                        <p:tgtEl>
                                          <p:spTgt spid="15"/>
                                        </p:tgtEl>
                                        <p:attrNameLst>
                                          <p:attrName>ppt_y</p:attrName>
                                        </p:attrNameLst>
                                      </p:cBhvr>
                                      <p:tavLst>
                                        <p:tav tm="0">
                                          <p:val>
                                            <p:strVal val="#ppt_y"/>
                                          </p:val>
                                        </p:tav>
                                        <p:tav tm="100000">
                                          <p:val>
                                            <p:strVal val="#ppt_y"/>
                                          </p:val>
                                        </p:tav>
                                      </p:tavLst>
                                    </p:anim>
                                  </p:childTnLst>
                                </p:cTn>
                              </p:par>
                              <p:par>
                                <p:cTn id="62" presetID="2" presetClass="entr" presetSubtype="2" decel="10000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1000" fill="hold"/>
                                        <p:tgtEl>
                                          <p:spTgt spid="16"/>
                                        </p:tgtEl>
                                        <p:attrNameLst>
                                          <p:attrName>ppt_x</p:attrName>
                                        </p:attrNameLst>
                                      </p:cBhvr>
                                      <p:tavLst>
                                        <p:tav tm="0">
                                          <p:val>
                                            <p:strVal val="1+#ppt_w/2"/>
                                          </p:val>
                                        </p:tav>
                                        <p:tav tm="100000">
                                          <p:val>
                                            <p:strVal val="#ppt_x"/>
                                          </p:val>
                                        </p:tav>
                                      </p:tavLst>
                                    </p:anim>
                                    <p:anim calcmode="lin" valueType="num">
                                      <p:cBhvr additive="base">
                                        <p:cTn id="65" dur="1000" fill="hold"/>
                                        <p:tgtEl>
                                          <p:spTgt spid="16"/>
                                        </p:tgtEl>
                                        <p:attrNameLst>
                                          <p:attrName>ppt_y</p:attrName>
                                        </p:attrNameLst>
                                      </p:cBhvr>
                                      <p:tavLst>
                                        <p:tav tm="0">
                                          <p:val>
                                            <p:strVal val="#ppt_y"/>
                                          </p:val>
                                        </p:tav>
                                        <p:tav tm="100000">
                                          <p:val>
                                            <p:strVal val="#ppt_y"/>
                                          </p:val>
                                        </p:tav>
                                      </p:tavLst>
                                    </p:anim>
                                  </p:childTnLst>
                                </p:cTn>
                              </p:par>
                              <p:par>
                                <p:cTn id="66" presetID="2" presetClass="entr" presetSubtype="2" decel="10000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1000" fill="hold"/>
                                        <p:tgtEl>
                                          <p:spTgt spid="17"/>
                                        </p:tgtEl>
                                        <p:attrNameLst>
                                          <p:attrName>ppt_x</p:attrName>
                                        </p:attrNameLst>
                                      </p:cBhvr>
                                      <p:tavLst>
                                        <p:tav tm="0">
                                          <p:val>
                                            <p:strVal val="1+#ppt_w/2"/>
                                          </p:val>
                                        </p:tav>
                                        <p:tav tm="100000">
                                          <p:val>
                                            <p:strVal val="#ppt_x"/>
                                          </p:val>
                                        </p:tav>
                                      </p:tavLst>
                                    </p:anim>
                                    <p:anim calcmode="lin" valueType="num">
                                      <p:cBhvr additive="base">
                                        <p:cTn id="69" dur="1000" fill="hold"/>
                                        <p:tgtEl>
                                          <p:spTgt spid="17"/>
                                        </p:tgtEl>
                                        <p:attrNameLst>
                                          <p:attrName>ppt_y</p:attrName>
                                        </p:attrNameLst>
                                      </p:cBhvr>
                                      <p:tavLst>
                                        <p:tav tm="0">
                                          <p:val>
                                            <p:strVal val="#ppt_y"/>
                                          </p:val>
                                        </p:tav>
                                        <p:tav tm="100000">
                                          <p:val>
                                            <p:strVal val="#ppt_y"/>
                                          </p:val>
                                        </p:tav>
                                      </p:tavLst>
                                    </p:anim>
                                  </p:childTnLst>
                                </p:cTn>
                              </p:par>
                              <p:par>
                                <p:cTn id="70" presetID="2" presetClass="entr" presetSubtype="2" decel="10000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1000" fill="hold"/>
                                        <p:tgtEl>
                                          <p:spTgt spid="18"/>
                                        </p:tgtEl>
                                        <p:attrNameLst>
                                          <p:attrName>ppt_x</p:attrName>
                                        </p:attrNameLst>
                                      </p:cBhvr>
                                      <p:tavLst>
                                        <p:tav tm="0">
                                          <p:val>
                                            <p:strVal val="1+#ppt_w/2"/>
                                          </p:val>
                                        </p:tav>
                                        <p:tav tm="100000">
                                          <p:val>
                                            <p:strVal val="#ppt_x"/>
                                          </p:val>
                                        </p:tav>
                                      </p:tavLst>
                                    </p:anim>
                                    <p:anim calcmode="lin" valueType="num">
                                      <p:cBhvr additive="base">
                                        <p:cTn id="73" dur="1000" fill="hold"/>
                                        <p:tgtEl>
                                          <p:spTgt spid="18"/>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1000" fill="hold"/>
                                        <p:tgtEl>
                                          <p:spTgt spid="19"/>
                                        </p:tgtEl>
                                        <p:attrNameLst>
                                          <p:attrName>ppt_x</p:attrName>
                                        </p:attrNameLst>
                                      </p:cBhvr>
                                      <p:tavLst>
                                        <p:tav tm="0">
                                          <p:val>
                                            <p:strVal val="1+#ppt_w/2"/>
                                          </p:val>
                                        </p:tav>
                                        <p:tav tm="100000">
                                          <p:val>
                                            <p:strVal val="#ppt_x"/>
                                          </p:val>
                                        </p:tav>
                                      </p:tavLst>
                                    </p:anim>
                                    <p:anim calcmode="lin" valueType="num">
                                      <p:cBhvr additive="base">
                                        <p:cTn id="77" dur="1000" fill="hold"/>
                                        <p:tgtEl>
                                          <p:spTgt spid="19"/>
                                        </p:tgtEl>
                                        <p:attrNameLst>
                                          <p:attrName>ppt_y</p:attrName>
                                        </p:attrNameLst>
                                      </p:cBhvr>
                                      <p:tavLst>
                                        <p:tav tm="0">
                                          <p:val>
                                            <p:strVal val="#ppt_y"/>
                                          </p:val>
                                        </p:tav>
                                        <p:tav tm="100000">
                                          <p:val>
                                            <p:strVal val="#ppt_y"/>
                                          </p:val>
                                        </p:tav>
                                      </p:tavLst>
                                    </p:anim>
                                  </p:childTnLst>
                                </p:cTn>
                              </p:par>
                              <p:par>
                                <p:cTn id="78" presetID="2" presetClass="entr" presetSubtype="2" decel="100000"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additive="base">
                                        <p:cTn id="80" dur="1000" fill="hold"/>
                                        <p:tgtEl>
                                          <p:spTgt spid="20"/>
                                        </p:tgtEl>
                                        <p:attrNameLst>
                                          <p:attrName>ppt_x</p:attrName>
                                        </p:attrNameLst>
                                      </p:cBhvr>
                                      <p:tavLst>
                                        <p:tav tm="0">
                                          <p:val>
                                            <p:strVal val="1+#ppt_w/2"/>
                                          </p:val>
                                        </p:tav>
                                        <p:tav tm="100000">
                                          <p:val>
                                            <p:strVal val="#ppt_x"/>
                                          </p:val>
                                        </p:tav>
                                      </p:tavLst>
                                    </p:anim>
                                    <p:anim calcmode="lin" valueType="num">
                                      <p:cBhvr additive="base">
                                        <p:cTn id="81" dur="1000" fill="hold"/>
                                        <p:tgtEl>
                                          <p:spTgt spid="20"/>
                                        </p:tgtEl>
                                        <p:attrNameLst>
                                          <p:attrName>ppt_y</p:attrName>
                                        </p:attrNameLst>
                                      </p:cBhvr>
                                      <p:tavLst>
                                        <p:tav tm="0">
                                          <p:val>
                                            <p:strVal val="#ppt_y"/>
                                          </p:val>
                                        </p:tav>
                                        <p:tav tm="100000">
                                          <p:val>
                                            <p:strVal val="#ppt_y"/>
                                          </p:val>
                                        </p:tav>
                                      </p:tavLst>
                                    </p:anim>
                                  </p:childTnLst>
                                </p:cTn>
                              </p:par>
                              <p:par>
                                <p:cTn id="82" presetID="2" presetClass="entr" presetSubtype="2" decel="100000"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1000" fill="hold"/>
                                        <p:tgtEl>
                                          <p:spTgt spid="21"/>
                                        </p:tgtEl>
                                        <p:attrNameLst>
                                          <p:attrName>ppt_x</p:attrName>
                                        </p:attrNameLst>
                                      </p:cBhvr>
                                      <p:tavLst>
                                        <p:tav tm="0">
                                          <p:val>
                                            <p:strVal val="1+#ppt_w/2"/>
                                          </p:val>
                                        </p:tav>
                                        <p:tav tm="100000">
                                          <p:val>
                                            <p:strVal val="#ppt_x"/>
                                          </p:val>
                                        </p:tav>
                                      </p:tavLst>
                                    </p:anim>
                                    <p:anim calcmode="lin" valueType="num">
                                      <p:cBhvr additive="base">
                                        <p:cTn id="85" dur="1000" fill="hold"/>
                                        <p:tgtEl>
                                          <p:spTgt spid="21"/>
                                        </p:tgtEl>
                                        <p:attrNameLst>
                                          <p:attrName>ppt_y</p:attrName>
                                        </p:attrNameLst>
                                      </p:cBhvr>
                                      <p:tavLst>
                                        <p:tav tm="0">
                                          <p:val>
                                            <p:strVal val="#ppt_y"/>
                                          </p:val>
                                        </p:tav>
                                        <p:tav tm="100000">
                                          <p:val>
                                            <p:strVal val="#ppt_y"/>
                                          </p:val>
                                        </p:tav>
                                      </p:tavLst>
                                    </p:anim>
                                  </p:childTnLst>
                                </p:cTn>
                              </p:par>
                              <p:par>
                                <p:cTn id="86" presetID="2" presetClass="entr" presetSubtype="2" decel="100000"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1000" fill="hold"/>
                                        <p:tgtEl>
                                          <p:spTgt spid="22"/>
                                        </p:tgtEl>
                                        <p:attrNameLst>
                                          <p:attrName>ppt_x</p:attrName>
                                        </p:attrNameLst>
                                      </p:cBhvr>
                                      <p:tavLst>
                                        <p:tav tm="0">
                                          <p:val>
                                            <p:strVal val="1+#ppt_w/2"/>
                                          </p:val>
                                        </p:tav>
                                        <p:tav tm="100000">
                                          <p:val>
                                            <p:strVal val="#ppt_x"/>
                                          </p:val>
                                        </p:tav>
                                      </p:tavLst>
                                    </p:anim>
                                    <p:anim calcmode="lin" valueType="num">
                                      <p:cBhvr additive="base">
                                        <p:cTn id="89" dur="1000" fill="hold"/>
                                        <p:tgtEl>
                                          <p:spTgt spid="22"/>
                                        </p:tgtEl>
                                        <p:attrNameLst>
                                          <p:attrName>ppt_y</p:attrName>
                                        </p:attrNameLst>
                                      </p:cBhvr>
                                      <p:tavLst>
                                        <p:tav tm="0">
                                          <p:val>
                                            <p:strVal val="#ppt_y"/>
                                          </p:val>
                                        </p:tav>
                                        <p:tav tm="100000">
                                          <p:val>
                                            <p:strVal val="#ppt_y"/>
                                          </p:val>
                                        </p:tav>
                                      </p:tavLst>
                                    </p:anim>
                                  </p:childTnLst>
                                </p:cTn>
                              </p:par>
                              <p:par>
                                <p:cTn id="90" presetID="2" presetClass="entr" presetSubtype="2" decel="100000"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additive="base">
                                        <p:cTn id="92" dur="1000" fill="hold"/>
                                        <p:tgtEl>
                                          <p:spTgt spid="23"/>
                                        </p:tgtEl>
                                        <p:attrNameLst>
                                          <p:attrName>ppt_x</p:attrName>
                                        </p:attrNameLst>
                                      </p:cBhvr>
                                      <p:tavLst>
                                        <p:tav tm="0">
                                          <p:val>
                                            <p:strVal val="1+#ppt_w/2"/>
                                          </p:val>
                                        </p:tav>
                                        <p:tav tm="100000">
                                          <p:val>
                                            <p:strVal val="#ppt_x"/>
                                          </p:val>
                                        </p:tav>
                                      </p:tavLst>
                                    </p:anim>
                                    <p:anim calcmode="lin" valueType="num">
                                      <p:cBhvr additive="base">
                                        <p:cTn id="93" dur="1000" fill="hold"/>
                                        <p:tgtEl>
                                          <p:spTgt spid="23"/>
                                        </p:tgtEl>
                                        <p:attrNameLst>
                                          <p:attrName>ppt_y</p:attrName>
                                        </p:attrNameLst>
                                      </p:cBhvr>
                                      <p:tavLst>
                                        <p:tav tm="0">
                                          <p:val>
                                            <p:strVal val="#ppt_y"/>
                                          </p:val>
                                        </p:tav>
                                        <p:tav tm="100000">
                                          <p:val>
                                            <p:strVal val="#ppt_y"/>
                                          </p:val>
                                        </p:tav>
                                      </p:tavLst>
                                    </p:anim>
                                  </p:childTnLst>
                                </p:cTn>
                              </p:par>
                            </p:childTnLst>
                          </p:cTn>
                        </p:par>
                        <p:par>
                          <p:cTn id="94" fill="hold">
                            <p:stCondLst>
                              <p:cond delay="400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p:cTn id="102" dur="500" fill="hold"/>
                                        <p:tgtEl>
                                          <p:spTgt spid="43"/>
                                        </p:tgtEl>
                                        <p:attrNameLst>
                                          <p:attrName>ppt_w</p:attrName>
                                        </p:attrNameLst>
                                      </p:cBhvr>
                                      <p:tavLst>
                                        <p:tav tm="0">
                                          <p:val>
                                            <p:fltVal val="0"/>
                                          </p:val>
                                        </p:tav>
                                        <p:tav tm="100000">
                                          <p:val>
                                            <p:strVal val="#ppt_w"/>
                                          </p:val>
                                        </p:tav>
                                      </p:tavLst>
                                    </p:anim>
                                    <p:anim calcmode="lin" valueType="num">
                                      <p:cBhvr>
                                        <p:cTn id="103" dur="500" fill="hold"/>
                                        <p:tgtEl>
                                          <p:spTgt spid="43"/>
                                        </p:tgtEl>
                                        <p:attrNameLst>
                                          <p:attrName>ppt_h</p:attrName>
                                        </p:attrNameLst>
                                      </p:cBhvr>
                                      <p:tavLst>
                                        <p:tav tm="0">
                                          <p:val>
                                            <p:fltVal val="0"/>
                                          </p:val>
                                        </p:tav>
                                        <p:tav tm="100000">
                                          <p:val>
                                            <p:strVal val="#ppt_h"/>
                                          </p:val>
                                        </p:tav>
                                      </p:tavLst>
                                    </p:anim>
                                    <p:animEffect transition="in" filter="fade">
                                      <p:cBhvr>
                                        <p:cTn id="104" dur="500"/>
                                        <p:tgtEl>
                                          <p:spTgt spid="43"/>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4"/>
                                        </p:tgtEl>
                                        <p:attrNameLst>
                                          <p:attrName>style.visibility</p:attrName>
                                        </p:attrNameLst>
                                      </p:cBhvr>
                                      <p:to>
                                        <p:strVal val="visible"/>
                                      </p:to>
                                    </p:set>
                                    <p:anim calcmode="lin" valueType="num">
                                      <p:cBhvr>
                                        <p:cTn id="107" dur="500" fill="hold"/>
                                        <p:tgtEl>
                                          <p:spTgt spid="44"/>
                                        </p:tgtEl>
                                        <p:attrNameLst>
                                          <p:attrName>ppt_w</p:attrName>
                                        </p:attrNameLst>
                                      </p:cBhvr>
                                      <p:tavLst>
                                        <p:tav tm="0">
                                          <p:val>
                                            <p:fltVal val="0"/>
                                          </p:val>
                                        </p:tav>
                                        <p:tav tm="100000">
                                          <p:val>
                                            <p:strVal val="#ppt_w"/>
                                          </p:val>
                                        </p:tav>
                                      </p:tavLst>
                                    </p:anim>
                                    <p:anim calcmode="lin" valueType="num">
                                      <p:cBhvr>
                                        <p:cTn id="108" dur="500" fill="hold"/>
                                        <p:tgtEl>
                                          <p:spTgt spid="44"/>
                                        </p:tgtEl>
                                        <p:attrNameLst>
                                          <p:attrName>ppt_h</p:attrName>
                                        </p:attrNameLst>
                                      </p:cBhvr>
                                      <p:tavLst>
                                        <p:tav tm="0">
                                          <p:val>
                                            <p:fltVal val="0"/>
                                          </p:val>
                                        </p:tav>
                                        <p:tav tm="100000">
                                          <p:val>
                                            <p:strVal val="#ppt_h"/>
                                          </p:val>
                                        </p:tav>
                                      </p:tavLst>
                                    </p:anim>
                                    <p:animEffect transition="in" filter="fade">
                                      <p:cBhvr>
                                        <p:cTn id="109" dur="500"/>
                                        <p:tgtEl>
                                          <p:spTgt spid="44"/>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45"/>
                                        </p:tgtEl>
                                        <p:attrNameLst>
                                          <p:attrName>style.visibility</p:attrName>
                                        </p:attrNameLst>
                                      </p:cBhvr>
                                      <p:to>
                                        <p:strVal val="visible"/>
                                      </p:to>
                                    </p:set>
                                    <p:anim calcmode="lin" valueType="num">
                                      <p:cBhvr>
                                        <p:cTn id="112" dur="500" fill="hold"/>
                                        <p:tgtEl>
                                          <p:spTgt spid="45"/>
                                        </p:tgtEl>
                                        <p:attrNameLst>
                                          <p:attrName>ppt_w</p:attrName>
                                        </p:attrNameLst>
                                      </p:cBhvr>
                                      <p:tavLst>
                                        <p:tav tm="0">
                                          <p:val>
                                            <p:fltVal val="0"/>
                                          </p:val>
                                        </p:tav>
                                        <p:tav tm="100000">
                                          <p:val>
                                            <p:strVal val="#ppt_w"/>
                                          </p:val>
                                        </p:tav>
                                      </p:tavLst>
                                    </p:anim>
                                    <p:anim calcmode="lin" valueType="num">
                                      <p:cBhvr>
                                        <p:cTn id="113" dur="500" fill="hold"/>
                                        <p:tgtEl>
                                          <p:spTgt spid="45"/>
                                        </p:tgtEl>
                                        <p:attrNameLst>
                                          <p:attrName>ppt_h</p:attrName>
                                        </p:attrNameLst>
                                      </p:cBhvr>
                                      <p:tavLst>
                                        <p:tav tm="0">
                                          <p:val>
                                            <p:fltVal val="0"/>
                                          </p:val>
                                        </p:tav>
                                        <p:tav tm="100000">
                                          <p:val>
                                            <p:strVal val="#ppt_h"/>
                                          </p:val>
                                        </p:tav>
                                      </p:tavLst>
                                    </p:anim>
                                    <p:animEffect transition="in" filter="fade">
                                      <p:cBhvr>
                                        <p:cTn id="114" dur="500"/>
                                        <p:tgtEl>
                                          <p:spTgt spid="45"/>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46"/>
                                        </p:tgtEl>
                                        <p:attrNameLst>
                                          <p:attrName>style.visibility</p:attrName>
                                        </p:attrNameLst>
                                      </p:cBhvr>
                                      <p:to>
                                        <p:strVal val="visible"/>
                                      </p:to>
                                    </p:set>
                                    <p:anim calcmode="lin" valueType="num">
                                      <p:cBhvr>
                                        <p:cTn id="117" dur="500" fill="hold"/>
                                        <p:tgtEl>
                                          <p:spTgt spid="46"/>
                                        </p:tgtEl>
                                        <p:attrNameLst>
                                          <p:attrName>ppt_w</p:attrName>
                                        </p:attrNameLst>
                                      </p:cBhvr>
                                      <p:tavLst>
                                        <p:tav tm="0">
                                          <p:val>
                                            <p:fltVal val="0"/>
                                          </p:val>
                                        </p:tav>
                                        <p:tav tm="100000">
                                          <p:val>
                                            <p:strVal val="#ppt_w"/>
                                          </p:val>
                                        </p:tav>
                                      </p:tavLst>
                                    </p:anim>
                                    <p:anim calcmode="lin" valueType="num">
                                      <p:cBhvr>
                                        <p:cTn id="118" dur="500" fill="hold"/>
                                        <p:tgtEl>
                                          <p:spTgt spid="46"/>
                                        </p:tgtEl>
                                        <p:attrNameLst>
                                          <p:attrName>ppt_h</p:attrName>
                                        </p:attrNameLst>
                                      </p:cBhvr>
                                      <p:tavLst>
                                        <p:tav tm="0">
                                          <p:val>
                                            <p:fltVal val="0"/>
                                          </p:val>
                                        </p:tav>
                                        <p:tav tm="100000">
                                          <p:val>
                                            <p:strVal val="#ppt_h"/>
                                          </p:val>
                                        </p:tav>
                                      </p:tavLst>
                                    </p:anim>
                                    <p:animEffect transition="in" filter="fade">
                                      <p:cBhvr>
                                        <p:cTn id="119" dur="500"/>
                                        <p:tgtEl>
                                          <p:spTgt spid="46"/>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8"/>
                                        </p:tgtEl>
                                        <p:attrNameLst>
                                          <p:attrName>style.visibility</p:attrName>
                                        </p:attrNameLst>
                                      </p:cBhvr>
                                      <p:to>
                                        <p:strVal val="visible"/>
                                      </p:to>
                                    </p:set>
                                    <p:anim calcmode="lin" valueType="num">
                                      <p:cBhvr>
                                        <p:cTn id="127" dur="500" fill="hold"/>
                                        <p:tgtEl>
                                          <p:spTgt spid="48"/>
                                        </p:tgtEl>
                                        <p:attrNameLst>
                                          <p:attrName>ppt_w</p:attrName>
                                        </p:attrNameLst>
                                      </p:cBhvr>
                                      <p:tavLst>
                                        <p:tav tm="0">
                                          <p:val>
                                            <p:fltVal val="0"/>
                                          </p:val>
                                        </p:tav>
                                        <p:tav tm="100000">
                                          <p:val>
                                            <p:strVal val="#ppt_w"/>
                                          </p:val>
                                        </p:tav>
                                      </p:tavLst>
                                    </p:anim>
                                    <p:anim calcmode="lin" valueType="num">
                                      <p:cBhvr>
                                        <p:cTn id="128" dur="500" fill="hold"/>
                                        <p:tgtEl>
                                          <p:spTgt spid="48"/>
                                        </p:tgtEl>
                                        <p:attrNameLst>
                                          <p:attrName>ppt_h</p:attrName>
                                        </p:attrNameLst>
                                      </p:cBhvr>
                                      <p:tavLst>
                                        <p:tav tm="0">
                                          <p:val>
                                            <p:fltVal val="0"/>
                                          </p:val>
                                        </p:tav>
                                        <p:tav tm="100000">
                                          <p:val>
                                            <p:strVal val="#ppt_h"/>
                                          </p:val>
                                        </p:tav>
                                      </p:tavLst>
                                    </p:anim>
                                    <p:animEffect transition="in" filter="fade">
                                      <p:cBhvr>
                                        <p:cTn id="129" dur="500"/>
                                        <p:tgtEl>
                                          <p:spTgt spid="48"/>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9"/>
                                        </p:tgtEl>
                                        <p:attrNameLst>
                                          <p:attrName>style.visibility</p:attrName>
                                        </p:attrNameLst>
                                      </p:cBhvr>
                                      <p:to>
                                        <p:strVal val="visible"/>
                                      </p:to>
                                    </p:set>
                                    <p:anim calcmode="lin" valueType="num">
                                      <p:cBhvr>
                                        <p:cTn id="132" dur="500" fill="hold"/>
                                        <p:tgtEl>
                                          <p:spTgt spid="49"/>
                                        </p:tgtEl>
                                        <p:attrNameLst>
                                          <p:attrName>ppt_w</p:attrName>
                                        </p:attrNameLst>
                                      </p:cBhvr>
                                      <p:tavLst>
                                        <p:tav tm="0">
                                          <p:val>
                                            <p:fltVal val="0"/>
                                          </p:val>
                                        </p:tav>
                                        <p:tav tm="100000">
                                          <p:val>
                                            <p:strVal val="#ppt_w"/>
                                          </p:val>
                                        </p:tav>
                                      </p:tavLst>
                                    </p:anim>
                                    <p:anim calcmode="lin" valueType="num">
                                      <p:cBhvr>
                                        <p:cTn id="133" dur="500" fill="hold"/>
                                        <p:tgtEl>
                                          <p:spTgt spid="49"/>
                                        </p:tgtEl>
                                        <p:attrNameLst>
                                          <p:attrName>ppt_h</p:attrName>
                                        </p:attrNameLst>
                                      </p:cBhvr>
                                      <p:tavLst>
                                        <p:tav tm="0">
                                          <p:val>
                                            <p:fltVal val="0"/>
                                          </p:val>
                                        </p:tav>
                                        <p:tav tm="100000">
                                          <p:val>
                                            <p:strVal val="#ppt_h"/>
                                          </p:val>
                                        </p:tav>
                                      </p:tavLst>
                                    </p:anim>
                                    <p:animEffect transition="in" filter="fade">
                                      <p:cBhvr>
                                        <p:cTn id="134" dur="500"/>
                                        <p:tgtEl>
                                          <p:spTgt spid="49"/>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50"/>
                                        </p:tgtEl>
                                        <p:attrNameLst>
                                          <p:attrName>style.visibility</p:attrName>
                                        </p:attrNameLst>
                                      </p:cBhvr>
                                      <p:to>
                                        <p:strVal val="visible"/>
                                      </p:to>
                                    </p:set>
                                    <p:anim calcmode="lin" valueType="num">
                                      <p:cBhvr>
                                        <p:cTn id="137" dur="500" fill="hold"/>
                                        <p:tgtEl>
                                          <p:spTgt spid="50"/>
                                        </p:tgtEl>
                                        <p:attrNameLst>
                                          <p:attrName>ppt_w</p:attrName>
                                        </p:attrNameLst>
                                      </p:cBhvr>
                                      <p:tavLst>
                                        <p:tav tm="0">
                                          <p:val>
                                            <p:fltVal val="0"/>
                                          </p:val>
                                        </p:tav>
                                        <p:tav tm="100000">
                                          <p:val>
                                            <p:strVal val="#ppt_w"/>
                                          </p:val>
                                        </p:tav>
                                      </p:tavLst>
                                    </p:anim>
                                    <p:anim calcmode="lin" valueType="num">
                                      <p:cBhvr>
                                        <p:cTn id="138" dur="500" fill="hold"/>
                                        <p:tgtEl>
                                          <p:spTgt spid="50"/>
                                        </p:tgtEl>
                                        <p:attrNameLst>
                                          <p:attrName>ppt_h</p:attrName>
                                        </p:attrNameLst>
                                      </p:cBhvr>
                                      <p:tavLst>
                                        <p:tav tm="0">
                                          <p:val>
                                            <p:fltVal val="0"/>
                                          </p:val>
                                        </p:tav>
                                        <p:tav tm="100000">
                                          <p:val>
                                            <p:strVal val="#ppt_h"/>
                                          </p:val>
                                        </p:tav>
                                      </p:tavLst>
                                    </p:anim>
                                    <p:animEffect transition="in" filter="fade">
                                      <p:cBhvr>
                                        <p:cTn id="139" dur="500"/>
                                        <p:tgtEl>
                                          <p:spTgt spid="50"/>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51"/>
                                        </p:tgtEl>
                                        <p:attrNameLst>
                                          <p:attrName>style.visibility</p:attrName>
                                        </p:attrNameLst>
                                      </p:cBhvr>
                                      <p:to>
                                        <p:strVal val="visible"/>
                                      </p:to>
                                    </p:set>
                                    <p:anim calcmode="lin" valueType="num">
                                      <p:cBhvr>
                                        <p:cTn id="142" dur="500" fill="hold"/>
                                        <p:tgtEl>
                                          <p:spTgt spid="51"/>
                                        </p:tgtEl>
                                        <p:attrNameLst>
                                          <p:attrName>ppt_w</p:attrName>
                                        </p:attrNameLst>
                                      </p:cBhvr>
                                      <p:tavLst>
                                        <p:tav tm="0">
                                          <p:val>
                                            <p:fltVal val="0"/>
                                          </p:val>
                                        </p:tav>
                                        <p:tav tm="100000">
                                          <p:val>
                                            <p:strVal val="#ppt_w"/>
                                          </p:val>
                                        </p:tav>
                                      </p:tavLst>
                                    </p:anim>
                                    <p:anim calcmode="lin" valueType="num">
                                      <p:cBhvr>
                                        <p:cTn id="143" dur="500" fill="hold"/>
                                        <p:tgtEl>
                                          <p:spTgt spid="51"/>
                                        </p:tgtEl>
                                        <p:attrNameLst>
                                          <p:attrName>ppt_h</p:attrName>
                                        </p:attrNameLst>
                                      </p:cBhvr>
                                      <p:tavLst>
                                        <p:tav tm="0">
                                          <p:val>
                                            <p:fltVal val="0"/>
                                          </p:val>
                                        </p:tav>
                                        <p:tav tm="100000">
                                          <p:val>
                                            <p:strVal val="#ppt_h"/>
                                          </p:val>
                                        </p:tav>
                                      </p:tavLst>
                                    </p:anim>
                                    <p:animEffect transition="in" filter="fade">
                                      <p:cBhvr>
                                        <p:cTn id="144" dur="500"/>
                                        <p:tgtEl>
                                          <p:spTgt spid="51"/>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52"/>
                                        </p:tgtEl>
                                        <p:attrNameLst>
                                          <p:attrName>style.visibility</p:attrName>
                                        </p:attrNameLst>
                                      </p:cBhvr>
                                      <p:to>
                                        <p:strVal val="visible"/>
                                      </p:to>
                                    </p:set>
                                    <p:anim calcmode="lin" valueType="num">
                                      <p:cBhvr>
                                        <p:cTn id="147" dur="500" fill="hold"/>
                                        <p:tgtEl>
                                          <p:spTgt spid="52"/>
                                        </p:tgtEl>
                                        <p:attrNameLst>
                                          <p:attrName>ppt_w</p:attrName>
                                        </p:attrNameLst>
                                      </p:cBhvr>
                                      <p:tavLst>
                                        <p:tav tm="0">
                                          <p:val>
                                            <p:fltVal val="0"/>
                                          </p:val>
                                        </p:tav>
                                        <p:tav tm="100000">
                                          <p:val>
                                            <p:strVal val="#ppt_w"/>
                                          </p:val>
                                        </p:tav>
                                      </p:tavLst>
                                    </p:anim>
                                    <p:anim calcmode="lin" valueType="num">
                                      <p:cBhvr>
                                        <p:cTn id="148" dur="500" fill="hold"/>
                                        <p:tgtEl>
                                          <p:spTgt spid="52"/>
                                        </p:tgtEl>
                                        <p:attrNameLst>
                                          <p:attrName>ppt_h</p:attrName>
                                        </p:attrNameLst>
                                      </p:cBhvr>
                                      <p:tavLst>
                                        <p:tav tm="0">
                                          <p:val>
                                            <p:fltVal val="0"/>
                                          </p:val>
                                        </p:tav>
                                        <p:tav tm="100000">
                                          <p:val>
                                            <p:strVal val="#ppt_h"/>
                                          </p:val>
                                        </p:tav>
                                      </p:tavLst>
                                    </p:anim>
                                    <p:animEffect transition="in" filter="fade">
                                      <p:cBhvr>
                                        <p:cTn id="149" dur="500"/>
                                        <p:tgtEl>
                                          <p:spTgt spid="52"/>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3"/>
                                        </p:tgtEl>
                                        <p:attrNameLst>
                                          <p:attrName>style.visibility</p:attrName>
                                        </p:attrNameLst>
                                      </p:cBhvr>
                                      <p:to>
                                        <p:strVal val="visible"/>
                                      </p:to>
                                    </p:set>
                                    <p:anim calcmode="lin" valueType="num">
                                      <p:cBhvr>
                                        <p:cTn id="152" dur="500" fill="hold"/>
                                        <p:tgtEl>
                                          <p:spTgt spid="53"/>
                                        </p:tgtEl>
                                        <p:attrNameLst>
                                          <p:attrName>ppt_w</p:attrName>
                                        </p:attrNameLst>
                                      </p:cBhvr>
                                      <p:tavLst>
                                        <p:tav tm="0">
                                          <p:val>
                                            <p:fltVal val="0"/>
                                          </p:val>
                                        </p:tav>
                                        <p:tav tm="100000">
                                          <p:val>
                                            <p:strVal val="#ppt_w"/>
                                          </p:val>
                                        </p:tav>
                                      </p:tavLst>
                                    </p:anim>
                                    <p:anim calcmode="lin" valueType="num">
                                      <p:cBhvr>
                                        <p:cTn id="153" dur="500" fill="hold"/>
                                        <p:tgtEl>
                                          <p:spTgt spid="53"/>
                                        </p:tgtEl>
                                        <p:attrNameLst>
                                          <p:attrName>ppt_h</p:attrName>
                                        </p:attrNameLst>
                                      </p:cBhvr>
                                      <p:tavLst>
                                        <p:tav tm="0">
                                          <p:val>
                                            <p:fltVal val="0"/>
                                          </p:val>
                                        </p:tav>
                                        <p:tav tm="100000">
                                          <p:val>
                                            <p:strVal val="#ppt_h"/>
                                          </p:val>
                                        </p:tav>
                                      </p:tavLst>
                                    </p:anim>
                                    <p:animEffect transition="in" filter="fade">
                                      <p:cBhvr>
                                        <p:cTn id="15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P spid="27" grpId="0" animBg="1"/>
      <p:bldP spid="28" grpId="0" animBg="1"/>
      <p:bldP spid="29" grpId="0" animBg="1"/>
      <p:bldP spid="30" grpId="0" animBg="1"/>
      <p:bldP spid="39" grpId="0" animBg="1"/>
      <p:bldP spid="40" grpId="0"/>
      <p:bldP spid="41" grpId="0"/>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6750566"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第一章：指导思想、原则和适用范围</a:t>
            </a:r>
          </a:p>
        </p:txBody>
      </p:sp>
      <p:grpSp>
        <p:nvGrpSpPr>
          <p:cNvPr id="19" name="组合 18"/>
          <p:cNvGrpSpPr/>
          <p:nvPr/>
        </p:nvGrpSpPr>
        <p:grpSpPr>
          <a:xfrm>
            <a:off x="3302656" y="1507749"/>
            <a:ext cx="8268287" cy="792000"/>
            <a:chOff x="3302656" y="1507749"/>
            <a:chExt cx="8268287" cy="792000"/>
          </a:xfrm>
        </p:grpSpPr>
        <p:sp>
          <p:nvSpPr>
            <p:cNvPr id="14" name="矩形: 圆角 13"/>
            <p:cNvSpPr/>
            <p:nvPr/>
          </p:nvSpPr>
          <p:spPr>
            <a:xfrm>
              <a:off x="3302656" y="1507749"/>
              <a:ext cx="8268287" cy="792000"/>
            </a:xfrm>
            <a:prstGeom prst="roundRect">
              <a:avLst/>
            </a:prstGeom>
            <a:solidFill>
              <a:srgbClr val="FFA075">
                <a:alpha val="15000"/>
              </a:srgbClr>
            </a:solidFill>
            <a:ln>
              <a:solidFill>
                <a:srgbClr val="FFA075">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472601" y="1672917"/>
              <a:ext cx="7928397" cy="461665"/>
            </a:xfrm>
            <a:prstGeom prst="rect">
              <a:avLst/>
            </a:prstGeom>
          </p:spPr>
          <p:txBody>
            <a:bodyPr wrap="square">
              <a:spAutoFit/>
            </a:bodyPr>
            <a:lstStyle/>
            <a:p>
              <a:r>
                <a:rPr lang="zh-CN" altLang="en-US" sz="1200" dirty="0">
                  <a:solidFill>
                    <a:schemeClr val="tx1">
                      <a:lumMod val="65000"/>
                      <a:lumOff val="35000"/>
                    </a:schemeClr>
                  </a:solidFill>
                  <a:latin typeface="+mn-ea"/>
                </a:rPr>
                <a:t>为了维护党章和其他党内法规，严肃党的纪律，纯洁党的组织，保障党员民主权利，教育党员遵纪守法，维护党的团结统一，保证党的路线、方针、政策、决议和国家法律法规的贯彻执行，根据</a:t>
              </a:r>
              <a:r>
                <a:rPr lang="en-US" altLang="zh-CN" sz="1200" dirty="0">
                  <a:solidFill>
                    <a:schemeClr val="tx1">
                      <a:lumMod val="65000"/>
                      <a:lumOff val="35000"/>
                    </a:schemeClr>
                  </a:solidFill>
                  <a:latin typeface="+mn-ea"/>
                </a:rPr>
                <a:t>《</a:t>
              </a:r>
              <a:r>
                <a:rPr lang="zh-CN" altLang="en-US" sz="1200" dirty="0">
                  <a:solidFill>
                    <a:schemeClr val="tx1">
                      <a:lumMod val="65000"/>
                      <a:lumOff val="35000"/>
                    </a:schemeClr>
                  </a:solidFill>
                  <a:latin typeface="+mn-ea"/>
                </a:rPr>
                <a:t>中国共产党章程</a:t>
              </a:r>
              <a:r>
                <a:rPr lang="en-US" altLang="zh-CN" sz="1200" dirty="0">
                  <a:solidFill>
                    <a:schemeClr val="tx1">
                      <a:lumMod val="65000"/>
                      <a:lumOff val="35000"/>
                    </a:schemeClr>
                  </a:solidFill>
                  <a:latin typeface="+mn-ea"/>
                </a:rPr>
                <a:t>》</a:t>
              </a:r>
              <a:r>
                <a:rPr lang="zh-CN" altLang="en-US" sz="1200" dirty="0">
                  <a:solidFill>
                    <a:schemeClr val="tx1">
                      <a:lumMod val="65000"/>
                      <a:lumOff val="35000"/>
                    </a:schemeClr>
                  </a:solidFill>
                  <a:latin typeface="+mn-ea"/>
                </a:rPr>
                <a:t>，制定本条例。</a:t>
              </a:r>
            </a:p>
          </p:txBody>
        </p:sp>
      </p:grpSp>
      <p:sp>
        <p:nvSpPr>
          <p:cNvPr id="5" name="矩形: 圆角 4"/>
          <p:cNvSpPr/>
          <p:nvPr/>
        </p:nvSpPr>
        <p:spPr>
          <a:xfrm>
            <a:off x="621056" y="1507749"/>
            <a:ext cx="2520000" cy="792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FFFDF8"/>
                </a:solidFill>
                <a:latin typeface="+mj-ea"/>
                <a:ea typeface="+mj-ea"/>
              </a:rPr>
              <a:t>制定目的</a:t>
            </a:r>
          </a:p>
        </p:txBody>
      </p:sp>
      <p:sp>
        <p:nvSpPr>
          <p:cNvPr id="6" name="矩形: 圆角 5"/>
          <p:cNvSpPr/>
          <p:nvPr/>
        </p:nvSpPr>
        <p:spPr>
          <a:xfrm>
            <a:off x="621056" y="2465519"/>
            <a:ext cx="2520000" cy="792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FFFDF8"/>
                </a:solidFill>
                <a:latin typeface="+mj-ea"/>
                <a:ea typeface="+mj-ea"/>
              </a:rPr>
              <a:t>指导思想</a:t>
            </a:r>
          </a:p>
        </p:txBody>
      </p:sp>
      <p:sp>
        <p:nvSpPr>
          <p:cNvPr id="7" name="矩形: 圆角 6"/>
          <p:cNvSpPr/>
          <p:nvPr/>
        </p:nvSpPr>
        <p:spPr>
          <a:xfrm>
            <a:off x="621056" y="3423289"/>
            <a:ext cx="2520000" cy="792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FFFDF8"/>
                </a:solidFill>
                <a:latin typeface="+mj-ea"/>
                <a:ea typeface="+mj-ea"/>
              </a:rPr>
              <a:t>工作原则</a:t>
            </a:r>
          </a:p>
        </p:txBody>
      </p:sp>
      <p:sp>
        <p:nvSpPr>
          <p:cNvPr id="8" name="矩形: 圆角 7"/>
          <p:cNvSpPr/>
          <p:nvPr/>
        </p:nvSpPr>
        <p:spPr>
          <a:xfrm>
            <a:off x="621056" y="4381060"/>
            <a:ext cx="2520000" cy="792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FFFDF8"/>
                </a:solidFill>
                <a:latin typeface="+mj-ea"/>
                <a:ea typeface="+mj-ea"/>
              </a:rPr>
              <a:t>四种形态</a:t>
            </a:r>
          </a:p>
        </p:txBody>
      </p:sp>
      <p:grpSp>
        <p:nvGrpSpPr>
          <p:cNvPr id="20" name="组合 19"/>
          <p:cNvGrpSpPr/>
          <p:nvPr/>
        </p:nvGrpSpPr>
        <p:grpSpPr>
          <a:xfrm>
            <a:off x="3302656" y="2495058"/>
            <a:ext cx="8268287" cy="792000"/>
            <a:chOff x="3302656" y="2495058"/>
            <a:chExt cx="8268287" cy="792000"/>
          </a:xfrm>
        </p:grpSpPr>
        <p:sp>
          <p:nvSpPr>
            <p:cNvPr id="15" name="矩形: 圆角 14"/>
            <p:cNvSpPr/>
            <p:nvPr/>
          </p:nvSpPr>
          <p:spPr>
            <a:xfrm>
              <a:off x="3302656" y="2495058"/>
              <a:ext cx="8268287" cy="792000"/>
            </a:xfrm>
            <a:prstGeom prst="roundRect">
              <a:avLst/>
            </a:prstGeom>
            <a:solidFill>
              <a:srgbClr val="FFA075">
                <a:alpha val="15000"/>
              </a:srgbClr>
            </a:solidFill>
            <a:ln>
              <a:solidFill>
                <a:srgbClr val="FFA075">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472601" y="2567893"/>
              <a:ext cx="7928396" cy="646331"/>
            </a:xfrm>
            <a:prstGeom prst="rect">
              <a:avLst/>
            </a:prstGeom>
          </p:spPr>
          <p:txBody>
            <a:bodyPr wrap="square">
              <a:spAutoFit/>
            </a:bodyPr>
            <a:lstStyle/>
            <a:p>
              <a:r>
                <a:rPr lang="zh-CN" altLang="en-US" sz="1200" dirty="0">
                  <a:solidFill>
                    <a:schemeClr val="tx1">
                      <a:lumMod val="65000"/>
                      <a:lumOff val="35000"/>
                    </a:schemeClr>
                  </a:solidFill>
                  <a:latin typeface="+mn-ea"/>
                </a:rPr>
                <a:t>坚持以马克思列宁主义、毛泽东思想、邓小平理论、“三个代表”重要思想、科学发展观、习近平新时代中国特色社会主义思想为指导，坚持和加强党的全面领导，坚决维护习近平总书记党中央的核心、全党的核心地位，坚决维护党中央权威和集中统一领导，落实新时代党的建设总要求和全面从严治党战略部署，全面加强党的纪律建设。</a:t>
              </a:r>
            </a:p>
          </p:txBody>
        </p:sp>
      </p:grpSp>
      <p:grpSp>
        <p:nvGrpSpPr>
          <p:cNvPr id="21" name="组合 20"/>
          <p:cNvGrpSpPr/>
          <p:nvPr/>
        </p:nvGrpSpPr>
        <p:grpSpPr>
          <a:xfrm>
            <a:off x="3302656" y="3423287"/>
            <a:ext cx="8268287" cy="792000"/>
            <a:chOff x="3302656" y="3423287"/>
            <a:chExt cx="8268287" cy="792000"/>
          </a:xfrm>
        </p:grpSpPr>
        <p:sp>
          <p:nvSpPr>
            <p:cNvPr id="16" name="矩形: 圆角 15"/>
            <p:cNvSpPr/>
            <p:nvPr/>
          </p:nvSpPr>
          <p:spPr>
            <a:xfrm>
              <a:off x="3302656" y="3423287"/>
              <a:ext cx="8268287" cy="792000"/>
            </a:xfrm>
            <a:prstGeom prst="roundRect">
              <a:avLst/>
            </a:prstGeom>
            <a:solidFill>
              <a:srgbClr val="FFA075">
                <a:alpha val="15000"/>
              </a:srgbClr>
            </a:solidFill>
            <a:ln>
              <a:solidFill>
                <a:srgbClr val="FFA075">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472601" y="3557677"/>
              <a:ext cx="7928396" cy="523220"/>
            </a:xfrm>
            <a:prstGeom prst="rect">
              <a:avLst/>
            </a:prstGeom>
          </p:spPr>
          <p:txBody>
            <a:bodyPr wrap="square">
              <a:spAutoFit/>
            </a:bodyPr>
            <a:lstStyle/>
            <a:p>
              <a:r>
                <a:rPr lang="zh-CN" altLang="en-US" sz="1400" dirty="0">
                  <a:solidFill>
                    <a:schemeClr val="tx1">
                      <a:lumMod val="65000"/>
                      <a:lumOff val="35000"/>
                    </a:schemeClr>
                  </a:solidFill>
                  <a:latin typeface="+mn-ea"/>
                </a:rPr>
                <a:t>（一）坚持党要管党、全面从严治党。（二）党纪面前一律平等。（三）实事求是。（四）民主集中制。（五）惩前毖后、治病救人。</a:t>
              </a:r>
            </a:p>
          </p:txBody>
        </p:sp>
      </p:grpSp>
      <p:grpSp>
        <p:nvGrpSpPr>
          <p:cNvPr id="22" name="组合 21"/>
          <p:cNvGrpSpPr/>
          <p:nvPr/>
        </p:nvGrpSpPr>
        <p:grpSpPr>
          <a:xfrm>
            <a:off x="3302656" y="4390805"/>
            <a:ext cx="8268287" cy="792000"/>
            <a:chOff x="3302656" y="4390805"/>
            <a:chExt cx="8268287" cy="792000"/>
          </a:xfrm>
        </p:grpSpPr>
        <p:sp>
          <p:nvSpPr>
            <p:cNvPr id="17" name="矩形: 圆角 16"/>
            <p:cNvSpPr/>
            <p:nvPr/>
          </p:nvSpPr>
          <p:spPr>
            <a:xfrm>
              <a:off x="3302656" y="4390805"/>
              <a:ext cx="8268287" cy="792000"/>
            </a:xfrm>
            <a:prstGeom prst="roundRect">
              <a:avLst/>
            </a:prstGeom>
            <a:solidFill>
              <a:srgbClr val="FFA075">
                <a:alpha val="15000"/>
              </a:srgbClr>
            </a:solidFill>
            <a:ln>
              <a:solidFill>
                <a:srgbClr val="FFA075">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72601" y="4417473"/>
              <a:ext cx="7928396" cy="738664"/>
            </a:xfrm>
            <a:prstGeom prst="rect">
              <a:avLst/>
            </a:prstGeom>
          </p:spPr>
          <p:txBody>
            <a:bodyPr wrap="square">
              <a:spAutoFit/>
            </a:bodyPr>
            <a:lstStyle/>
            <a:p>
              <a:r>
                <a:rPr lang="zh-CN" altLang="en-US" sz="1400" dirty="0">
                  <a:solidFill>
                    <a:schemeClr val="tx1">
                      <a:lumMod val="65000"/>
                      <a:lumOff val="35000"/>
                    </a:schemeClr>
                  </a:solidFill>
                  <a:latin typeface="+mn-ea"/>
                </a:rPr>
                <a:t>用监督执纪“四种形态”，经常开展批评和自我批评、约谈函询，让“红红脸、出出汗”成为常态；党纪轻处分、组织调整成为违纪处理的大多数；党纪重处分、重大职务调整的成为少数；严重违纪涉嫌违法立案审查的成为极少数。</a:t>
              </a:r>
            </a:p>
          </p:txBody>
        </p:sp>
      </p:grpSp>
      <p:sp>
        <p:nvSpPr>
          <p:cNvPr id="12" name="矩形: 圆角 11"/>
          <p:cNvSpPr/>
          <p:nvPr/>
        </p:nvSpPr>
        <p:spPr>
          <a:xfrm>
            <a:off x="621056" y="5338831"/>
            <a:ext cx="2520000" cy="792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FFFDF8"/>
                </a:solidFill>
                <a:latin typeface="+mj-ea"/>
                <a:ea typeface="+mj-ea"/>
              </a:rPr>
              <a:t>适用范围</a:t>
            </a:r>
          </a:p>
        </p:txBody>
      </p:sp>
      <p:grpSp>
        <p:nvGrpSpPr>
          <p:cNvPr id="23" name="组合 22"/>
          <p:cNvGrpSpPr/>
          <p:nvPr/>
        </p:nvGrpSpPr>
        <p:grpSpPr>
          <a:xfrm>
            <a:off x="3302656" y="5338825"/>
            <a:ext cx="8268287" cy="792000"/>
            <a:chOff x="3302656" y="5338825"/>
            <a:chExt cx="8268287" cy="792000"/>
          </a:xfrm>
        </p:grpSpPr>
        <p:sp>
          <p:nvSpPr>
            <p:cNvPr id="18" name="矩形: 圆角 17"/>
            <p:cNvSpPr/>
            <p:nvPr/>
          </p:nvSpPr>
          <p:spPr>
            <a:xfrm>
              <a:off x="3302656" y="5338825"/>
              <a:ext cx="8268287" cy="792000"/>
            </a:xfrm>
            <a:prstGeom prst="roundRect">
              <a:avLst/>
            </a:prstGeom>
            <a:solidFill>
              <a:srgbClr val="FFA075">
                <a:alpha val="15000"/>
              </a:srgbClr>
            </a:solidFill>
            <a:ln>
              <a:solidFill>
                <a:srgbClr val="FFA075">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a:off x="3472601" y="5580937"/>
              <a:ext cx="7928396" cy="307777"/>
            </a:xfrm>
            <a:prstGeom prst="rect">
              <a:avLst/>
            </a:prstGeom>
          </p:spPr>
          <p:txBody>
            <a:bodyPr wrap="square">
              <a:spAutoFit/>
            </a:bodyPr>
            <a:lstStyle/>
            <a:p>
              <a:r>
                <a:rPr lang="zh-CN" altLang="en-US" sz="1400" dirty="0">
                  <a:solidFill>
                    <a:schemeClr val="tx1">
                      <a:lumMod val="65000"/>
                      <a:lumOff val="35000"/>
                    </a:schemeClr>
                  </a:solidFill>
                  <a:latin typeface="+mn-ea"/>
                </a:rPr>
                <a:t>适用于违犯党纪应当受到党纪责任追究的党组织和党员。</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1000" fill="hold"/>
                                        <p:tgtEl>
                                          <p:spTgt spid="19"/>
                                        </p:tgtEl>
                                        <p:attrNameLst>
                                          <p:attrName>ppt_x</p:attrName>
                                        </p:attrNameLst>
                                      </p:cBhvr>
                                      <p:tavLst>
                                        <p:tav tm="0">
                                          <p:val>
                                            <p:strVal val="1+#ppt_w/2"/>
                                          </p:val>
                                        </p:tav>
                                        <p:tav tm="100000">
                                          <p:val>
                                            <p:strVal val="#ppt_x"/>
                                          </p:val>
                                        </p:tav>
                                      </p:tavLst>
                                    </p:anim>
                                    <p:anim calcmode="lin" valueType="num">
                                      <p:cBhvr additive="base">
                                        <p:cTn id="28" dur="10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1000" fill="hold"/>
                                        <p:tgtEl>
                                          <p:spTgt spid="20"/>
                                        </p:tgtEl>
                                        <p:attrNameLst>
                                          <p:attrName>ppt_x</p:attrName>
                                        </p:attrNameLst>
                                      </p:cBhvr>
                                      <p:tavLst>
                                        <p:tav tm="0">
                                          <p:val>
                                            <p:strVal val="1+#ppt_w/2"/>
                                          </p:val>
                                        </p:tav>
                                        <p:tav tm="100000">
                                          <p:val>
                                            <p:strVal val="#ppt_x"/>
                                          </p:val>
                                        </p:tav>
                                      </p:tavLst>
                                    </p:anim>
                                    <p:anim calcmode="lin" valueType="num">
                                      <p:cBhvr additive="base">
                                        <p:cTn id="32" dur="10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1000" fill="hold"/>
                                        <p:tgtEl>
                                          <p:spTgt spid="21"/>
                                        </p:tgtEl>
                                        <p:attrNameLst>
                                          <p:attrName>ppt_x</p:attrName>
                                        </p:attrNameLst>
                                      </p:cBhvr>
                                      <p:tavLst>
                                        <p:tav tm="0">
                                          <p:val>
                                            <p:strVal val="1+#ppt_w/2"/>
                                          </p:val>
                                        </p:tav>
                                        <p:tav tm="100000">
                                          <p:val>
                                            <p:strVal val="#ppt_x"/>
                                          </p:val>
                                        </p:tav>
                                      </p:tavLst>
                                    </p:anim>
                                    <p:anim calcmode="lin" valueType="num">
                                      <p:cBhvr additive="base">
                                        <p:cTn id="36" dur="1000" fill="hold"/>
                                        <p:tgtEl>
                                          <p:spTgt spid="21"/>
                                        </p:tgtEl>
                                        <p:attrNameLst>
                                          <p:attrName>ppt_y</p:attrName>
                                        </p:attrNameLst>
                                      </p:cBhvr>
                                      <p:tavLst>
                                        <p:tav tm="0">
                                          <p:val>
                                            <p:strVal val="#ppt_y"/>
                                          </p:val>
                                        </p:tav>
                                        <p:tav tm="100000">
                                          <p:val>
                                            <p:strVal val="#ppt_y"/>
                                          </p:val>
                                        </p:tav>
                                      </p:tavLst>
                                    </p:anim>
                                  </p:childTnLst>
                                </p:cTn>
                              </p:par>
                              <p:par>
                                <p:cTn id="37" presetID="2" presetClass="entr" presetSubtype="2" decel="10000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1000" fill="hold"/>
                                        <p:tgtEl>
                                          <p:spTgt spid="22"/>
                                        </p:tgtEl>
                                        <p:attrNameLst>
                                          <p:attrName>ppt_x</p:attrName>
                                        </p:attrNameLst>
                                      </p:cBhvr>
                                      <p:tavLst>
                                        <p:tav tm="0">
                                          <p:val>
                                            <p:strVal val="1+#ppt_w/2"/>
                                          </p:val>
                                        </p:tav>
                                        <p:tav tm="100000">
                                          <p:val>
                                            <p:strVal val="#ppt_x"/>
                                          </p:val>
                                        </p:tav>
                                      </p:tavLst>
                                    </p:anim>
                                    <p:anim calcmode="lin" valueType="num">
                                      <p:cBhvr additive="base">
                                        <p:cTn id="40" dur="1000" fill="hold"/>
                                        <p:tgtEl>
                                          <p:spTgt spid="22"/>
                                        </p:tgtEl>
                                        <p:attrNameLst>
                                          <p:attrName>ppt_y</p:attrName>
                                        </p:attrNameLst>
                                      </p:cBhvr>
                                      <p:tavLst>
                                        <p:tav tm="0">
                                          <p:val>
                                            <p:strVal val="#ppt_y"/>
                                          </p:val>
                                        </p:tav>
                                        <p:tav tm="100000">
                                          <p:val>
                                            <p:strVal val="#ppt_y"/>
                                          </p:val>
                                        </p:tav>
                                      </p:tavLst>
                                    </p:anim>
                                  </p:childTnLst>
                                </p:cTn>
                              </p:par>
                              <p:par>
                                <p:cTn id="41" presetID="2" presetClass="entr" presetSubtype="2" decel="10000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1000" fill="hold"/>
                                        <p:tgtEl>
                                          <p:spTgt spid="23"/>
                                        </p:tgtEl>
                                        <p:attrNameLst>
                                          <p:attrName>ppt_x</p:attrName>
                                        </p:attrNameLst>
                                      </p:cBhvr>
                                      <p:tavLst>
                                        <p:tav tm="0">
                                          <p:val>
                                            <p:strVal val="1+#ppt_w/2"/>
                                          </p:val>
                                        </p:tav>
                                        <p:tav tm="100000">
                                          <p:val>
                                            <p:strVal val="#ppt_x"/>
                                          </p:val>
                                        </p:tav>
                                      </p:tavLst>
                                    </p:anim>
                                    <p:anim calcmode="lin" valueType="num">
                                      <p:cBhvr additive="base">
                                        <p:cTn id="44"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4698722"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第二章：违纪与纪律处分</a:t>
            </a:r>
          </a:p>
        </p:txBody>
      </p:sp>
      <p:grpSp>
        <p:nvGrpSpPr>
          <p:cNvPr id="12" name="组合 11"/>
          <p:cNvGrpSpPr/>
          <p:nvPr/>
        </p:nvGrpSpPr>
        <p:grpSpPr>
          <a:xfrm>
            <a:off x="826039" y="2062120"/>
            <a:ext cx="2340000" cy="2340000"/>
            <a:chOff x="1865604" y="2483034"/>
            <a:chExt cx="2340000" cy="2340000"/>
          </a:xfrm>
        </p:grpSpPr>
        <p:sp>
          <p:nvSpPr>
            <p:cNvPr id="8" name="1"/>
            <p:cNvSpPr>
              <a:spLocks noChangeAspect="1"/>
            </p:cNvSpPr>
            <p:nvPr/>
          </p:nvSpPr>
          <p:spPr bwMode="auto">
            <a:xfrm>
              <a:off x="1865604" y="2483034"/>
              <a:ext cx="2340000" cy="2340000"/>
            </a:xfrm>
            <a:prstGeom prst="roundRect">
              <a:avLst>
                <a:gd name="adj" fmla="val 28452"/>
              </a:avLst>
            </a:prstGeom>
            <a:gradFill>
              <a:gsLst>
                <a:gs pos="0">
                  <a:srgbClr val="FF0000"/>
                </a:gs>
                <a:gs pos="100000">
                  <a:srgbClr val="C00000"/>
                </a:gs>
              </a:gsLst>
              <a:lin ang="2700000" scaled="0"/>
            </a:gradFill>
            <a:ln>
              <a:noFill/>
            </a:ln>
          </p:spPr>
          <p:txBody>
            <a:bodyPr wrap="square" lIns="91440" tIns="45720" rIns="91440" bIns="45720" anchor="ctr">
              <a:normAutofit/>
            </a:bodyPr>
            <a:lstStyle/>
            <a:p>
              <a:pPr algn="ctr"/>
              <a:endParaRPr/>
            </a:p>
          </p:txBody>
        </p:sp>
        <p:sp>
          <p:nvSpPr>
            <p:cNvPr id="10" name="矩形 9"/>
            <p:cNvSpPr/>
            <p:nvPr/>
          </p:nvSpPr>
          <p:spPr>
            <a:xfrm>
              <a:off x="1955604" y="3973101"/>
              <a:ext cx="2160001" cy="461665"/>
            </a:xfrm>
            <a:prstGeom prst="rect">
              <a:avLst/>
            </a:prstGeom>
          </p:spPr>
          <p:txBody>
            <a:bodyPr wrap="square">
              <a:spAutoFit/>
            </a:bodyPr>
            <a:lstStyle/>
            <a:p>
              <a:pPr algn="ctr">
                <a:buClr>
                  <a:srgbClr val="E72E1E"/>
                </a:buClr>
              </a:pPr>
              <a:r>
                <a:rPr lang="zh-CN" altLang="en-US" sz="2400" dirty="0">
                  <a:solidFill>
                    <a:srgbClr val="FFFDF8"/>
                  </a:solidFill>
                  <a:latin typeface="+mj-ea"/>
                  <a:ea typeface="+mj-ea"/>
                </a:rPr>
                <a:t>违纪的定义</a:t>
              </a:r>
            </a:p>
          </p:txBody>
        </p:sp>
        <p:sp>
          <p:nvSpPr>
            <p:cNvPr id="11" name="Freeform 12"/>
            <p:cNvSpPr>
              <a:spLocks noEditPoints="1"/>
            </p:cNvSpPr>
            <p:nvPr/>
          </p:nvSpPr>
          <p:spPr bwMode="auto">
            <a:xfrm>
              <a:off x="2707472" y="2884899"/>
              <a:ext cx="656264" cy="889222"/>
            </a:xfrm>
            <a:custGeom>
              <a:avLst/>
              <a:gdLst>
                <a:gd name="T0" fmla="*/ 64 w 599"/>
                <a:gd name="T1" fmla="*/ 739 h 810"/>
                <a:gd name="T2" fmla="*/ 100 w 599"/>
                <a:gd name="T3" fmla="*/ 125 h 810"/>
                <a:gd name="T4" fmla="*/ 132 w 599"/>
                <a:gd name="T5" fmla="*/ 178 h 810"/>
                <a:gd name="T6" fmla="*/ 163 w 599"/>
                <a:gd name="T7" fmla="*/ 125 h 810"/>
                <a:gd name="T8" fmla="*/ 267 w 599"/>
                <a:gd name="T9" fmla="*/ 146 h 810"/>
                <a:gd name="T10" fmla="*/ 330 w 599"/>
                <a:gd name="T11" fmla="*/ 146 h 810"/>
                <a:gd name="T12" fmla="*/ 435 w 599"/>
                <a:gd name="T13" fmla="*/ 125 h 810"/>
                <a:gd name="T14" fmla="*/ 466 w 599"/>
                <a:gd name="T15" fmla="*/ 178 h 810"/>
                <a:gd name="T16" fmla="*/ 497 w 599"/>
                <a:gd name="T17" fmla="*/ 125 h 810"/>
                <a:gd name="T18" fmla="*/ 535 w 599"/>
                <a:gd name="T19" fmla="*/ 739 h 810"/>
                <a:gd name="T20" fmla="*/ 207 w 599"/>
                <a:gd name="T21" fmla="*/ 354 h 810"/>
                <a:gd name="T22" fmla="*/ 253 w 599"/>
                <a:gd name="T23" fmla="*/ 307 h 810"/>
                <a:gd name="T24" fmla="*/ 206 w 599"/>
                <a:gd name="T25" fmla="*/ 297 h 810"/>
                <a:gd name="T26" fmla="*/ 290 w 599"/>
                <a:gd name="T27" fmla="*/ 239 h 810"/>
                <a:gd name="T28" fmla="*/ 279 w 599"/>
                <a:gd name="T29" fmla="*/ 281 h 810"/>
                <a:gd name="T30" fmla="*/ 293 w 599"/>
                <a:gd name="T31" fmla="*/ 213 h 810"/>
                <a:gd name="T32" fmla="*/ 393 w 599"/>
                <a:gd name="T33" fmla="*/ 396 h 810"/>
                <a:gd name="T34" fmla="*/ 349 w 599"/>
                <a:gd name="T35" fmla="*/ 402 h 810"/>
                <a:gd name="T36" fmla="*/ 210 w 599"/>
                <a:gd name="T37" fmla="*/ 416 h 810"/>
                <a:gd name="T38" fmla="*/ 207 w 599"/>
                <a:gd name="T39" fmla="*/ 387 h 810"/>
                <a:gd name="T40" fmla="*/ 534 w 599"/>
                <a:gd name="T41" fmla="*/ 55 h 810"/>
                <a:gd name="T42" fmla="*/ 497 w 599"/>
                <a:gd name="T43" fmla="*/ 31 h 810"/>
                <a:gd name="T44" fmla="*/ 435 w 599"/>
                <a:gd name="T45" fmla="*/ 31 h 810"/>
                <a:gd name="T46" fmla="*/ 330 w 599"/>
                <a:gd name="T47" fmla="*/ 55 h 810"/>
                <a:gd name="T48" fmla="*/ 299 w 599"/>
                <a:gd name="T49" fmla="*/ 0 h 810"/>
                <a:gd name="T50" fmla="*/ 267 w 599"/>
                <a:gd name="T51" fmla="*/ 55 h 810"/>
                <a:gd name="T52" fmla="*/ 163 w 599"/>
                <a:gd name="T53" fmla="*/ 31 h 810"/>
                <a:gd name="T54" fmla="*/ 100 w 599"/>
                <a:gd name="T55" fmla="*/ 31 h 810"/>
                <a:gd name="T56" fmla="*/ 65 w 599"/>
                <a:gd name="T57" fmla="*/ 55 h 810"/>
                <a:gd name="T58" fmla="*/ 0 w 599"/>
                <a:gd name="T59" fmla="*/ 745 h 810"/>
                <a:gd name="T60" fmla="*/ 534 w 599"/>
                <a:gd name="T61" fmla="*/ 810 h 810"/>
                <a:gd name="T62" fmla="*/ 599 w 599"/>
                <a:gd name="T63" fmla="*/ 120 h 810"/>
                <a:gd name="T64" fmla="*/ 131 w 599"/>
                <a:gd name="T65" fmla="*/ 511 h 810"/>
                <a:gd name="T66" fmla="*/ 467 w 599"/>
                <a:gd name="T67" fmla="*/ 467 h 810"/>
                <a:gd name="T68" fmla="*/ 131 w 599"/>
                <a:gd name="T69" fmla="*/ 511 h 810"/>
                <a:gd name="T70" fmla="*/ 467 w 599"/>
                <a:gd name="T71" fmla="*/ 595 h 810"/>
                <a:gd name="T72" fmla="*/ 131 w 599"/>
                <a:gd name="T73" fmla="*/ 551 h 810"/>
                <a:gd name="T74" fmla="*/ 131 w 599"/>
                <a:gd name="T75" fmla="*/ 683 h 810"/>
                <a:gd name="T76" fmla="*/ 467 w 599"/>
                <a:gd name="T77" fmla="*/ 639 h 810"/>
                <a:gd name="T78" fmla="*/ 131 w 599"/>
                <a:gd name="T79" fmla="*/ 68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9" h="810">
                  <a:moveTo>
                    <a:pt x="535" y="739"/>
                  </a:moveTo>
                  <a:lnTo>
                    <a:pt x="64" y="739"/>
                  </a:lnTo>
                  <a:lnTo>
                    <a:pt x="64" y="125"/>
                  </a:lnTo>
                  <a:lnTo>
                    <a:pt x="100" y="125"/>
                  </a:lnTo>
                  <a:lnTo>
                    <a:pt x="100" y="146"/>
                  </a:lnTo>
                  <a:cubicBezTo>
                    <a:pt x="100" y="163"/>
                    <a:pt x="114" y="178"/>
                    <a:pt x="132" y="178"/>
                  </a:cubicBezTo>
                  <a:cubicBezTo>
                    <a:pt x="149" y="178"/>
                    <a:pt x="163" y="163"/>
                    <a:pt x="163" y="146"/>
                  </a:cubicBezTo>
                  <a:lnTo>
                    <a:pt x="163" y="125"/>
                  </a:lnTo>
                  <a:lnTo>
                    <a:pt x="267" y="125"/>
                  </a:lnTo>
                  <a:lnTo>
                    <a:pt x="267" y="146"/>
                  </a:lnTo>
                  <a:cubicBezTo>
                    <a:pt x="267" y="163"/>
                    <a:pt x="281" y="178"/>
                    <a:pt x="299" y="178"/>
                  </a:cubicBezTo>
                  <a:cubicBezTo>
                    <a:pt x="316" y="178"/>
                    <a:pt x="330" y="163"/>
                    <a:pt x="330" y="146"/>
                  </a:cubicBezTo>
                  <a:lnTo>
                    <a:pt x="330" y="125"/>
                  </a:lnTo>
                  <a:lnTo>
                    <a:pt x="435" y="125"/>
                  </a:lnTo>
                  <a:lnTo>
                    <a:pt x="435" y="146"/>
                  </a:lnTo>
                  <a:cubicBezTo>
                    <a:pt x="435" y="163"/>
                    <a:pt x="449" y="178"/>
                    <a:pt x="466" y="178"/>
                  </a:cubicBezTo>
                  <a:cubicBezTo>
                    <a:pt x="483" y="178"/>
                    <a:pt x="497" y="163"/>
                    <a:pt x="497" y="146"/>
                  </a:cubicBezTo>
                  <a:lnTo>
                    <a:pt x="497" y="125"/>
                  </a:lnTo>
                  <a:lnTo>
                    <a:pt x="535" y="125"/>
                  </a:lnTo>
                  <a:lnTo>
                    <a:pt x="535" y="739"/>
                  </a:lnTo>
                  <a:close/>
                  <a:moveTo>
                    <a:pt x="192" y="369"/>
                  </a:moveTo>
                  <a:lnTo>
                    <a:pt x="207" y="354"/>
                  </a:lnTo>
                  <a:cubicBezTo>
                    <a:pt x="238" y="381"/>
                    <a:pt x="275" y="399"/>
                    <a:pt x="322" y="376"/>
                  </a:cubicBezTo>
                  <a:lnTo>
                    <a:pt x="253" y="307"/>
                  </a:lnTo>
                  <a:lnTo>
                    <a:pt x="235" y="326"/>
                  </a:lnTo>
                  <a:lnTo>
                    <a:pt x="206" y="297"/>
                  </a:lnTo>
                  <a:lnTo>
                    <a:pt x="257" y="246"/>
                  </a:lnTo>
                  <a:cubicBezTo>
                    <a:pt x="264" y="249"/>
                    <a:pt x="276" y="249"/>
                    <a:pt x="290" y="239"/>
                  </a:cubicBezTo>
                  <a:lnTo>
                    <a:pt x="304" y="255"/>
                  </a:lnTo>
                  <a:lnTo>
                    <a:pt x="279" y="281"/>
                  </a:lnTo>
                  <a:lnTo>
                    <a:pt x="348" y="351"/>
                  </a:lnTo>
                  <a:cubicBezTo>
                    <a:pt x="374" y="307"/>
                    <a:pt x="353" y="242"/>
                    <a:pt x="293" y="213"/>
                  </a:cubicBezTo>
                  <a:cubicBezTo>
                    <a:pt x="352" y="216"/>
                    <a:pt x="428" y="283"/>
                    <a:pt x="374" y="376"/>
                  </a:cubicBezTo>
                  <a:lnTo>
                    <a:pt x="393" y="396"/>
                  </a:lnTo>
                  <a:lnTo>
                    <a:pt x="368" y="420"/>
                  </a:lnTo>
                  <a:lnTo>
                    <a:pt x="349" y="402"/>
                  </a:lnTo>
                  <a:cubicBezTo>
                    <a:pt x="299" y="429"/>
                    <a:pt x="254" y="425"/>
                    <a:pt x="218" y="397"/>
                  </a:cubicBezTo>
                  <a:cubicBezTo>
                    <a:pt x="220" y="404"/>
                    <a:pt x="216" y="411"/>
                    <a:pt x="210" y="416"/>
                  </a:cubicBezTo>
                  <a:cubicBezTo>
                    <a:pt x="202" y="421"/>
                    <a:pt x="194" y="419"/>
                    <a:pt x="189" y="412"/>
                  </a:cubicBezTo>
                  <a:cubicBezTo>
                    <a:pt x="181" y="399"/>
                    <a:pt x="194" y="384"/>
                    <a:pt x="207" y="387"/>
                  </a:cubicBezTo>
                  <a:cubicBezTo>
                    <a:pt x="202" y="382"/>
                    <a:pt x="197" y="376"/>
                    <a:pt x="192" y="369"/>
                  </a:cubicBezTo>
                  <a:close/>
                  <a:moveTo>
                    <a:pt x="534" y="55"/>
                  </a:moveTo>
                  <a:lnTo>
                    <a:pt x="497" y="55"/>
                  </a:lnTo>
                  <a:lnTo>
                    <a:pt x="497" y="31"/>
                  </a:lnTo>
                  <a:cubicBezTo>
                    <a:pt x="497" y="14"/>
                    <a:pt x="483" y="0"/>
                    <a:pt x="466" y="0"/>
                  </a:cubicBezTo>
                  <a:cubicBezTo>
                    <a:pt x="449" y="0"/>
                    <a:pt x="435" y="14"/>
                    <a:pt x="435" y="31"/>
                  </a:cubicBezTo>
                  <a:lnTo>
                    <a:pt x="435" y="55"/>
                  </a:lnTo>
                  <a:lnTo>
                    <a:pt x="330" y="55"/>
                  </a:lnTo>
                  <a:lnTo>
                    <a:pt x="330" y="31"/>
                  </a:lnTo>
                  <a:cubicBezTo>
                    <a:pt x="330" y="14"/>
                    <a:pt x="316" y="0"/>
                    <a:pt x="299" y="0"/>
                  </a:cubicBezTo>
                  <a:cubicBezTo>
                    <a:pt x="281" y="0"/>
                    <a:pt x="267" y="14"/>
                    <a:pt x="267" y="31"/>
                  </a:cubicBezTo>
                  <a:lnTo>
                    <a:pt x="267" y="55"/>
                  </a:lnTo>
                  <a:lnTo>
                    <a:pt x="163" y="55"/>
                  </a:lnTo>
                  <a:lnTo>
                    <a:pt x="163" y="31"/>
                  </a:lnTo>
                  <a:cubicBezTo>
                    <a:pt x="163" y="14"/>
                    <a:pt x="149" y="0"/>
                    <a:pt x="132" y="0"/>
                  </a:cubicBezTo>
                  <a:cubicBezTo>
                    <a:pt x="114" y="0"/>
                    <a:pt x="100" y="14"/>
                    <a:pt x="100" y="31"/>
                  </a:cubicBezTo>
                  <a:lnTo>
                    <a:pt x="100" y="55"/>
                  </a:lnTo>
                  <a:lnTo>
                    <a:pt x="65" y="55"/>
                  </a:lnTo>
                  <a:cubicBezTo>
                    <a:pt x="29" y="55"/>
                    <a:pt x="0" y="84"/>
                    <a:pt x="0" y="120"/>
                  </a:cubicBezTo>
                  <a:lnTo>
                    <a:pt x="0" y="745"/>
                  </a:lnTo>
                  <a:cubicBezTo>
                    <a:pt x="0" y="781"/>
                    <a:pt x="29" y="810"/>
                    <a:pt x="65" y="810"/>
                  </a:cubicBezTo>
                  <a:lnTo>
                    <a:pt x="534" y="810"/>
                  </a:lnTo>
                  <a:cubicBezTo>
                    <a:pt x="570" y="810"/>
                    <a:pt x="599" y="781"/>
                    <a:pt x="599" y="745"/>
                  </a:cubicBezTo>
                  <a:lnTo>
                    <a:pt x="599" y="120"/>
                  </a:lnTo>
                  <a:cubicBezTo>
                    <a:pt x="599" y="84"/>
                    <a:pt x="570" y="55"/>
                    <a:pt x="534" y="55"/>
                  </a:cubicBezTo>
                  <a:close/>
                  <a:moveTo>
                    <a:pt x="131" y="511"/>
                  </a:moveTo>
                  <a:lnTo>
                    <a:pt x="467" y="511"/>
                  </a:lnTo>
                  <a:lnTo>
                    <a:pt x="467" y="467"/>
                  </a:lnTo>
                  <a:lnTo>
                    <a:pt x="131" y="467"/>
                  </a:lnTo>
                  <a:lnTo>
                    <a:pt x="131" y="511"/>
                  </a:lnTo>
                  <a:close/>
                  <a:moveTo>
                    <a:pt x="131" y="595"/>
                  </a:moveTo>
                  <a:lnTo>
                    <a:pt x="467" y="595"/>
                  </a:lnTo>
                  <a:lnTo>
                    <a:pt x="467" y="551"/>
                  </a:lnTo>
                  <a:lnTo>
                    <a:pt x="131" y="551"/>
                  </a:lnTo>
                  <a:lnTo>
                    <a:pt x="131" y="595"/>
                  </a:lnTo>
                  <a:close/>
                  <a:moveTo>
                    <a:pt x="131" y="683"/>
                  </a:moveTo>
                  <a:lnTo>
                    <a:pt x="467" y="683"/>
                  </a:lnTo>
                  <a:lnTo>
                    <a:pt x="467" y="639"/>
                  </a:lnTo>
                  <a:lnTo>
                    <a:pt x="131" y="639"/>
                  </a:lnTo>
                  <a:lnTo>
                    <a:pt x="131" y="683"/>
                  </a:lnTo>
                  <a:close/>
                </a:path>
              </a:pathLst>
            </a:custGeom>
            <a:solidFill>
              <a:srgbClr val="FFFDF8"/>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3" name="矩形 2"/>
          <p:cNvSpPr/>
          <p:nvPr/>
        </p:nvSpPr>
        <p:spPr>
          <a:xfrm>
            <a:off x="771438" y="5444373"/>
            <a:ext cx="10677612" cy="584775"/>
          </a:xfrm>
          <a:prstGeom prst="rect">
            <a:avLst/>
          </a:prstGeom>
        </p:spPr>
        <p:txBody>
          <a:bodyPr wrap="square">
            <a:spAutoFit/>
          </a:bodyPr>
          <a:lstStyle/>
          <a:p>
            <a:pPr algn="ctr"/>
            <a:r>
              <a:rPr lang="zh-CN" altLang="en-US" sz="1600" dirty="0">
                <a:solidFill>
                  <a:schemeClr val="tx1">
                    <a:lumMod val="65000"/>
                    <a:lumOff val="35000"/>
                  </a:schemeClr>
                </a:solidFill>
                <a:latin typeface="+mn-ea"/>
              </a:rPr>
              <a:t>重点查处党的十八大以来不收敛、不收手，问题线索反映集中、群众反映强烈，政治问题和经济问题交织的腐败案件，违反中央八项规定精神的问题。</a:t>
            </a:r>
            <a:endParaRPr lang="zh-CN" altLang="en-US" sz="1600" dirty="0"/>
          </a:p>
        </p:txBody>
      </p:sp>
      <p:grpSp>
        <p:nvGrpSpPr>
          <p:cNvPr id="13" name="组合 12"/>
          <p:cNvGrpSpPr/>
          <p:nvPr/>
        </p:nvGrpSpPr>
        <p:grpSpPr>
          <a:xfrm>
            <a:off x="3304009" y="1685542"/>
            <a:ext cx="720000" cy="3093156"/>
            <a:chOff x="3368523" y="3250003"/>
            <a:chExt cx="720000" cy="2415704"/>
          </a:xfrm>
        </p:grpSpPr>
        <p:cxnSp>
          <p:nvCxnSpPr>
            <p:cNvPr id="14" name="直接连接符 13"/>
            <p:cNvCxnSpPr/>
            <p:nvPr/>
          </p:nvCxnSpPr>
          <p:spPr>
            <a:xfrm>
              <a:off x="3728523" y="3250003"/>
              <a:ext cx="0" cy="2415704"/>
            </a:xfrm>
            <a:prstGeom prst="line">
              <a:avLst/>
            </a:prstGeom>
            <a:ln w="63500" cap="sq">
              <a:solidFill>
                <a:srgbClr val="FF9261"/>
              </a:solidFill>
              <a:beve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3728523" y="3250003"/>
              <a:ext cx="360000" cy="0"/>
            </a:xfrm>
            <a:prstGeom prst="line">
              <a:avLst/>
            </a:prstGeom>
            <a:ln w="63500" cap="sq">
              <a:solidFill>
                <a:srgbClr val="FF9261"/>
              </a:solidFill>
              <a:beve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3728523" y="5665707"/>
              <a:ext cx="360000" cy="0"/>
            </a:xfrm>
            <a:prstGeom prst="line">
              <a:avLst/>
            </a:prstGeom>
            <a:ln w="63500" cap="sq">
              <a:solidFill>
                <a:srgbClr val="FF9261"/>
              </a:solidFill>
              <a:beve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3368523" y="4457855"/>
              <a:ext cx="360000" cy="0"/>
            </a:xfrm>
            <a:prstGeom prst="line">
              <a:avLst/>
            </a:prstGeom>
            <a:ln w="63500" cap="sq">
              <a:solidFill>
                <a:srgbClr val="FF9261"/>
              </a:solidFill>
              <a:beve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728523" y="3853929"/>
              <a:ext cx="360000" cy="0"/>
            </a:xfrm>
            <a:prstGeom prst="line">
              <a:avLst/>
            </a:prstGeom>
            <a:ln w="63500" cap="sq">
              <a:solidFill>
                <a:srgbClr val="FF9261"/>
              </a:solidFill>
              <a:beve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728523" y="5061781"/>
              <a:ext cx="360000" cy="0"/>
            </a:xfrm>
            <a:prstGeom prst="line">
              <a:avLst/>
            </a:prstGeom>
            <a:ln w="63500" cap="sq">
              <a:solidFill>
                <a:srgbClr val="FF9261"/>
              </a:solidFill>
              <a:beve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728523" y="4457855"/>
              <a:ext cx="360000" cy="0"/>
            </a:xfrm>
            <a:prstGeom prst="line">
              <a:avLst/>
            </a:prstGeom>
            <a:ln w="63500" cap="sq">
              <a:solidFill>
                <a:srgbClr val="FF9261"/>
              </a:solidFill>
              <a:bevel/>
            </a:ln>
          </p:spPr>
          <p:style>
            <a:lnRef idx="1">
              <a:schemeClr val="accent1"/>
            </a:lnRef>
            <a:fillRef idx="0">
              <a:schemeClr val="accent1"/>
            </a:fillRef>
            <a:effectRef idx="0">
              <a:schemeClr val="accent1"/>
            </a:effectRef>
            <a:fontRef idx="minor">
              <a:schemeClr val="tx1"/>
            </a:fontRef>
          </p:style>
        </p:cxnSp>
      </p:grpSp>
      <p:sp>
        <p:nvSpPr>
          <p:cNvPr id="23" name="矩形: 圆角 22"/>
          <p:cNvSpPr/>
          <p:nvPr/>
        </p:nvSpPr>
        <p:spPr>
          <a:xfrm>
            <a:off x="4161979" y="1397542"/>
            <a:ext cx="4500000" cy="576000"/>
          </a:xfrm>
          <a:prstGeom prst="roundRect">
            <a:avLst/>
          </a:prstGeom>
          <a:solidFill>
            <a:srgbClr val="FFA075">
              <a:alpha val="15000"/>
            </a:srgbClr>
          </a:solidFill>
          <a:ln>
            <a:solidFill>
              <a:srgbClr val="FFA075">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lumMod val="65000"/>
                    <a:lumOff val="35000"/>
                  </a:schemeClr>
                </a:solidFill>
              </a:rPr>
              <a:t>党组织和党员违反党章和其他党内法规；</a:t>
            </a:r>
            <a:endParaRPr lang="zh-CN" altLang="en-US" sz="1600" dirty="0">
              <a:solidFill>
                <a:schemeClr val="tx1">
                  <a:lumMod val="65000"/>
                  <a:lumOff val="35000"/>
                </a:schemeClr>
              </a:solidFill>
            </a:endParaRPr>
          </a:p>
        </p:txBody>
      </p:sp>
      <p:sp>
        <p:nvSpPr>
          <p:cNvPr id="27" name="矩形: 圆角 26"/>
          <p:cNvSpPr/>
          <p:nvPr/>
        </p:nvSpPr>
        <p:spPr>
          <a:xfrm>
            <a:off x="4161979" y="2172577"/>
            <a:ext cx="4500000" cy="576000"/>
          </a:xfrm>
          <a:prstGeom prst="roundRect">
            <a:avLst/>
          </a:prstGeom>
          <a:solidFill>
            <a:srgbClr val="FFA075">
              <a:alpha val="15000"/>
            </a:srgbClr>
          </a:solidFill>
          <a:ln>
            <a:solidFill>
              <a:srgbClr val="FFA075">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lumMod val="65000"/>
                    <a:lumOff val="35000"/>
                  </a:schemeClr>
                </a:solidFill>
              </a:rPr>
              <a:t>违反国家法律法规；</a:t>
            </a:r>
            <a:endParaRPr lang="zh-CN" altLang="en-US" sz="1600" dirty="0">
              <a:solidFill>
                <a:schemeClr val="tx1">
                  <a:lumMod val="65000"/>
                  <a:lumOff val="35000"/>
                </a:schemeClr>
              </a:solidFill>
            </a:endParaRPr>
          </a:p>
        </p:txBody>
      </p:sp>
      <p:sp>
        <p:nvSpPr>
          <p:cNvPr id="31" name="矩形: 圆角 30"/>
          <p:cNvSpPr/>
          <p:nvPr/>
        </p:nvSpPr>
        <p:spPr>
          <a:xfrm>
            <a:off x="4161979" y="2944120"/>
            <a:ext cx="4500000" cy="576000"/>
          </a:xfrm>
          <a:prstGeom prst="roundRect">
            <a:avLst/>
          </a:prstGeom>
          <a:solidFill>
            <a:srgbClr val="FFA075">
              <a:alpha val="15000"/>
            </a:srgbClr>
          </a:solidFill>
          <a:ln>
            <a:solidFill>
              <a:srgbClr val="FFA075">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lumMod val="65000"/>
                    <a:lumOff val="35000"/>
                  </a:schemeClr>
                </a:solidFill>
              </a:rPr>
              <a:t>违反党和国家政策；</a:t>
            </a:r>
            <a:endParaRPr lang="en-US" altLang="zh-CN" sz="1600" dirty="0">
              <a:solidFill>
                <a:schemeClr val="tx1">
                  <a:lumMod val="65000"/>
                  <a:lumOff val="35000"/>
                </a:schemeClr>
              </a:solidFill>
            </a:endParaRPr>
          </a:p>
        </p:txBody>
      </p:sp>
      <p:sp>
        <p:nvSpPr>
          <p:cNvPr id="35" name="矩形: 圆角 34"/>
          <p:cNvSpPr/>
          <p:nvPr/>
        </p:nvSpPr>
        <p:spPr>
          <a:xfrm>
            <a:off x="4161979" y="3724190"/>
            <a:ext cx="4500000" cy="576000"/>
          </a:xfrm>
          <a:prstGeom prst="roundRect">
            <a:avLst/>
          </a:prstGeom>
          <a:solidFill>
            <a:srgbClr val="FFA075">
              <a:alpha val="15000"/>
            </a:srgbClr>
          </a:solidFill>
          <a:ln>
            <a:solidFill>
              <a:srgbClr val="FFA075">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lumMod val="65000"/>
                    <a:lumOff val="35000"/>
                  </a:schemeClr>
                </a:solidFill>
              </a:rPr>
              <a:t>违反社会主义道德；</a:t>
            </a:r>
            <a:endParaRPr lang="en-US" altLang="zh-CN" sz="1600" dirty="0">
              <a:solidFill>
                <a:schemeClr val="tx1">
                  <a:lumMod val="65000"/>
                  <a:lumOff val="35000"/>
                </a:schemeClr>
              </a:solidFill>
            </a:endParaRPr>
          </a:p>
        </p:txBody>
      </p:sp>
      <p:sp>
        <p:nvSpPr>
          <p:cNvPr id="39" name="矩形: 圆角 38"/>
          <p:cNvSpPr/>
          <p:nvPr/>
        </p:nvSpPr>
        <p:spPr>
          <a:xfrm>
            <a:off x="4161979" y="4490698"/>
            <a:ext cx="4500000" cy="576000"/>
          </a:xfrm>
          <a:prstGeom prst="roundRect">
            <a:avLst/>
          </a:prstGeom>
          <a:solidFill>
            <a:srgbClr val="FFA075">
              <a:alpha val="15000"/>
            </a:srgbClr>
          </a:solidFill>
          <a:ln>
            <a:solidFill>
              <a:srgbClr val="FFA075">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lumMod val="65000"/>
                    <a:lumOff val="35000"/>
                  </a:schemeClr>
                </a:solidFill>
              </a:rPr>
              <a:t>危害党、国家和人民利益的行为；</a:t>
            </a:r>
            <a:endParaRPr lang="zh-CN" altLang="en-US" sz="1600" dirty="0">
              <a:solidFill>
                <a:schemeClr val="tx1">
                  <a:lumMod val="65000"/>
                  <a:lumOff val="35000"/>
                </a:schemeClr>
              </a:solidFill>
            </a:endParaRPr>
          </a:p>
        </p:txBody>
      </p:sp>
      <p:grpSp>
        <p:nvGrpSpPr>
          <p:cNvPr id="44" name="组合 43"/>
          <p:cNvGrpSpPr/>
          <p:nvPr/>
        </p:nvGrpSpPr>
        <p:grpSpPr>
          <a:xfrm>
            <a:off x="9475961" y="2332120"/>
            <a:ext cx="1800000" cy="1800000"/>
            <a:chOff x="9475961" y="2332120"/>
            <a:chExt cx="1800000" cy="1800000"/>
          </a:xfrm>
        </p:grpSpPr>
        <p:sp>
          <p:nvSpPr>
            <p:cNvPr id="43" name="1"/>
            <p:cNvSpPr>
              <a:spLocks noChangeAspect="1"/>
            </p:cNvSpPr>
            <p:nvPr/>
          </p:nvSpPr>
          <p:spPr bwMode="auto">
            <a:xfrm>
              <a:off x="9475961" y="2332120"/>
              <a:ext cx="1800000" cy="1800000"/>
            </a:xfrm>
            <a:prstGeom prst="roundRect">
              <a:avLst>
                <a:gd name="adj" fmla="val 18574"/>
              </a:avLst>
            </a:prstGeom>
            <a:solidFill>
              <a:srgbClr val="E72E1E"/>
            </a:solidFill>
            <a:ln>
              <a:noFill/>
            </a:ln>
          </p:spPr>
          <p:txBody>
            <a:bodyPr wrap="square" lIns="91440" tIns="45720" rIns="91440" bIns="45720" anchor="ctr">
              <a:normAutofit/>
            </a:bodyPr>
            <a:lstStyle/>
            <a:p>
              <a:pPr algn="ctr"/>
              <a:endParaRPr/>
            </a:p>
          </p:txBody>
        </p:sp>
        <p:sp>
          <p:nvSpPr>
            <p:cNvPr id="41" name="矩形 40"/>
            <p:cNvSpPr/>
            <p:nvPr/>
          </p:nvSpPr>
          <p:spPr>
            <a:xfrm>
              <a:off x="9617944" y="2556999"/>
              <a:ext cx="1516034" cy="1350241"/>
            </a:xfrm>
            <a:prstGeom prst="rect">
              <a:avLst/>
            </a:prstGeom>
          </p:spPr>
          <p:txBody>
            <a:bodyPr wrap="square">
              <a:spAutoFit/>
            </a:bodyPr>
            <a:lstStyle/>
            <a:p>
              <a:pPr algn="ctr">
                <a:lnSpc>
                  <a:spcPct val="150000"/>
                </a:lnSpc>
              </a:pPr>
              <a:r>
                <a:rPr lang="zh-CN" altLang="en-US" sz="1400" dirty="0">
                  <a:solidFill>
                    <a:srgbClr val="FFFDF8"/>
                  </a:solidFill>
                  <a:latin typeface="+mn-ea"/>
                </a:rPr>
                <a:t>依照规定应当给予纪律处理或者处分的，都必须受到追究。</a:t>
              </a:r>
              <a:endParaRPr lang="zh-CN" altLang="en-US" sz="1400" dirty="0">
                <a:solidFill>
                  <a:srgbClr val="FFFDF8"/>
                </a:solidFill>
              </a:endParaRPr>
            </a:p>
          </p:txBody>
        </p:sp>
      </p:grpSp>
      <p:sp>
        <p:nvSpPr>
          <p:cNvPr id="42" name="右大括号 41"/>
          <p:cNvSpPr/>
          <p:nvPr/>
        </p:nvSpPr>
        <p:spPr>
          <a:xfrm>
            <a:off x="8844746" y="1397542"/>
            <a:ext cx="449065" cy="3669156"/>
          </a:xfrm>
          <a:prstGeom prst="rightBrace">
            <a:avLst>
              <a:gd name="adj1" fmla="val 109525"/>
              <a:gd name="adj2" fmla="val 50000"/>
            </a:avLst>
          </a:prstGeom>
          <a:ln w="12700" cap="rnd">
            <a:solidFill>
              <a:srgbClr val="FC703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36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1000"/>
                                        <p:tgtEl>
                                          <p:spTgt spid="2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1000"/>
                                        <p:tgtEl>
                                          <p:spTgt spid="2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1000"/>
                                        <p:tgtEl>
                                          <p:spTgt spid="3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1000"/>
                                        <p:tgtEl>
                                          <p:spTgt spid="3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1000"/>
                                        <p:tgtEl>
                                          <p:spTgt spid="39"/>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p:cTn id="38" dur="750" fill="hold"/>
                                        <p:tgtEl>
                                          <p:spTgt spid="44"/>
                                        </p:tgtEl>
                                        <p:attrNameLst>
                                          <p:attrName>ppt_w</p:attrName>
                                        </p:attrNameLst>
                                      </p:cBhvr>
                                      <p:tavLst>
                                        <p:tav tm="0">
                                          <p:val>
                                            <p:fltVal val="0"/>
                                          </p:val>
                                        </p:tav>
                                        <p:tav tm="100000">
                                          <p:val>
                                            <p:strVal val="#ppt_w"/>
                                          </p:val>
                                        </p:tav>
                                      </p:tavLst>
                                    </p:anim>
                                    <p:anim calcmode="lin" valueType="num">
                                      <p:cBhvr>
                                        <p:cTn id="39" dur="750" fill="hold"/>
                                        <p:tgtEl>
                                          <p:spTgt spid="44"/>
                                        </p:tgtEl>
                                        <p:attrNameLst>
                                          <p:attrName>ppt_h</p:attrName>
                                        </p:attrNameLst>
                                      </p:cBhvr>
                                      <p:tavLst>
                                        <p:tav tm="0">
                                          <p:val>
                                            <p:fltVal val="0"/>
                                          </p:val>
                                        </p:tav>
                                        <p:tav tm="100000">
                                          <p:val>
                                            <p:strVal val="#ppt_h"/>
                                          </p:val>
                                        </p:tav>
                                      </p:tavLst>
                                    </p:anim>
                                    <p:animEffect transition="in" filter="fade">
                                      <p:cBhvr>
                                        <p:cTn id="40" dur="750"/>
                                        <p:tgtEl>
                                          <p:spTgt spid="44"/>
                                        </p:tgtEl>
                                      </p:cBhvr>
                                    </p:animEffect>
                                  </p:childTnLst>
                                </p:cTn>
                              </p:par>
                            </p:childTnLst>
                          </p:cTn>
                        </p:par>
                        <p:par>
                          <p:cTn id="41" fill="hold">
                            <p:stCondLst>
                              <p:cond delay="4000"/>
                            </p:stCondLst>
                            <p:childTnLst>
                              <p:par>
                                <p:cTn id="42" presetID="14" presetClass="entr" presetSubtype="10" fill="hold" grpId="0"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randombar(horizontal)">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7" grpId="0" animBg="1"/>
      <p:bldP spid="31" grpId="0" animBg="1"/>
      <p:bldP spid="35" grpId="0" animBg="1"/>
      <p:bldP spid="39" grpId="0" animBg="1"/>
      <p:bldP spid="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52388" y="112877"/>
            <a:ext cx="4698722"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第二章：违纪与纪律处分</a:t>
            </a:r>
          </a:p>
        </p:txBody>
      </p:sp>
      <p:grpSp>
        <p:nvGrpSpPr>
          <p:cNvPr id="22" name="组合 21"/>
          <p:cNvGrpSpPr/>
          <p:nvPr/>
        </p:nvGrpSpPr>
        <p:grpSpPr>
          <a:xfrm>
            <a:off x="6724729" y="3308929"/>
            <a:ext cx="4507546" cy="2467031"/>
            <a:chOff x="6724729" y="3308929"/>
            <a:chExt cx="4507546" cy="2467031"/>
          </a:xfrm>
        </p:grpSpPr>
        <p:sp>
          <p:nvSpPr>
            <p:cNvPr id="21" name="矩形: 圆角 20"/>
            <p:cNvSpPr/>
            <p:nvPr/>
          </p:nvSpPr>
          <p:spPr>
            <a:xfrm>
              <a:off x="6724729" y="3308929"/>
              <a:ext cx="4507546" cy="2467031"/>
            </a:xfrm>
            <a:prstGeom prst="roundRect">
              <a:avLst>
                <a:gd name="adj" fmla="val 0"/>
              </a:avLst>
            </a:prstGeom>
            <a:solidFill>
              <a:srgbClr val="FFFDF8"/>
            </a:solidFill>
            <a:ln w="25400">
              <a:solidFill>
                <a:srgbClr val="FFA075">
                  <a:alpha val="5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006290" y="3776881"/>
              <a:ext cx="3944423" cy="1531125"/>
            </a:xfrm>
            <a:prstGeom prst="rect">
              <a:avLst/>
            </a:prstGeom>
          </p:spPr>
          <p:txBody>
            <a:bodyPr wrap="square">
              <a:spAutoFit/>
            </a:bodyPr>
            <a:lstStyle/>
            <a:p>
              <a:pPr algn="just">
                <a:lnSpc>
                  <a:spcPct val="150000"/>
                </a:lnSpc>
              </a:pPr>
              <a:r>
                <a:rPr lang="zh-CN" altLang="en-US" sz="1600" dirty="0">
                  <a:solidFill>
                    <a:schemeClr val="tx1">
                      <a:lumMod val="65000"/>
                      <a:lumOff val="35000"/>
                    </a:schemeClr>
                  </a:solidFill>
                  <a:latin typeface="+mn-ea"/>
                </a:rPr>
                <a:t>“违犯”指违背和触犯，“违反”指不符合、不遵守，</a:t>
              </a:r>
              <a:r>
                <a:rPr lang="en-US" altLang="zh-CN" sz="1600" dirty="0">
                  <a:solidFill>
                    <a:schemeClr val="tx1">
                      <a:lumMod val="65000"/>
                      <a:lumOff val="35000"/>
                    </a:schemeClr>
                  </a:solidFill>
                  <a:latin typeface="+mn-ea"/>
                </a:rPr>
                <a:t>《</a:t>
              </a:r>
              <a:r>
                <a:rPr lang="zh-CN" altLang="en-US" sz="1600" dirty="0">
                  <a:solidFill>
                    <a:schemeClr val="tx1">
                      <a:lumMod val="65000"/>
                      <a:lumOff val="35000"/>
                    </a:schemeClr>
                  </a:solidFill>
                  <a:latin typeface="+mn-ea"/>
                </a:rPr>
                <a:t>条例</a:t>
              </a:r>
              <a:r>
                <a:rPr lang="en-US" altLang="zh-CN" sz="1600" dirty="0">
                  <a:solidFill>
                    <a:schemeClr val="tx1">
                      <a:lumMod val="65000"/>
                      <a:lumOff val="35000"/>
                    </a:schemeClr>
                  </a:solidFill>
                  <a:latin typeface="+mn-ea"/>
                </a:rPr>
                <a:t>》</a:t>
              </a:r>
              <a:r>
                <a:rPr lang="zh-CN" altLang="en-US" sz="1600" dirty="0">
                  <a:solidFill>
                    <a:schemeClr val="tx1">
                      <a:lumMod val="65000"/>
                      <a:lumOff val="35000"/>
                    </a:schemeClr>
                  </a:solidFill>
                  <a:latin typeface="+mn-ea"/>
                </a:rPr>
                <a:t>中在搭配词组时，</a:t>
              </a:r>
              <a:r>
                <a:rPr lang="zh-CN" altLang="en-US" sz="1600" dirty="0">
                  <a:gradFill>
                    <a:gsLst>
                      <a:gs pos="0">
                        <a:srgbClr val="FF0000"/>
                      </a:gs>
                      <a:gs pos="100000">
                        <a:srgbClr val="C00000"/>
                      </a:gs>
                    </a:gsLst>
                    <a:lin ang="2700000" scaled="0"/>
                  </a:gradFill>
                  <a:latin typeface="+mn-ea"/>
                </a:rPr>
                <a:t>“违犯”一般与“党纪”相搭配</a:t>
              </a:r>
              <a:r>
                <a:rPr lang="zh-CN" altLang="en-US" sz="1600" dirty="0">
                  <a:solidFill>
                    <a:schemeClr val="tx1">
                      <a:lumMod val="65000"/>
                      <a:lumOff val="35000"/>
                    </a:schemeClr>
                  </a:solidFill>
                  <a:latin typeface="+mn-ea"/>
                </a:rPr>
                <a:t>，</a:t>
              </a:r>
              <a:r>
                <a:rPr lang="zh-CN" altLang="en-US" sz="1600" dirty="0">
                  <a:gradFill>
                    <a:gsLst>
                      <a:gs pos="0">
                        <a:srgbClr val="FF0000"/>
                      </a:gs>
                      <a:gs pos="100000">
                        <a:srgbClr val="C00000"/>
                      </a:gs>
                    </a:gsLst>
                    <a:lin ang="2700000" scaled="0"/>
                  </a:gradFill>
                  <a:latin typeface="+mn-ea"/>
                </a:rPr>
                <a:t>“违反”一般与“某种纪律的行为”相搭配</a:t>
              </a:r>
              <a:r>
                <a:rPr lang="zh-CN" altLang="en-US" sz="1600" dirty="0">
                  <a:solidFill>
                    <a:schemeClr val="tx1">
                      <a:lumMod val="65000"/>
                      <a:lumOff val="35000"/>
                    </a:schemeClr>
                  </a:solidFill>
                  <a:latin typeface="+mn-ea"/>
                </a:rPr>
                <a:t>。</a:t>
              </a:r>
            </a:p>
          </p:txBody>
        </p:sp>
      </p:grpSp>
      <p:sp>
        <p:nvSpPr>
          <p:cNvPr id="5" name="矩形 4"/>
          <p:cNvSpPr/>
          <p:nvPr/>
        </p:nvSpPr>
        <p:spPr>
          <a:xfrm>
            <a:off x="4747915" y="1252896"/>
            <a:ext cx="2696170" cy="523220"/>
          </a:xfrm>
          <a:prstGeom prst="rect">
            <a:avLst/>
          </a:prstGeom>
        </p:spPr>
        <p:txBody>
          <a:bodyPr wrap="square">
            <a:spAutoFit/>
          </a:bodyPr>
          <a:lstStyle/>
          <a:p>
            <a:pPr algn="ctr">
              <a:buClr>
                <a:srgbClr val="E72E1E"/>
              </a:buClr>
            </a:pPr>
            <a:r>
              <a:rPr lang="zh-CN" altLang="en-US" sz="2800" dirty="0">
                <a:gradFill>
                  <a:gsLst>
                    <a:gs pos="0">
                      <a:srgbClr val="FF0000"/>
                    </a:gs>
                    <a:gs pos="100000">
                      <a:srgbClr val="C00000"/>
                    </a:gs>
                  </a:gsLst>
                  <a:lin ang="2700000" scaled="0"/>
                </a:gradFill>
                <a:latin typeface="+mj-ea"/>
                <a:ea typeface="+mj-ea"/>
              </a:rPr>
              <a:t>相近名词解释</a:t>
            </a:r>
          </a:p>
        </p:txBody>
      </p:sp>
      <p:sp>
        <p:nvSpPr>
          <p:cNvPr id="6" name="矩形: 圆角 5"/>
          <p:cNvSpPr/>
          <p:nvPr/>
        </p:nvSpPr>
        <p:spPr>
          <a:xfrm>
            <a:off x="959723" y="2480202"/>
            <a:ext cx="1800000" cy="648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FFDF8"/>
                </a:solidFill>
                <a:latin typeface="+mj-ea"/>
                <a:ea typeface="+mj-ea"/>
              </a:rPr>
              <a:t>开除党籍</a:t>
            </a:r>
          </a:p>
        </p:txBody>
      </p:sp>
      <p:sp>
        <p:nvSpPr>
          <p:cNvPr id="7" name="矩形: 圆角 6"/>
          <p:cNvSpPr/>
          <p:nvPr/>
        </p:nvSpPr>
        <p:spPr>
          <a:xfrm>
            <a:off x="3667272" y="2480202"/>
            <a:ext cx="1800000" cy="648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FFDF8"/>
                </a:solidFill>
                <a:latin typeface="+mj-ea"/>
                <a:ea typeface="+mj-ea"/>
              </a:rPr>
              <a:t>除名</a:t>
            </a:r>
          </a:p>
        </p:txBody>
      </p:sp>
      <p:sp>
        <p:nvSpPr>
          <p:cNvPr id="12" name="任意多边形: 形状 11"/>
          <p:cNvSpPr/>
          <p:nvPr/>
        </p:nvSpPr>
        <p:spPr>
          <a:xfrm>
            <a:off x="3052809" y="2619305"/>
            <a:ext cx="321377" cy="369795"/>
          </a:xfrm>
          <a:custGeom>
            <a:avLst/>
            <a:gdLst/>
            <a:ahLst/>
            <a:cxnLst/>
            <a:rect l="l" t="t" r="r" b="b"/>
            <a:pathLst>
              <a:path w="145219" h="167097">
                <a:moveTo>
                  <a:pt x="50564" y="89074"/>
                </a:moveTo>
                <a:lnTo>
                  <a:pt x="46434" y="91864"/>
                </a:lnTo>
                <a:cubicBezTo>
                  <a:pt x="38621" y="96925"/>
                  <a:pt x="33170" y="101557"/>
                  <a:pt x="30082" y="105761"/>
                </a:cubicBezTo>
                <a:cubicBezTo>
                  <a:pt x="26994" y="109966"/>
                  <a:pt x="25450" y="114635"/>
                  <a:pt x="25450" y="119770"/>
                </a:cubicBezTo>
                <a:cubicBezTo>
                  <a:pt x="25450" y="126988"/>
                  <a:pt x="27980" y="133090"/>
                  <a:pt x="33040" y="138075"/>
                </a:cubicBezTo>
                <a:cubicBezTo>
                  <a:pt x="38100" y="143061"/>
                  <a:pt x="44388" y="145554"/>
                  <a:pt x="51904" y="145554"/>
                </a:cubicBezTo>
                <a:cubicBezTo>
                  <a:pt x="57485" y="145554"/>
                  <a:pt x="63122" y="144289"/>
                  <a:pt x="68814" y="141759"/>
                </a:cubicBezTo>
                <a:cubicBezTo>
                  <a:pt x="74507" y="139229"/>
                  <a:pt x="80330" y="135397"/>
                  <a:pt x="86283" y="130262"/>
                </a:cubicBezTo>
                <a:close/>
                <a:moveTo>
                  <a:pt x="60164" y="20315"/>
                </a:moveTo>
                <a:cubicBezTo>
                  <a:pt x="55178" y="20315"/>
                  <a:pt x="51160" y="21803"/>
                  <a:pt x="48109" y="24780"/>
                </a:cubicBezTo>
                <a:cubicBezTo>
                  <a:pt x="45058" y="27757"/>
                  <a:pt x="43532" y="31589"/>
                  <a:pt x="43532" y="36277"/>
                </a:cubicBezTo>
                <a:cubicBezTo>
                  <a:pt x="43532" y="38584"/>
                  <a:pt x="43960" y="40816"/>
                  <a:pt x="44816" y="42974"/>
                </a:cubicBezTo>
                <a:cubicBezTo>
                  <a:pt x="45672" y="45132"/>
                  <a:pt x="46992" y="47179"/>
                  <a:pt x="48778" y="49113"/>
                </a:cubicBezTo>
                <a:lnTo>
                  <a:pt x="56927" y="58936"/>
                </a:lnTo>
                <a:lnTo>
                  <a:pt x="62954" y="55476"/>
                </a:lnTo>
                <a:cubicBezTo>
                  <a:pt x="67121" y="53020"/>
                  <a:pt x="70247" y="50174"/>
                  <a:pt x="72330" y="46937"/>
                </a:cubicBezTo>
                <a:cubicBezTo>
                  <a:pt x="74414" y="43700"/>
                  <a:pt x="75456" y="40072"/>
                  <a:pt x="75456" y="36054"/>
                </a:cubicBezTo>
                <a:cubicBezTo>
                  <a:pt x="75456" y="31440"/>
                  <a:pt x="74042" y="27664"/>
                  <a:pt x="71214" y="24724"/>
                </a:cubicBezTo>
                <a:cubicBezTo>
                  <a:pt x="68386" y="21785"/>
                  <a:pt x="64703" y="20315"/>
                  <a:pt x="60164" y="20315"/>
                </a:cubicBezTo>
                <a:close/>
                <a:moveTo>
                  <a:pt x="60610" y="0"/>
                </a:moveTo>
                <a:cubicBezTo>
                  <a:pt x="72889" y="0"/>
                  <a:pt x="82637" y="3107"/>
                  <a:pt x="89855" y="9320"/>
                </a:cubicBezTo>
                <a:cubicBezTo>
                  <a:pt x="97073" y="15534"/>
                  <a:pt x="100682" y="23924"/>
                  <a:pt x="100682" y="34491"/>
                </a:cubicBezTo>
                <a:cubicBezTo>
                  <a:pt x="100682" y="42453"/>
                  <a:pt x="98152" y="49727"/>
                  <a:pt x="93092" y="56313"/>
                </a:cubicBezTo>
                <a:cubicBezTo>
                  <a:pt x="88032" y="62899"/>
                  <a:pt x="79958" y="69429"/>
                  <a:pt x="68870" y="75903"/>
                </a:cubicBezTo>
                <a:lnTo>
                  <a:pt x="102915" y="115416"/>
                </a:lnTo>
                <a:cubicBezTo>
                  <a:pt x="106189" y="112142"/>
                  <a:pt x="109537" y="108421"/>
                  <a:pt x="112961" y="104254"/>
                </a:cubicBezTo>
                <a:cubicBezTo>
                  <a:pt x="116384" y="100087"/>
                  <a:pt x="120030" y="95287"/>
                  <a:pt x="123899" y="89855"/>
                </a:cubicBezTo>
                <a:lnTo>
                  <a:pt x="139526" y="106487"/>
                </a:lnTo>
                <a:cubicBezTo>
                  <a:pt x="136550" y="111249"/>
                  <a:pt x="133238" y="115770"/>
                  <a:pt x="129592" y="120049"/>
                </a:cubicBezTo>
                <a:cubicBezTo>
                  <a:pt x="125946" y="124327"/>
                  <a:pt x="122002" y="128327"/>
                  <a:pt x="117760" y="132048"/>
                </a:cubicBezTo>
                <a:lnTo>
                  <a:pt x="145219" y="163190"/>
                </a:lnTo>
                <a:lnTo>
                  <a:pt x="114523" y="163190"/>
                </a:lnTo>
                <a:lnTo>
                  <a:pt x="101352" y="147675"/>
                </a:lnTo>
                <a:cubicBezTo>
                  <a:pt x="93613" y="154298"/>
                  <a:pt x="85669" y="159190"/>
                  <a:pt x="77521" y="162353"/>
                </a:cubicBezTo>
                <a:cubicBezTo>
                  <a:pt x="69372" y="165516"/>
                  <a:pt x="60461" y="167097"/>
                  <a:pt x="50788" y="167097"/>
                </a:cubicBezTo>
                <a:cubicBezTo>
                  <a:pt x="35756" y="167097"/>
                  <a:pt x="23533" y="162744"/>
                  <a:pt x="14120" y="154037"/>
                </a:cubicBezTo>
                <a:cubicBezTo>
                  <a:pt x="4707" y="145331"/>
                  <a:pt x="0" y="134132"/>
                  <a:pt x="0" y="120439"/>
                </a:cubicBezTo>
                <a:cubicBezTo>
                  <a:pt x="0" y="111138"/>
                  <a:pt x="2902" y="102561"/>
                  <a:pt x="8706" y="94711"/>
                </a:cubicBezTo>
                <a:cubicBezTo>
                  <a:pt x="14511" y="86860"/>
                  <a:pt x="23738" y="78991"/>
                  <a:pt x="36388" y="71103"/>
                </a:cubicBezTo>
                <a:lnTo>
                  <a:pt x="29803" y="63959"/>
                </a:lnTo>
                <a:cubicBezTo>
                  <a:pt x="26156" y="60015"/>
                  <a:pt x="23366" y="55699"/>
                  <a:pt x="21431" y="51011"/>
                </a:cubicBezTo>
                <a:cubicBezTo>
                  <a:pt x="19496" y="46323"/>
                  <a:pt x="18529" y="41560"/>
                  <a:pt x="18529" y="36723"/>
                </a:cubicBezTo>
                <a:cubicBezTo>
                  <a:pt x="18529" y="26008"/>
                  <a:pt x="22454" y="17208"/>
                  <a:pt x="30305" y="10325"/>
                </a:cubicBezTo>
                <a:cubicBezTo>
                  <a:pt x="38156" y="3442"/>
                  <a:pt x="48257" y="0"/>
                  <a:pt x="60610" y="0"/>
                </a:cubicBezTo>
                <a:close/>
              </a:path>
            </a:pathLst>
          </a:custGeom>
          <a:solidFill>
            <a:srgbClr val="FFA075"/>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959722" y="3308929"/>
            <a:ext cx="4491379" cy="2467031"/>
            <a:chOff x="959722" y="3308929"/>
            <a:chExt cx="4491379" cy="2467031"/>
          </a:xfrm>
        </p:grpSpPr>
        <p:sp>
          <p:nvSpPr>
            <p:cNvPr id="20" name="矩形: 圆角 19"/>
            <p:cNvSpPr/>
            <p:nvPr/>
          </p:nvSpPr>
          <p:spPr>
            <a:xfrm>
              <a:off x="959722" y="3308929"/>
              <a:ext cx="4491379" cy="2467031"/>
            </a:xfrm>
            <a:prstGeom prst="roundRect">
              <a:avLst>
                <a:gd name="adj" fmla="val 0"/>
              </a:avLst>
            </a:prstGeom>
            <a:solidFill>
              <a:srgbClr val="FFFDF8"/>
            </a:solidFill>
            <a:ln w="25400">
              <a:solidFill>
                <a:srgbClr val="FFA075">
                  <a:alpha val="5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33200" y="3705228"/>
              <a:ext cx="3944422" cy="1674433"/>
            </a:xfrm>
            <a:prstGeom prst="rect">
              <a:avLst/>
            </a:prstGeom>
          </p:spPr>
          <p:txBody>
            <a:bodyPr wrap="square">
              <a:spAutoFit/>
            </a:bodyPr>
            <a:lstStyle/>
            <a:p>
              <a:pPr algn="just">
                <a:lnSpc>
                  <a:spcPct val="150000"/>
                </a:lnSpc>
              </a:pPr>
              <a:r>
                <a:rPr lang="zh-CN" altLang="en-US" sz="1400" dirty="0">
                  <a:solidFill>
                    <a:schemeClr val="tx1">
                      <a:lumMod val="65000"/>
                      <a:lumOff val="35000"/>
                    </a:schemeClr>
                  </a:solidFill>
                  <a:latin typeface="+mn-ea"/>
                </a:rPr>
                <a:t>“开除党籍”是党纪处分的一种，而“除名”不是处分形式。两者的客观结果一样，</a:t>
              </a:r>
              <a:r>
                <a:rPr lang="zh-CN" altLang="en-US" sz="1400" dirty="0">
                  <a:gradFill>
                    <a:gsLst>
                      <a:gs pos="0">
                        <a:srgbClr val="FF0000"/>
                      </a:gs>
                      <a:gs pos="100000">
                        <a:srgbClr val="C00000"/>
                      </a:gs>
                    </a:gsLst>
                    <a:lin ang="2700000" scaled="0"/>
                  </a:gradFill>
                  <a:latin typeface="+mn-ea"/>
                </a:rPr>
                <a:t>被开除党籍、除名后都不再是党员身份</a:t>
              </a:r>
              <a:r>
                <a:rPr lang="zh-CN" altLang="en-US" sz="1400" dirty="0">
                  <a:solidFill>
                    <a:schemeClr val="tx1">
                      <a:lumMod val="65000"/>
                      <a:lumOff val="35000"/>
                    </a:schemeClr>
                  </a:solidFill>
                  <a:latin typeface="+mn-ea"/>
                </a:rPr>
                <a:t>。但根据</a:t>
              </a:r>
              <a:r>
                <a:rPr lang="en-US" altLang="zh-CN" sz="1400" dirty="0">
                  <a:solidFill>
                    <a:schemeClr val="tx1">
                      <a:lumMod val="65000"/>
                      <a:lumOff val="35000"/>
                    </a:schemeClr>
                  </a:solidFill>
                  <a:latin typeface="+mn-ea"/>
                </a:rPr>
                <a:t>《</a:t>
              </a:r>
              <a:r>
                <a:rPr lang="zh-CN" altLang="en-US" sz="1400" dirty="0">
                  <a:solidFill>
                    <a:schemeClr val="tx1">
                      <a:lumMod val="65000"/>
                      <a:lumOff val="35000"/>
                    </a:schemeClr>
                  </a:solidFill>
                  <a:latin typeface="+mn-ea"/>
                </a:rPr>
                <a:t>条例</a:t>
              </a:r>
              <a:r>
                <a:rPr lang="en-US" altLang="zh-CN" sz="1400" dirty="0">
                  <a:solidFill>
                    <a:schemeClr val="tx1">
                      <a:lumMod val="65000"/>
                      <a:lumOff val="35000"/>
                    </a:schemeClr>
                  </a:solidFill>
                  <a:latin typeface="+mn-ea"/>
                </a:rPr>
                <a:t>》</a:t>
              </a:r>
              <a:r>
                <a:rPr lang="zh-CN" altLang="en-US" sz="1400" dirty="0">
                  <a:solidFill>
                    <a:schemeClr val="tx1">
                      <a:lumMod val="65000"/>
                      <a:lumOff val="35000"/>
                    </a:schemeClr>
                  </a:solidFill>
                  <a:latin typeface="+mn-ea"/>
                </a:rPr>
                <a:t>第</a:t>
              </a:r>
              <a:r>
                <a:rPr lang="en-US" altLang="zh-CN" sz="1400" dirty="0">
                  <a:solidFill>
                    <a:schemeClr val="tx1">
                      <a:lumMod val="65000"/>
                      <a:lumOff val="35000"/>
                    </a:schemeClr>
                  </a:solidFill>
                  <a:latin typeface="+mn-ea"/>
                </a:rPr>
                <a:t>13</a:t>
              </a:r>
              <a:r>
                <a:rPr lang="zh-CN" altLang="en-US" sz="1400" dirty="0">
                  <a:solidFill>
                    <a:schemeClr val="tx1">
                      <a:lumMod val="65000"/>
                      <a:lumOff val="35000"/>
                    </a:schemeClr>
                  </a:solidFill>
                  <a:latin typeface="+mn-ea"/>
                </a:rPr>
                <a:t>条规定，</a:t>
              </a:r>
              <a:r>
                <a:rPr lang="zh-CN" altLang="en-US" sz="1400" dirty="0">
                  <a:gradFill>
                    <a:gsLst>
                      <a:gs pos="0">
                        <a:srgbClr val="FF0000"/>
                      </a:gs>
                      <a:gs pos="100000">
                        <a:srgbClr val="C00000"/>
                      </a:gs>
                    </a:gsLst>
                    <a:lin ang="2700000" scaled="0"/>
                  </a:gradFill>
                  <a:latin typeface="+mn-ea"/>
                </a:rPr>
                <a:t>党员受到开除党籍处分，五年内不得重新入党，而被除名的党员则无此规定</a:t>
              </a:r>
              <a:r>
                <a:rPr lang="zh-CN" altLang="en-US" sz="1400" dirty="0">
                  <a:solidFill>
                    <a:schemeClr val="tx1">
                      <a:lumMod val="65000"/>
                      <a:lumOff val="35000"/>
                    </a:schemeClr>
                  </a:solidFill>
                  <a:latin typeface="+mn-ea"/>
                </a:rPr>
                <a:t>。</a:t>
              </a:r>
            </a:p>
          </p:txBody>
        </p:sp>
      </p:grpSp>
      <p:cxnSp>
        <p:nvCxnSpPr>
          <p:cNvPr id="15" name="直接连接符 14"/>
          <p:cNvCxnSpPr/>
          <p:nvPr/>
        </p:nvCxnSpPr>
        <p:spPr>
          <a:xfrm>
            <a:off x="6096000" y="2222500"/>
            <a:ext cx="0" cy="3806825"/>
          </a:xfrm>
          <a:prstGeom prst="line">
            <a:avLst/>
          </a:prstGeom>
          <a:ln w="38100" cap="rnd">
            <a:solidFill>
              <a:srgbClr val="FFA075"/>
            </a:solidFill>
            <a:round/>
          </a:ln>
        </p:spPr>
        <p:style>
          <a:lnRef idx="1">
            <a:schemeClr val="accent1"/>
          </a:lnRef>
          <a:fillRef idx="0">
            <a:schemeClr val="accent1"/>
          </a:fillRef>
          <a:effectRef idx="0">
            <a:schemeClr val="accent1"/>
          </a:effectRef>
          <a:fontRef idx="minor">
            <a:schemeClr val="tx1"/>
          </a:fontRef>
        </p:style>
      </p:cxnSp>
      <p:sp>
        <p:nvSpPr>
          <p:cNvPr id="17" name="矩形: 圆角 16"/>
          <p:cNvSpPr/>
          <p:nvPr/>
        </p:nvSpPr>
        <p:spPr>
          <a:xfrm>
            <a:off x="6724729" y="2480202"/>
            <a:ext cx="1800000" cy="648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FFDF8"/>
                </a:solidFill>
                <a:latin typeface="+mj-ea"/>
                <a:ea typeface="+mj-ea"/>
              </a:rPr>
              <a:t>违犯</a:t>
            </a:r>
          </a:p>
        </p:txBody>
      </p:sp>
      <p:sp>
        <p:nvSpPr>
          <p:cNvPr id="18" name="矩形: 圆角 17"/>
          <p:cNvSpPr/>
          <p:nvPr/>
        </p:nvSpPr>
        <p:spPr>
          <a:xfrm>
            <a:off x="9432278" y="2480202"/>
            <a:ext cx="1800000" cy="648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FFDF8"/>
                </a:solidFill>
                <a:latin typeface="+mj-ea"/>
                <a:ea typeface="+mj-ea"/>
              </a:rPr>
              <a:t>违反</a:t>
            </a:r>
          </a:p>
        </p:txBody>
      </p:sp>
      <p:sp>
        <p:nvSpPr>
          <p:cNvPr id="19" name="任意多边形: 形状 18"/>
          <p:cNvSpPr/>
          <p:nvPr/>
        </p:nvSpPr>
        <p:spPr>
          <a:xfrm>
            <a:off x="8817815" y="2619305"/>
            <a:ext cx="321377" cy="369795"/>
          </a:xfrm>
          <a:custGeom>
            <a:avLst/>
            <a:gdLst/>
            <a:ahLst/>
            <a:cxnLst/>
            <a:rect l="l" t="t" r="r" b="b"/>
            <a:pathLst>
              <a:path w="145219" h="167097">
                <a:moveTo>
                  <a:pt x="50564" y="89074"/>
                </a:moveTo>
                <a:lnTo>
                  <a:pt x="46434" y="91864"/>
                </a:lnTo>
                <a:cubicBezTo>
                  <a:pt x="38621" y="96925"/>
                  <a:pt x="33170" y="101557"/>
                  <a:pt x="30082" y="105761"/>
                </a:cubicBezTo>
                <a:cubicBezTo>
                  <a:pt x="26994" y="109966"/>
                  <a:pt x="25450" y="114635"/>
                  <a:pt x="25450" y="119770"/>
                </a:cubicBezTo>
                <a:cubicBezTo>
                  <a:pt x="25450" y="126988"/>
                  <a:pt x="27980" y="133090"/>
                  <a:pt x="33040" y="138075"/>
                </a:cubicBezTo>
                <a:cubicBezTo>
                  <a:pt x="38100" y="143061"/>
                  <a:pt x="44388" y="145554"/>
                  <a:pt x="51904" y="145554"/>
                </a:cubicBezTo>
                <a:cubicBezTo>
                  <a:pt x="57485" y="145554"/>
                  <a:pt x="63122" y="144289"/>
                  <a:pt x="68814" y="141759"/>
                </a:cubicBezTo>
                <a:cubicBezTo>
                  <a:pt x="74507" y="139229"/>
                  <a:pt x="80330" y="135397"/>
                  <a:pt x="86283" y="130262"/>
                </a:cubicBezTo>
                <a:close/>
                <a:moveTo>
                  <a:pt x="60164" y="20315"/>
                </a:moveTo>
                <a:cubicBezTo>
                  <a:pt x="55178" y="20315"/>
                  <a:pt x="51160" y="21803"/>
                  <a:pt x="48109" y="24780"/>
                </a:cubicBezTo>
                <a:cubicBezTo>
                  <a:pt x="45058" y="27757"/>
                  <a:pt x="43532" y="31589"/>
                  <a:pt x="43532" y="36277"/>
                </a:cubicBezTo>
                <a:cubicBezTo>
                  <a:pt x="43532" y="38584"/>
                  <a:pt x="43960" y="40816"/>
                  <a:pt x="44816" y="42974"/>
                </a:cubicBezTo>
                <a:cubicBezTo>
                  <a:pt x="45672" y="45132"/>
                  <a:pt x="46992" y="47179"/>
                  <a:pt x="48778" y="49113"/>
                </a:cubicBezTo>
                <a:lnTo>
                  <a:pt x="56927" y="58936"/>
                </a:lnTo>
                <a:lnTo>
                  <a:pt x="62954" y="55476"/>
                </a:lnTo>
                <a:cubicBezTo>
                  <a:pt x="67121" y="53020"/>
                  <a:pt x="70247" y="50174"/>
                  <a:pt x="72330" y="46937"/>
                </a:cubicBezTo>
                <a:cubicBezTo>
                  <a:pt x="74414" y="43700"/>
                  <a:pt x="75456" y="40072"/>
                  <a:pt x="75456" y="36054"/>
                </a:cubicBezTo>
                <a:cubicBezTo>
                  <a:pt x="75456" y="31440"/>
                  <a:pt x="74042" y="27664"/>
                  <a:pt x="71214" y="24724"/>
                </a:cubicBezTo>
                <a:cubicBezTo>
                  <a:pt x="68386" y="21785"/>
                  <a:pt x="64703" y="20315"/>
                  <a:pt x="60164" y="20315"/>
                </a:cubicBezTo>
                <a:close/>
                <a:moveTo>
                  <a:pt x="60610" y="0"/>
                </a:moveTo>
                <a:cubicBezTo>
                  <a:pt x="72889" y="0"/>
                  <a:pt x="82637" y="3107"/>
                  <a:pt x="89855" y="9320"/>
                </a:cubicBezTo>
                <a:cubicBezTo>
                  <a:pt x="97073" y="15534"/>
                  <a:pt x="100682" y="23924"/>
                  <a:pt x="100682" y="34491"/>
                </a:cubicBezTo>
                <a:cubicBezTo>
                  <a:pt x="100682" y="42453"/>
                  <a:pt x="98152" y="49727"/>
                  <a:pt x="93092" y="56313"/>
                </a:cubicBezTo>
                <a:cubicBezTo>
                  <a:pt x="88032" y="62899"/>
                  <a:pt x="79958" y="69429"/>
                  <a:pt x="68870" y="75903"/>
                </a:cubicBezTo>
                <a:lnTo>
                  <a:pt x="102915" y="115416"/>
                </a:lnTo>
                <a:cubicBezTo>
                  <a:pt x="106189" y="112142"/>
                  <a:pt x="109537" y="108421"/>
                  <a:pt x="112961" y="104254"/>
                </a:cubicBezTo>
                <a:cubicBezTo>
                  <a:pt x="116384" y="100087"/>
                  <a:pt x="120030" y="95287"/>
                  <a:pt x="123899" y="89855"/>
                </a:cubicBezTo>
                <a:lnTo>
                  <a:pt x="139526" y="106487"/>
                </a:lnTo>
                <a:cubicBezTo>
                  <a:pt x="136550" y="111249"/>
                  <a:pt x="133238" y="115770"/>
                  <a:pt x="129592" y="120049"/>
                </a:cubicBezTo>
                <a:cubicBezTo>
                  <a:pt x="125946" y="124327"/>
                  <a:pt x="122002" y="128327"/>
                  <a:pt x="117760" y="132048"/>
                </a:cubicBezTo>
                <a:lnTo>
                  <a:pt x="145219" y="163190"/>
                </a:lnTo>
                <a:lnTo>
                  <a:pt x="114523" y="163190"/>
                </a:lnTo>
                <a:lnTo>
                  <a:pt x="101352" y="147675"/>
                </a:lnTo>
                <a:cubicBezTo>
                  <a:pt x="93613" y="154298"/>
                  <a:pt x="85669" y="159190"/>
                  <a:pt x="77521" y="162353"/>
                </a:cubicBezTo>
                <a:cubicBezTo>
                  <a:pt x="69372" y="165516"/>
                  <a:pt x="60461" y="167097"/>
                  <a:pt x="50788" y="167097"/>
                </a:cubicBezTo>
                <a:cubicBezTo>
                  <a:pt x="35756" y="167097"/>
                  <a:pt x="23533" y="162744"/>
                  <a:pt x="14120" y="154037"/>
                </a:cubicBezTo>
                <a:cubicBezTo>
                  <a:pt x="4707" y="145331"/>
                  <a:pt x="0" y="134132"/>
                  <a:pt x="0" y="120439"/>
                </a:cubicBezTo>
                <a:cubicBezTo>
                  <a:pt x="0" y="111138"/>
                  <a:pt x="2902" y="102561"/>
                  <a:pt x="8706" y="94711"/>
                </a:cubicBezTo>
                <a:cubicBezTo>
                  <a:pt x="14511" y="86860"/>
                  <a:pt x="23738" y="78991"/>
                  <a:pt x="36388" y="71103"/>
                </a:cubicBezTo>
                <a:lnTo>
                  <a:pt x="29803" y="63959"/>
                </a:lnTo>
                <a:cubicBezTo>
                  <a:pt x="26156" y="60015"/>
                  <a:pt x="23366" y="55699"/>
                  <a:pt x="21431" y="51011"/>
                </a:cubicBezTo>
                <a:cubicBezTo>
                  <a:pt x="19496" y="46323"/>
                  <a:pt x="18529" y="41560"/>
                  <a:pt x="18529" y="36723"/>
                </a:cubicBezTo>
                <a:cubicBezTo>
                  <a:pt x="18529" y="26008"/>
                  <a:pt x="22454" y="17208"/>
                  <a:pt x="30305" y="10325"/>
                </a:cubicBezTo>
                <a:cubicBezTo>
                  <a:pt x="38156" y="3442"/>
                  <a:pt x="48257" y="0"/>
                  <a:pt x="60610" y="0"/>
                </a:cubicBezTo>
                <a:close/>
              </a:path>
            </a:pathLst>
          </a:custGeom>
          <a:solidFill>
            <a:srgbClr val="FFA075"/>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16" presetClass="entr" presetSubtype="4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outHorizontal)">
                                      <p:cBhvr>
                                        <p:cTn id="12" dur="1000"/>
                                        <p:tgtEl>
                                          <p:spTgt spid="15"/>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1000" fill="hold"/>
                                        <p:tgtEl>
                                          <p:spTgt spid="17"/>
                                        </p:tgtEl>
                                        <p:attrNameLst>
                                          <p:attrName>ppt_w</p:attrName>
                                        </p:attrNameLst>
                                      </p:cBhvr>
                                      <p:tavLst>
                                        <p:tav tm="0">
                                          <p:val>
                                            <p:fltVal val="0"/>
                                          </p:val>
                                        </p:tav>
                                        <p:tav tm="100000">
                                          <p:val>
                                            <p:strVal val="#ppt_w"/>
                                          </p:val>
                                        </p:tav>
                                      </p:tavLst>
                                    </p:anim>
                                    <p:anim calcmode="lin" valueType="num">
                                      <p:cBhvr>
                                        <p:cTn id="27" dur="1000" fill="hold"/>
                                        <p:tgtEl>
                                          <p:spTgt spid="17"/>
                                        </p:tgtEl>
                                        <p:attrNameLst>
                                          <p:attrName>ppt_h</p:attrName>
                                        </p:attrNameLst>
                                      </p:cBhvr>
                                      <p:tavLst>
                                        <p:tav tm="0">
                                          <p:val>
                                            <p:fltVal val="0"/>
                                          </p:val>
                                        </p:tav>
                                        <p:tav tm="100000">
                                          <p:val>
                                            <p:strVal val="#ppt_h"/>
                                          </p:val>
                                        </p:tav>
                                      </p:tavLst>
                                    </p:anim>
                                    <p:animEffect transition="in" filter="fade">
                                      <p:cBhvr>
                                        <p:cTn id="28" dur="1000"/>
                                        <p:tgtEl>
                                          <p:spTgt spid="1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Effect transition="in" filter="fade">
                                      <p:cBhvr>
                                        <p:cTn id="33" dur="1000"/>
                                        <p:tgtEl>
                                          <p:spTgt spid="18"/>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2000"/>
                            </p:stCondLst>
                            <p:childTnLst>
                              <p:par>
                                <p:cTn id="41" presetID="2" presetClass="entr" presetSubtype="4" decel="10000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1000" fill="hold"/>
                                        <p:tgtEl>
                                          <p:spTgt spid="23"/>
                                        </p:tgtEl>
                                        <p:attrNameLst>
                                          <p:attrName>ppt_x</p:attrName>
                                        </p:attrNameLst>
                                      </p:cBhvr>
                                      <p:tavLst>
                                        <p:tav tm="0">
                                          <p:val>
                                            <p:strVal val="#ppt_x"/>
                                          </p:val>
                                        </p:tav>
                                        <p:tav tm="100000">
                                          <p:val>
                                            <p:strVal val="#ppt_x"/>
                                          </p:val>
                                        </p:tav>
                                      </p:tavLst>
                                    </p:anim>
                                    <p:anim calcmode="lin" valueType="num">
                                      <p:cBhvr additive="base">
                                        <p:cTn id="44" dur="10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decel="10000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1000" fill="hold"/>
                                        <p:tgtEl>
                                          <p:spTgt spid="22"/>
                                        </p:tgtEl>
                                        <p:attrNameLst>
                                          <p:attrName>ppt_x</p:attrName>
                                        </p:attrNameLst>
                                      </p:cBhvr>
                                      <p:tavLst>
                                        <p:tav tm="0">
                                          <p:val>
                                            <p:strVal val="#ppt_x"/>
                                          </p:val>
                                        </p:tav>
                                        <p:tav tm="100000">
                                          <p:val>
                                            <p:strVal val="#ppt_x"/>
                                          </p:val>
                                        </p:tav>
                                      </p:tavLst>
                                    </p:anim>
                                    <p:anim calcmode="lin" valueType="num">
                                      <p:cBhvr additive="base">
                                        <p:cTn id="48"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12"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4698722"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第二章：违纪与纪律处分</a:t>
            </a:r>
          </a:p>
        </p:txBody>
      </p:sp>
      <p:grpSp>
        <p:nvGrpSpPr>
          <p:cNvPr id="24" name="组合 23"/>
          <p:cNvGrpSpPr/>
          <p:nvPr/>
        </p:nvGrpSpPr>
        <p:grpSpPr>
          <a:xfrm>
            <a:off x="3789426" y="1389787"/>
            <a:ext cx="4613145" cy="584775"/>
            <a:chOff x="3789426" y="1619191"/>
            <a:chExt cx="4613145" cy="584775"/>
          </a:xfrm>
        </p:grpSpPr>
        <p:sp>
          <p:nvSpPr>
            <p:cNvPr id="15" name="矩形 14"/>
            <p:cNvSpPr/>
            <p:nvPr/>
          </p:nvSpPr>
          <p:spPr>
            <a:xfrm>
              <a:off x="4015029" y="1680747"/>
              <a:ext cx="4161939" cy="461665"/>
            </a:xfrm>
            <a:prstGeom prst="rect">
              <a:avLst/>
            </a:prstGeom>
          </p:spPr>
          <p:txBody>
            <a:bodyPr wrap="square">
              <a:spAutoFit/>
            </a:bodyPr>
            <a:lstStyle/>
            <a:p>
              <a:pPr algn="ctr">
                <a:buClr>
                  <a:srgbClr val="E72E1E"/>
                </a:buClr>
              </a:pPr>
              <a:r>
                <a:rPr lang="zh-CN" altLang="en-US" sz="2400" dirty="0">
                  <a:gradFill>
                    <a:gsLst>
                      <a:gs pos="0">
                        <a:srgbClr val="FF0000"/>
                      </a:gs>
                      <a:gs pos="100000">
                        <a:srgbClr val="C00000"/>
                      </a:gs>
                    </a:gsLst>
                    <a:lin ang="2700000" scaled="0"/>
                  </a:gradFill>
                  <a:latin typeface="+mj-ea"/>
                  <a:ea typeface="+mj-ea"/>
                </a:rPr>
                <a:t>对不同主体的纪律处分规定</a:t>
              </a:r>
            </a:p>
          </p:txBody>
        </p:sp>
        <p:grpSp>
          <p:nvGrpSpPr>
            <p:cNvPr id="23" name="组合 22"/>
            <p:cNvGrpSpPr/>
            <p:nvPr/>
          </p:nvGrpSpPr>
          <p:grpSpPr>
            <a:xfrm>
              <a:off x="3789426" y="1619191"/>
              <a:ext cx="4613145" cy="584775"/>
              <a:chOff x="3789426" y="1619191"/>
              <a:chExt cx="4613145" cy="584775"/>
            </a:xfrm>
          </p:grpSpPr>
          <p:sp>
            <p:nvSpPr>
              <p:cNvPr id="18" name="任意多边形: 形状 17"/>
              <p:cNvSpPr/>
              <p:nvPr/>
            </p:nvSpPr>
            <p:spPr>
              <a:xfrm>
                <a:off x="3789426" y="1619191"/>
                <a:ext cx="225603" cy="584775"/>
              </a:xfrm>
              <a:custGeom>
                <a:avLst/>
                <a:gdLst>
                  <a:gd name="connsiteX0" fmla="*/ 0 w 352771"/>
                  <a:gd name="connsiteY0" fmla="*/ 0 h 914400"/>
                  <a:gd name="connsiteX1" fmla="*/ 352771 w 352771"/>
                  <a:gd name="connsiteY1" fmla="*/ 0 h 914400"/>
                  <a:gd name="connsiteX2" fmla="*/ 352771 w 352771"/>
                  <a:gd name="connsiteY2" fmla="*/ 114300 h 914400"/>
                  <a:gd name="connsiteX3" fmla="*/ 114300 w 352771"/>
                  <a:gd name="connsiteY3" fmla="*/ 114300 h 914400"/>
                  <a:gd name="connsiteX4" fmla="*/ 114300 w 352771"/>
                  <a:gd name="connsiteY4" fmla="*/ 800100 h 914400"/>
                  <a:gd name="connsiteX5" fmla="*/ 352771 w 352771"/>
                  <a:gd name="connsiteY5" fmla="*/ 800100 h 914400"/>
                  <a:gd name="connsiteX6" fmla="*/ 352771 w 352771"/>
                  <a:gd name="connsiteY6" fmla="*/ 914400 h 914400"/>
                  <a:gd name="connsiteX7" fmla="*/ 0 w 352771"/>
                  <a:gd name="connsiteY7" fmla="*/ 914400 h 914400"/>
                  <a:gd name="connsiteX8" fmla="*/ 0 w 352771"/>
                  <a:gd name="connsiteY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771" h="914400">
                    <a:moveTo>
                      <a:pt x="0" y="0"/>
                    </a:moveTo>
                    <a:lnTo>
                      <a:pt x="352771" y="0"/>
                    </a:lnTo>
                    <a:lnTo>
                      <a:pt x="352771" y="114300"/>
                    </a:lnTo>
                    <a:lnTo>
                      <a:pt x="114300" y="114300"/>
                    </a:lnTo>
                    <a:lnTo>
                      <a:pt x="114300" y="800100"/>
                    </a:lnTo>
                    <a:lnTo>
                      <a:pt x="352771" y="800100"/>
                    </a:lnTo>
                    <a:lnTo>
                      <a:pt x="352771" y="914400"/>
                    </a:lnTo>
                    <a:lnTo>
                      <a:pt x="0" y="914400"/>
                    </a:lnTo>
                    <a:lnTo>
                      <a:pt x="0" y="0"/>
                    </a:lnTo>
                    <a:close/>
                  </a:path>
                </a:pathLst>
              </a:cu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p:nvSpPr>
            <p:spPr>
              <a:xfrm rot="10800000">
                <a:off x="8176968" y="1619191"/>
                <a:ext cx="225603" cy="584775"/>
              </a:xfrm>
              <a:custGeom>
                <a:avLst/>
                <a:gdLst>
                  <a:gd name="connsiteX0" fmla="*/ 0 w 352771"/>
                  <a:gd name="connsiteY0" fmla="*/ 0 h 914400"/>
                  <a:gd name="connsiteX1" fmla="*/ 352771 w 352771"/>
                  <a:gd name="connsiteY1" fmla="*/ 0 h 914400"/>
                  <a:gd name="connsiteX2" fmla="*/ 352771 w 352771"/>
                  <a:gd name="connsiteY2" fmla="*/ 114300 h 914400"/>
                  <a:gd name="connsiteX3" fmla="*/ 114300 w 352771"/>
                  <a:gd name="connsiteY3" fmla="*/ 114300 h 914400"/>
                  <a:gd name="connsiteX4" fmla="*/ 114300 w 352771"/>
                  <a:gd name="connsiteY4" fmla="*/ 800100 h 914400"/>
                  <a:gd name="connsiteX5" fmla="*/ 352771 w 352771"/>
                  <a:gd name="connsiteY5" fmla="*/ 800100 h 914400"/>
                  <a:gd name="connsiteX6" fmla="*/ 352771 w 352771"/>
                  <a:gd name="connsiteY6" fmla="*/ 914400 h 914400"/>
                  <a:gd name="connsiteX7" fmla="*/ 0 w 352771"/>
                  <a:gd name="connsiteY7" fmla="*/ 914400 h 914400"/>
                  <a:gd name="connsiteX8" fmla="*/ 0 w 352771"/>
                  <a:gd name="connsiteY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771" h="914400">
                    <a:moveTo>
                      <a:pt x="0" y="0"/>
                    </a:moveTo>
                    <a:lnTo>
                      <a:pt x="352771" y="0"/>
                    </a:lnTo>
                    <a:lnTo>
                      <a:pt x="352771" y="114300"/>
                    </a:lnTo>
                    <a:lnTo>
                      <a:pt x="114300" y="114300"/>
                    </a:lnTo>
                    <a:lnTo>
                      <a:pt x="114300" y="800100"/>
                    </a:lnTo>
                    <a:lnTo>
                      <a:pt x="352771" y="800100"/>
                    </a:lnTo>
                    <a:lnTo>
                      <a:pt x="352771" y="914400"/>
                    </a:lnTo>
                    <a:lnTo>
                      <a:pt x="0" y="914400"/>
                    </a:lnTo>
                    <a:lnTo>
                      <a:pt x="0" y="0"/>
                    </a:lnTo>
                    <a:close/>
                  </a:path>
                </a:pathLst>
              </a:cu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 name="椭圆 8"/>
          <p:cNvSpPr>
            <a:spLocks noChangeAspect="1"/>
          </p:cNvSpPr>
          <p:nvPr/>
        </p:nvSpPr>
        <p:spPr>
          <a:xfrm>
            <a:off x="1029794" y="2930315"/>
            <a:ext cx="648000" cy="648000"/>
          </a:xfrm>
          <a:prstGeom prst="ellipse">
            <a:avLst/>
          </a:prstGeom>
          <a:solidFill>
            <a:srgbClr val="FFA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1</a:t>
            </a:r>
            <a:endParaRPr lang="zh-CN" altLang="en-US" sz="2400" b="1" dirty="0"/>
          </a:p>
        </p:txBody>
      </p:sp>
      <p:sp>
        <p:nvSpPr>
          <p:cNvPr id="39" name="任意多边形: 形状 38"/>
          <p:cNvSpPr/>
          <p:nvPr/>
        </p:nvSpPr>
        <p:spPr>
          <a:xfrm>
            <a:off x="1618054" y="3000059"/>
            <a:ext cx="3833056" cy="504000"/>
          </a:xfrm>
          <a:custGeom>
            <a:avLst/>
            <a:gdLst>
              <a:gd name="connsiteX0" fmla="*/ 0 w 3833056"/>
              <a:gd name="connsiteY0" fmla="*/ 0 h 504000"/>
              <a:gd name="connsiteX1" fmla="*/ 3581056 w 3833056"/>
              <a:gd name="connsiteY1" fmla="*/ 0 h 504000"/>
              <a:gd name="connsiteX2" fmla="*/ 3833056 w 3833056"/>
              <a:gd name="connsiteY2" fmla="*/ 252000 h 504000"/>
              <a:gd name="connsiteX3" fmla="*/ 3581056 w 3833056"/>
              <a:gd name="connsiteY3" fmla="*/ 504000 h 504000"/>
              <a:gd name="connsiteX4" fmla="*/ 0 w 3833056"/>
              <a:gd name="connsiteY4" fmla="*/ 504000 h 504000"/>
              <a:gd name="connsiteX5" fmla="*/ 27752 w 3833056"/>
              <a:gd name="connsiteY5" fmla="*/ 481102 h 504000"/>
              <a:gd name="connsiteX6" fmla="*/ 122650 w 3833056"/>
              <a:gd name="connsiteY6" fmla="*/ 252000 h 504000"/>
              <a:gd name="connsiteX7" fmla="*/ 27752 w 3833056"/>
              <a:gd name="connsiteY7" fmla="*/ 22898 h 504000"/>
              <a:gd name="connsiteX8" fmla="*/ 0 w 3833056"/>
              <a:gd name="connsiteY8"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3056" h="504000">
                <a:moveTo>
                  <a:pt x="0" y="0"/>
                </a:moveTo>
                <a:lnTo>
                  <a:pt x="3581056" y="0"/>
                </a:lnTo>
                <a:cubicBezTo>
                  <a:pt x="3720232" y="0"/>
                  <a:pt x="3833056" y="112824"/>
                  <a:pt x="3833056" y="252000"/>
                </a:cubicBezTo>
                <a:cubicBezTo>
                  <a:pt x="3833056" y="391176"/>
                  <a:pt x="3720232" y="504000"/>
                  <a:pt x="3581056" y="504000"/>
                </a:cubicBezTo>
                <a:lnTo>
                  <a:pt x="0" y="504000"/>
                </a:lnTo>
                <a:lnTo>
                  <a:pt x="27752" y="481102"/>
                </a:lnTo>
                <a:cubicBezTo>
                  <a:pt x="86385" y="422470"/>
                  <a:pt x="122650" y="341470"/>
                  <a:pt x="122650" y="252000"/>
                </a:cubicBezTo>
                <a:cubicBezTo>
                  <a:pt x="122650" y="162530"/>
                  <a:pt x="86385" y="81530"/>
                  <a:pt x="27752" y="22898"/>
                </a:cubicBezTo>
                <a:lnTo>
                  <a:pt x="0" y="0"/>
                </a:lnTo>
                <a:close/>
              </a:path>
            </a:pathLst>
          </a:custGeom>
          <a:solidFill>
            <a:srgbClr val="E72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E72E1E"/>
              </a:buClr>
            </a:pPr>
            <a:r>
              <a:rPr lang="zh-CN" altLang="en-US">
                <a:solidFill>
                  <a:srgbClr val="FFFDF8"/>
                </a:solidFill>
                <a:latin typeface="+mj-ea"/>
                <a:ea typeface="+mj-ea"/>
              </a:rPr>
              <a:t>对党员的纪律处分种类：</a:t>
            </a:r>
            <a:endParaRPr lang="zh-CN" altLang="en-US" dirty="0">
              <a:solidFill>
                <a:srgbClr val="FFFDF8"/>
              </a:solidFill>
              <a:latin typeface="+mj-ea"/>
              <a:ea typeface="+mj-ea"/>
            </a:endParaRPr>
          </a:p>
        </p:txBody>
      </p:sp>
      <p:sp>
        <p:nvSpPr>
          <p:cNvPr id="42" name="椭圆 41"/>
          <p:cNvSpPr>
            <a:spLocks noChangeAspect="1"/>
          </p:cNvSpPr>
          <p:nvPr/>
        </p:nvSpPr>
        <p:spPr>
          <a:xfrm>
            <a:off x="1029794" y="5184931"/>
            <a:ext cx="648000" cy="648000"/>
          </a:xfrm>
          <a:prstGeom prst="ellipse">
            <a:avLst/>
          </a:prstGeom>
          <a:solidFill>
            <a:srgbClr val="FFA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2</a:t>
            </a:r>
            <a:endParaRPr lang="zh-CN" altLang="en-US" sz="2400" b="1" dirty="0"/>
          </a:p>
        </p:txBody>
      </p:sp>
      <p:sp>
        <p:nvSpPr>
          <p:cNvPr id="43" name="任意多边形: 形状 42"/>
          <p:cNvSpPr/>
          <p:nvPr/>
        </p:nvSpPr>
        <p:spPr>
          <a:xfrm>
            <a:off x="1618054" y="5256931"/>
            <a:ext cx="3833056" cy="504000"/>
          </a:xfrm>
          <a:custGeom>
            <a:avLst/>
            <a:gdLst>
              <a:gd name="connsiteX0" fmla="*/ 0 w 3833056"/>
              <a:gd name="connsiteY0" fmla="*/ 0 h 504000"/>
              <a:gd name="connsiteX1" fmla="*/ 3581056 w 3833056"/>
              <a:gd name="connsiteY1" fmla="*/ 0 h 504000"/>
              <a:gd name="connsiteX2" fmla="*/ 3833056 w 3833056"/>
              <a:gd name="connsiteY2" fmla="*/ 252000 h 504000"/>
              <a:gd name="connsiteX3" fmla="*/ 3581056 w 3833056"/>
              <a:gd name="connsiteY3" fmla="*/ 504000 h 504000"/>
              <a:gd name="connsiteX4" fmla="*/ 0 w 3833056"/>
              <a:gd name="connsiteY4" fmla="*/ 504000 h 504000"/>
              <a:gd name="connsiteX5" fmla="*/ 27752 w 3833056"/>
              <a:gd name="connsiteY5" fmla="*/ 481102 h 504000"/>
              <a:gd name="connsiteX6" fmla="*/ 122650 w 3833056"/>
              <a:gd name="connsiteY6" fmla="*/ 252000 h 504000"/>
              <a:gd name="connsiteX7" fmla="*/ 27752 w 3833056"/>
              <a:gd name="connsiteY7" fmla="*/ 22898 h 504000"/>
              <a:gd name="connsiteX8" fmla="*/ 0 w 3833056"/>
              <a:gd name="connsiteY8"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3056" h="504000">
                <a:moveTo>
                  <a:pt x="0" y="0"/>
                </a:moveTo>
                <a:lnTo>
                  <a:pt x="3581056" y="0"/>
                </a:lnTo>
                <a:cubicBezTo>
                  <a:pt x="3720232" y="0"/>
                  <a:pt x="3833056" y="112824"/>
                  <a:pt x="3833056" y="252000"/>
                </a:cubicBezTo>
                <a:cubicBezTo>
                  <a:pt x="3833056" y="391176"/>
                  <a:pt x="3720232" y="504000"/>
                  <a:pt x="3581056" y="504000"/>
                </a:cubicBezTo>
                <a:lnTo>
                  <a:pt x="0" y="504000"/>
                </a:lnTo>
                <a:lnTo>
                  <a:pt x="27752" y="481102"/>
                </a:lnTo>
                <a:cubicBezTo>
                  <a:pt x="86385" y="422470"/>
                  <a:pt x="122650" y="341470"/>
                  <a:pt x="122650" y="252000"/>
                </a:cubicBezTo>
                <a:cubicBezTo>
                  <a:pt x="122650" y="162530"/>
                  <a:pt x="86385" y="81530"/>
                  <a:pt x="27752" y="22898"/>
                </a:cubicBezTo>
                <a:lnTo>
                  <a:pt x="0" y="0"/>
                </a:lnTo>
                <a:close/>
              </a:path>
            </a:pathLst>
          </a:custGeom>
          <a:solidFill>
            <a:srgbClr val="E72E1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buClr>
                <a:srgbClr val="E72E1E"/>
              </a:buClr>
            </a:pPr>
            <a:r>
              <a:rPr lang="zh-CN" altLang="en-US">
                <a:solidFill>
                  <a:srgbClr val="FFFDF8"/>
                </a:solidFill>
                <a:latin typeface="+mj-ea"/>
                <a:ea typeface="+mj-ea"/>
              </a:rPr>
              <a:t>对于违犯党的纪律的党组织：</a:t>
            </a:r>
            <a:endParaRPr lang="zh-CN" altLang="en-US" dirty="0">
              <a:solidFill>
                <a:srgbClr val="FFFDF8"/>
              </a:solidFill>
              <a:latin typeface="+mj-ea"/>
              <a:ea typeface="+mj-ea"/>
            </a:endParaRPr>
          </a:p>
        </p:txBody>
      </p:sp>
      <p:sp>
        <p:nvSpPr>
          <p:cNvPr id="44" name="矩形: 圆角 43"/>
          <p:cNvSpPr/>
          <p:nvPr/>
        </p:nvSpPr>
        <p:spPr>
          <a:xfrm>
            <a:off x="6177900" y="2374400"/>
            <a:ext cx="2340000" cy="468000"/>
          </a:xfrm>
          <a:prstGeom prst="roundRect">
            <a:avLst/>
          </a:prstGeom>
          <a:solidFill>
            <a:srgbClr val="FFFDF8"/>
          </a:solidFill>
          <a:ln w="25400">
            <a:solidFill>
              <a:srgbClr val="FFA075">
                <a:alpha val="5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ea"/>
              <a:buAutoNum type="circleNumDbPlain"/>
            </a:pPr>
            <a:r>
              <a:rPr lang="zh-CN" altLang="en-US">
                <a:gradFill>
                  <a:gsLst>
                    <a:gs pos="0">
                      <a:srgbClr val="FF0000"/>
                    </a:gs>
                    <a:gs pos="100000">
                      <a:srgbClr val="C00000"/>
                    </a:gs>
                  </a:gsLst>
                  <a:lin ang="2700000" scaled="0"/>
                </a:gradFill>
                <a:latin typeface="+mj-ea"/>
                <a:ea typeface="+mj-ea"/>
              </a:rPr>
              <a:t>警告；</a:t>
            </a:r>
            <a:endParaRPr lang="zh-CN" altLang="en-US" dirty="0">
              <a:gradFill>
                <a:gsLst>
                  <a:gs pos="0">
                    <a:srgbClr val="FF0000"/>
                  </a:gs>
                  <a:gs pos="100000">
                    <a:srgbClr val="C00000"/>
                  </a:gs>
                </a:gsLst>
                <a:lin ang="2700000" scaled="0"/>
              </a:gradFill>
              <a:latin typeface="+mj-ea"/>
              <a:ea typeface="+mj-ea"/>
            </a:endParaRPr>
          </a:p>
        </p:txBody>
      </p:sp>
      <p:sp>
        <p:nvSpPr>
          <p:cNvPr id="45" name="矩形: 圆角 44"/>
          <p:cNvSpPr/>
          <p:nvPr/>
        </p:nvSpPr>
        <p:spPr>
          <a:xfrm>
            <a:off x="8700060" y="2374400"/>
            <a:ext cx="2340000" cy="468000"/>
          </a:xfrm>
          <a:prstGeom prst="roundRect">
            <a:avLst/>
          </a:prstGeom>
          <a:solidFill>
            <a:srgbClr val="FFFDF8"/>
          </a:solidFill>
          <a:ln w="25400">
            <a:solidFill>
              <a:srgbClr val="FFA075">
                <a:alpha val="5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ea"/>
              <a:buAutoNum type="circleNumDbPlain" startAt="2"/>
            </a:pPr>
            <a:r>
              <a:rPr lang="zh-CN" altLang="en-US" dirty="0">
                <a:gradFill>
                  <a:gsLst>
                    <a:gs pos="0">
                      <a:srgbClr val="FF0000"/>
                    </a:gs>
                    <a:gs pos="100000">
                      <a:srgbClr val="C00000"/>
                    </a:gs>
                  </a:gsLst>
                  <a:lin ang="2700000" scaled="0"/>
                </a:gradFill>
                <a:latin typeface="+mj-ea"/>
                <a:ea typeface="+mj-ea"/>
              </a:rPr>
              <a:t>严重警告；</a:t>
            </a:r>
          </a:p>
        </p:txBody>
      </p:sp>
      <p:sp>
        <p:nvSpPr>
          <p:cNvPr id="46" name="矩形: 圆角 45"/>
          <p:cNvSpPr/>
          <p:nvPr/>
        </p:nvSpPr>
        <p:spPr>
          <a:xfrm>
            <a:off x="6177900" y="3014105"/>
            <a:ext cx="2340000" cy="468000"/>
          </a:xfrm>
          <a:prstGeom prst="roundRect">
            <a:avLst/>
          </a:prstGeom>
          <a:solidFill>
            <a:srgbClr val="FFFDF8"/>
          </a:solidFill>
          <a:ln w="25400">
            <a:solidFill>
              <a:srgbClr val="FFA075">
                <a:alpha val="5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ea"/>
              <a:buAutoNum type="circleNumDbPlain" startAt="3"/>
            </a:pPr>
            <a:r>
              <a:rPr lang="zh-CN" altLang="en-US">
                <a:gradFill>
                  <a:gsLst>
                    <a:gs pos="0">
                      <a:srgbClr val="FF0000"/>
                    </a:gs>
                    <a:gs pos="100000">
                      <a:srgbClr val="C00000"/>
                    </a:gs>
                  </a:gsLst>
                  <a:lin ang="2700000" scaled="0"/>
                </a:gradFill>
                <a:latin typeface="+mj-ea"/>
                <a:ea typeface="+mj-ea"/>
              </a:rPr>
              <a:t>撤销党内职务；</a:t>
            </a:r>
            <a:endParaRPr lang="zh-CN" altLang="en-US" dirty="0">
              <a:gradFill>
                <a:gsLst>
                  <a:gs pos="0">
                    <a:srgbClr val="FF0000"/>
                  </a:gs>
                  <a:gs pos="100000">
                    <a:srgbClr val="C00000"/>
                  </a:gs>
                </a:gsLst>
                <a:lin ang="2700000" scaled="0"/>
              </a:gradFill>
              <a:latin typeface="+mj-ea"/>
              <a:ea typeface="+mj-ea"/>
            </a:endParaRPr>
          </a:p>
        </p:txBody>
      </p:sp>
      <p:sp>
        <p:nvSpPr>
          <p:cNvPr id="47" name="矩形: 圆角 46"/>
          <p:cNvSpPr/>
          <p:nvPr/>
        </p:nvSpPr>
        <p:spPr>
          <a:xfrm>
            <a:off x="8700060" y="3014105"/>
            <a:ext cx="2340000" cy="468000"/>
          </a:xfrm>
          <a:prstGeom prst="roundRect">
            <a:avLst/>
          </a:prstGeom>
          <a:solidFill>
            <a:srgbClr val="FFFDF8"/>
          </a:solidFill>
          <a:ln w="25400">
            <a:solidFill>
              <a:srgbClr val="FFA075">
                <a:alpha val="5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ea"/>
              <a:buAutoNum type="circleNumDbPlain" startAt="4"/>
            </a:pPr>
            <a:r>
              <a:rPr lang="zh-CN" altLang="en-US">
                <a:gradFill>
                  <a:gsLst>
                    <a:gs pos="0">
                      <a:srgbClr val="FF0000"/>
                    </a:gs>
                    <a:gs pos="100000">
                      <a:srgbClr val="C00000"/>
                    </a:gs>
                  </a:gsLst>
                  <a:lin ang="2700000" scaled="0"/>
                </a:gradFill>
                <a:latin typeface="+mj-ea"/>
                <a:ea typeface="+mj-ea"/>
              </a:rPr>
              <a:t>留党察看；</a:t>
            </a:r>
            <a:endParaRPr lang="zh-CN" altLang="en-US" dirty="0">
              <a:gradFill>
                <a:gsLst>
                  <a:gs pos="0">
                    <a:srgbClr val="FF0000"/>
                  </a:gs>
                  <a:gs pos="100000">
                    <a:srgbClr val="C00000"/>
                  </a:gs>
                </a:gsLst>
                <a:lin ang="2700000" scaled="0"/>
              </a:gradFill>
              <a:latin typeface="+mj-ea"/>
              <a:ea typeface="+mj-ea"/>
            </a:endParaRPr>
          </a:p>
        </p:txBody>
      </p:sp>
      <p:sp>
        <p:nvSpPr>
          <p:cNvPr id="48" name="矩形: 圆角 47"/>
          <p:cNvSpPr/>
          <p:nvPr/>
        </p:nvSpPr>
        <p:spPr>
          <a:xfrm>
            <a:off x="6177900" y="3648684"/>
            <a:ext cx="2340000" cy="468000"/>
          </a:xfrm>
          <a:prstGeom prst="roundRect">
            <a:avLst/>
          </a:prstGeom>
          <a:solidFill>
            <a:srgbClr val="FFFDF8"/>
          </a:solidFill>
          <a:ln w="25400">
            <a:solidFill>
              <a:srgbClr val="FFA075">
                <a:alpha val="5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ea"/>
              <a:buAutoNum type="circleNumDbPlain" startAt="5"/>
            </a:pPr>
            <a:r>
              <a:rPr lang="zh-CN" altLang="en-US" dirty="0">
                <a:gradFill>
                  <a:gsLst>
                    <a:gs pos="0">
                      <a:srgbClr val="FF0000"/>
                    </a:gs>
                    <a:gs pos="100000">
                      <a:srgbClr val="C00000"/>
                    </a:gs>
                  </a:gsLst>
                  <a:lin ang="2700000" scaled="0"/>
                </a:gradFill>
                <a:latin typeface="+mj-ea"/>
                <a:ea typeface="+mj-ea"/>
              </a:rPr>
              <a:t>开除党籍；</a:t>
            </a:r>
          </a:p>
        </p:txBody>
      </p:sp>
      <p:sp>
        <p:nvSpPr>
          <p:cNvPr id="49" name="矩形 48"/>
          <p:cNvSpPr/>
          <p:nvPr/>
        </p:nvSpPr>
        <p:spPr>
          <a:xfrm>
            <a:off x="6177900" y="4650482"/>
            <a:ext cx="4862160" cy="1023742"/>
          </a:xfrm>
          <a:prstGeom prst="rect">
            <a:avLst/>
          </a:prstGeom>
        </p:spPr>
        <p:txBody>
          <a:bodyPr wrap="square">
            <a:spAutoFit/>
          </a:bodyPr>
          <a:lstStyle/>
          <a:p>
            <a:pPr>
              <a:lnSpc>
                <a:spcPct val="150000"/>
              </a:lnSpc>
            </a:pPr>
            <a:r>
              <a:rPr lang="zh-CN" altLang="en-US" sz="1400" dirty="0">
                <a:solidFill>
                  <a:schemeClr val="tx1">
                    <a:lumMod val="65000"/>
                    <a:lumOff val="35000"/>
                  </a:schemeClr>
                </a:solidFill>
                <a:latin typeface="+mn-ea"/>
              </a:rPr>
              <a:t>上级党组织应当责令其作出检查或者进行通报批评。对于严重违犯党的纪律、本身又不能纠正的党组织，上一级党的委员会在查明核实后，根据情节严重的程度，可以予以：</a:t>
            </a:r>
          </a:p>
        </p:txBody>
      </p:sp>
      <p:sp>
        <p:nvSpPr>
          <p:cNvPr id="50" name="矩形: 圆角 49"/>
          <p:cNvSpPr/>
          <p:nvPr/>
        </p:nvSpPr>
        <p:spPr>
          <a:xfrm>
            <a:off x="6177900" y="5850789"/>
            <a:ext cx="2340000" cy="468000"/>
          </a:xfrm>
          <a:prstGeom prst="roundRect">
            <a:avLst/>
          </a:prstGeom>
          <a:solidFill>
            <a:srgbClr val="FFFDF8"/>
          </a:solidFill>
          <a:ln w="25400">
            <a:solidFill>
              <a:srgbClr val="FFA075">
                <a:alpha val="5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ea"/>
              <a:buAutoNum type="circleNumDbPlain"/>
            </a:pPr>
            <a:r>
              <a:rPr lang="zh-CN" altLang="en-US">
                <a:gradFill>
                  <a:gsLst>
                    <a:gs pos="0">
                      <a:srgbClr val="FF0000"/>
                    </a:gs>
                    <a:gs pos="100000">
                      <a:srgbClr val="C00000"/>
                    </a:gs>
                  </a:gsLst>
                  <a:lin ang="2700000" scaled="0"/>
                </a:gradFill>
                <a:latin typeface="+mj-ea"/>
                <a:ea typeface="+mj-ea"/>
              </a:rPr>
              <a:t>改组</a:t>
            </a:r>
            <a:endParaRPr lang="zh-CN" altLang="en-US" dirty="0">
              <a:gradFill>
                <a:gsLst>
                  <a:gs pos="0">
                    <a:srgbClr val="FF0000"/>
                  </a:gs>
                  <a:gs pos="100000">
                    <a:srgbClr val="C00000"/>
                  </a:gs>
                </a:gsLst>
                <a:lin ang="2700000" scaled="0"/>
              </a:gradFill>
              <a:latin typeface="+mj-ea"/>
              <a:ea typeface="+mj-ea"/>
            </a:endParaRPr>
          </a:p>
        </p:txBody>
      </p:sp>
      <p:sp>
        <p:nvSpPr>
          <p:cNvPr id="51" name="矩形: 圆角 50"/>
          <p:cNvSpPr/>
          <p:nvPr/>
        </p:nvSpPr>
        <p:spPr>
          <a:xfrm>
            <a:off x="8700060" y="5850789"/>
            <a:ext cx="2340000" cy="468000"/>
          </a:xfrm>
          <a:prstGeom prst="roundRect">
            <a:avLst/>
          </a:prstGeom>
          <a:solidFill>
            <a:srgbClr val="FFFDF8"/>
          </a:solidFill>
          <a:ln w="25400">
            <a:solidFill>
              <a:srgbClr val="FFA075">
                <a:alpha val="5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ea"/>
              <a:buAutoNum type="circleNumDbPlain" startAt="2"/>
            </a:pPr>
            <a:r>
              <a:rPr lang="zh-CN" altLang="en-US">
                <a:gradFill>
                  <a:gsLst>
                    <a:gs pos="0">
                      <a:srgbClr val="FF0000"/>
                    </a:gs>
                    <a:gs pos="100000">
                      <a:srgbClr val="C00000"/>
                    </a:gs>
                  </a:gsLst>
                  <a:lin ang="2700000" scaled="0"/>
                </a:gradFill>
                <a:latin typeface="+mj-ea"/>
                <a:ea typeface="+mj-ea"/>
              </a:rPr>
              <a:t>解散</a:t>
            </a:r>
            <a:endParaRPr lang="zh-CN" altLang="en-US" dirty="0">
              <a:gradFill>
                <a:gsLst>
                  <a:gs pos="0">
                    <a:srgbClr val="FF0000"/>
                  </a:gs>
                  <a:gs pos="100000">
                    <a:srgbClr val="C00000"/>
                  </a:gs>
                </a:gsLst>
                <a:lin ang="2700000" scaled="0"/>
              </a:gradFill>
              <a:latin typeface="+mj-ea"/>
              <a:ea typeface="+mj-ea"/>
            </a:endParaRPr>
          </a:p>
        </p:txBody>
      </p:sp>
      <p:sp>
        <p:nvSpPr>
          <p:cNvPr id="56" name="左大括号 55"/>
          <p:cNvSpPr/>
          <p:nvPr/>
        </p:nvSpPr>
        <p:spPr>
          <a:xfrm>
            <a:off x="5633270" y="2322376"/>
            <a:ext cx="362470" cy="1851458"/>
          </a:xfrm>
          <a:prstGeom prst="leftBrace">
            <a:avLst>
              <a:gd name="adj1" fmla="val 69649"/>
              <a:gd name="adj2" fmla="val 50000"/>
            </a:avLst>
          </a:prstGeom>
          <a:ln w="25400" cap="rnd">
            <a:solidFill>
              <a:srgbClr val="C0000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左大括号 57"/>
          <p:cNvSpPr/>
          <p:nvPr/>
        </p:nvSpPr>
        <p:spPr>
          <a:xfrm>
            <a:off x="5633270" y="4698789"/>
            <a:ext cx="362470" cy="1620000"/>
          </a:xfrm>
          <a:prstGeom prst="leftBrace">
            <a:avLst>
              <a:gd name="adj1" fmla="val 69649"/>
              <a:gd name="adj2" fmla="val 50000"/>
            </a:avLst>
          </a:prstGeom>
          <a:ln w="25400" cap="rnd">
            <a:solidFill>
              <a:srgbClr val="C0000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strVal val="#ppt_w+.3"/>
                                          </p:val>
                                        </p:tav>
                                        <p:tav tm="100000">
                                          <p:val>
                                            <p:strVal val="#ppt_w"/>
                                          </p:val>
                                        </p:tav>
                                      </p:tavLst>
                                    </p:anim>
                                    <p:anim calcmode="lin" valueType="num">
                                      <p:cBhvr>
                                        <p:cTn id="8" dur="1000" fill="hold"/>
                                        <p:tgtEl>
                                          <p:spTgt spid="24"/>
                                        </p:tgtEl>
                                        <p:attrNameLst>
                                          <p:attrName>ppt_h</p:attrName>
                                        </p:attrNameLst>
                                      </p:cBhvr>
                                      <p:tavLst>
                                        <p:tav tm="0">
                                          <p:val>
                                            <p:strVal val="#ppt_h"/>
                                          </p:val>
                                        </p:tav>
                                        <p:tav tm="100000">
                                          <p:val>
                                            <p:strVal val="#ppt_h"/>
                                          </p:val>
                                        </p:tav>
                                      </p:tavLst>
                                    </p:anim>
                                    <p:animEffect transition="in" filter="fade">
                                      <p:cBhvr>
                                        <p:cTn id="9" dur="1000"/>
                                        <p:tgtEl>
                                          <p:spTgt spid="24"/>
                                        </p:tgtEl>
                                      </p:cBhvr>
                                    </p:animEffect>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360"/>
                                          </p:val>
                                        </p:tav>
                                        <p:tav tm="100000">
                                          <p:val>
                                            <p:fltVal val="0"/>
                                          </p:val>
                                        </p:tav>
                                      </p:tavLst>
                                    </p:anim>
                                    <p:animEffect transition="in" filter="fade">
                                      <p:cBhvr>
                                        <p:cTn id="16" dur="1000"/>
                                        <p:tgtEl>
                                          <p:spTgt spid="9"/>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1000" fill="hold"/>
                                        <p:tgtEl>
                                          <p:spTgt spid="42"/>
                                        </p:tgtEl>
                                        <p:attrNameLst>
                                          <p:attrName>ppt_w</p:attrName>
                                        </p:attrNameLst>
                                      </p:cBhvr>
                                      <p:tavLst>
                                        <p:tav tm="0">
                                          <p:val>
                                            <p:fltVal val="0"/>
                                          </p:val>
                                        </p:tav>
                                        <p:tav tm="100000">
                                          <p:val>
                                            <p:strVal val="#ppt_w"/>
                                          </p:val>
                                        </p:tav>
                                      </p:tavLst>
                                    </p:anim>
                                    <p:anim calcmode="lin" valueType="num">
                                      <p:cBhvr>
                                        <p:cTn id="20" dur="1000" fill="hold"/>
                                        <p:tgtEl>
                                          <p:spTgt spid="42"/>
                                        </p:tgtEl>
                                        <p:attrNameLst>
                                          <p:attrName>ppt_h</p:attrName>
                                        </p:attrNameLst>
                                      </p:cBhvr>
                                      <p:tavLst>
                                        <p:tav tm="0">
                                          <p:val>
                                            <p:fltVal val="0"/>
                                          </p:val>
                                        </p:tav>
                                        <p:tav tm="100000">
                                          <p:val>
                                            <p:strVal val="#ppt_h"/>
                                          </p:val>
                                        </p:tav>
                                      </p:tavLst>
                                    </p:anim>
                                    <p:anim calcmode="lin" valueType="num">
                                      <p:cBhvr>
                                        <p:cTn id="21" dur="1000" fill="hold"/>
                                        <p:tgtEl>
                                          <p:spTgt spid="42"/>
                                        </p:tgtEl>
                                        <p:attrNameLst>
                                          <p:attrName>style.rotation</p:attrName>
                                        </p:attrNameLst>
                                      </p:cBhvr>
                                      <p:tavLst>
                                        <p:tav tm="0">
                                          <p:val>
                                            <p:fltVal val="360"/>
                                          </p:val>
                                        </p:tav>
                                        <p:tav tm="100000">
                                          <p:val>
                                            <p:fltVal val="0"/>
                                          </p:val>
                                        </p:tav>
                                      </p:tavLst>
                                    </p:anim>
                                    <p:animEffect transition="in" filter="fade">
                                      <p:cBhvr>
                                        <p:cTn id="22" dur="1000"/>
                                        <p:tgtEl>
                                          <p:spTgt spid="4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1000"/>
                                        <p:tgtEl>
                                          <p:spTgt spid="3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1000"/>
                                        <p:tgtEl>
                                          <p:spTgt spid="43"/>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left)">
                                      <p:cBhvr>
                                        <p:cTn id="32" dur="500"/>
                                        <p:tgtEl>
                                          <p:spTgt spid="5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left)">
                                      <p:cBhvr>
                                        <p:cTn id="35" dur="500"/>
                                        <p:tgtEl>
                                          <p:spTgt spid="58"/>
                                        </p:tgtEl>
                                      </p:cBhvr>
                                    </p:animEffect>
                                  </p:childTnLst>
                                </p:cTn>
                              </p:par>
                            </p:childTnLst>
                          </p:cTn>
                        </p:par>
                        <p:par>
                          <p:cTn id="36" fill="hold">
                            <p:stCondLst>
                              <p:cond delay="2500"/>
                            </p:stCondLst>
                            <p:childTnLst>
                              <p:par>
                                <p:cTn id="37" presetID="2" presetClass="entr" presetSubtype="4" decel="4000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1000" fill="hold"/>
                                        <p:tgtEl>
                                          <p:spTgt spid="44"/>
                                        </p:tgtEl>
                                        <p:attrNameLst>
                                          <p:attrName>ppt_x</p:attrName>
                                        </p:attrNameLst>
                                      </p:cBhvr>
                                      <p:tavLst>
                                        <p:tav tm="0">
                                          <p:val>
                                            <p:strVal val="#ppt_x"/>
                                          </p:val>
                                        </p:tav>
                                        <p:tav tm="100000">
                                          <p:val>
                                            <p:strVal val="#ppt_x"/>
                                          </p:val>
                                        </p:tav>
                                      </p:tavLst>
                                    </p:anim>
                                    <p:anim calcmode="lin" valueType="num">
                                      <p:cBhvr additive="base">
                                        <p:cTn id="40" dur="1000" fill="hold"/>
                                        <p:tgtEl>
                                          <p:spTgt spid="44"/>
                                        </p:tgtEl>
                                        <p:attrNameLst>
                                          <p:attrName>ppt_y</p:attrName>
                                        </p:attrNameLst>
                                      </p:cBhvr>
                                      <p:tavLst>
                                        <p:tav tm="0">
                                          <p:val>
                                            <p:strVal val="1+#ppt_h/2"/>
                                          </p:val>
                                        </p:tav>
                                        <p:tav tm="100000">
                                          <p:val>
                                            <p:strVal val="#ppt_y"/>
                                          </p:val>
                                        </p:tav>
                                      </p:tavLst>
                                    </p:anim>
                                  </p:childTnLst>
                                </p:cTn>
                              </p:par>
                              <p:par>
                                <p:cTn id="41" presetID="2" presetClass="entr" presetSubtype="4" decel="4000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1000" fill="hold"/>
                                        <p:tgtEl>
                                          <p:spTgt spid="45"/>
                                        </p:tgtEl>
                                        <p:attrNameLst>
                                          <p:attrName>ppt_x</p:attrName>
                                        </p:attrNameLst>
                                      </p:cBhvr>
                                      <p:tavLst>
                                        <p:tav tm="0">
                                          <p:val>
                                            <p:strVal val="#ppt_x"/>
                                          </p:val>
                                        </p:tav>
                                        <p:tav tm="100000">
                                          <p:val>
                                            <p:strVal val="#ppt_x"/>
                                          </p:val>
                                        </p:tav>
                                      </p:tavLst>
                                    </p:anim>
                                    <p:anim calcmode="lin" valueType="num">
                                      <p:cBhvr additive="base">
                                        <p:cTn id="44" dur="1000" fill="hold"/>
                                        <p:tgtEl>
                                          <p:spTgt spid="45"/>
                                        </p:tgtEl>
                                        <p:attrNameLst>
                                          <p:attrName>ppt_y</p:attrName>
                                        </p:attrNameLst>
                                      </p:cBhvr>
                                      <p:tavLst>
                                        <p:tav tm="0">
                                          <p:val>
                                            <p:strVal val="1+#ppt_h/2"/>
                                          </p:val>
                                        </p:tav>
                                        <p:tav tm="100000">
                                          <p:val>
                                            <p:strVal val="#ppt_y"/>
                                          </p:val>
                                        </p:tav>
                                      </p:tavLst>
                                    </p:anim>
                                  </p:childTnLst>
                                </p:cTn>
                              </p:par>
                              <p:par>
                                <p:cTn id="45" presetID="2" presetClass="entr" presetSubtype="4" decel="4000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1000" fill="hold"/>
                                        <p:tgtEl>
                                          <p:spTgt spid="46"/>
                                        </p:tgtEl>
                                        <p:attrNameLst>
                                          <p:attrName>ppt_x</p:attrName>
                                        </p:attrNameLst>
                                      </p:cBhvr>
                                      <p:tavLst>
                                        <p:tav tm="0">
                                          <p:val>
                                            <p:strVal val="#ppt_x"/>
                                          </p:val>
                                        </p:tav>
                                        <p:tav tm="100000">
                                          <p:val>
                                            <p:strVal val="#ppt_x"/>
                                          </p:val>
                                        </p:tav>
                                      </p:tavLst>
                                    </p:anim>
                                    <p:anim calcmode="lin" valueType="num">
                                      <p:cBhvr additive="base">
                                        <p:cTn id="48" dur="1000" fill="hold"/>
                                        <p:tgtEl>
                                          <p:spTgt spid="46"/>
                                        </p:tgtEl>
                                        <p:attrNameLst>
                                          <p:attrName>ppt_y</p:attrName>
                                        </p:attrNameLst>
                                      </p:cBhvr>
                                      <p:tavLst>
                                        <p:tav tm="0">
                                          <p:val>
                                            <p:strVal val="1+#ppt_h/2"/>
                                          </p:val>
                                        </p:tav>
                                        <p:tav tm="100000">
                                          <p:val>
                                            <p:strVal val="#ppt_y"/>
                                          </p:val>
                                        </p:tav>
                                      </p:tavLst>
                                    </p:anim>
                                  </p:childTnLst>
                                </p:cTn>
                              </p:par>
                              <p:par>
                                <p:cTn id="49" presetID="2" presetClass="entr" presetSubtype="4" decel="4000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1000" fill="hold"/>
                                        <p:tgtEl>
                                          <p:spTgt spid="47"/>
                                        </p:tgtEl>
                                        <p:attrNameLst>
                                          <p:attrName>ppt_x</p:attrName>
                                        </p:attrNameLst>
                                      </p:cBhvr>
                                      <p:tavLst>
                                        <p:tav tm="0">
                                          <p:val>
                                            <p:strVal val="#ppt_x"/>
                                          </p:val>
                                        </p:tav>
                                        <p:tav tm="100000">
                                          <p:val>
                                            <p:strVal val="#ppt_x"/>
                                          </p:val>
                                        </p:tav>
                                      </p:tavLst>
                                    </p:anim>
                                    <p:anim calcmode="lin" valueType="num">
                                      <p:cBhvr additive="base">
                                        <p:cTn id="52" dur="1000" fill="hold"/>
                                        <p:tgtEl>
                                          <p:spTgt spid="47"/>
                                        </p:tgtEl>
                                        <p:attrNameLst>
                                          <p:attrName>ppt_y</p:attrName>
                                        </p:attrNameLst>
                                      </p:cBhvr>
                                      <p:tavLst>
                                        <p:tav tm="0">
                                          <p:val>
                                            <p:strVal val="1+#ppt_h/2"/>
                                          </p:val>
                                        </p:tav>
                                        <p:tav tm="100000">
                                          <p:val>
                                            <p:strVal val="#ppt_y"/>
                                          </p:val>
                                        </p:tav>
                                      </p:tavLst>
                                    </p:anim>
                                  </p:childTnLst>
                                </p:cTn>
                              </p:par>
                              <p:par>
                                <p:cTn id="53" presetID="2" presetClass="entr" presetSubtype="4" decel="4000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1000" fill="hold"/>
                                        <p:tgtEl>
                                          <p:spTgt spid="48"/>
                                        </p:tgtEl>
                                        <p:attrNameLst>
                                          <p:attrName>ppt_x</p:attrName>
                                        </p:attrNameLst>
                                      </p:cBhvr>
                                      <p:tavLst>
                                        <p:tav tm="0">
                                          <p:val>
                                            <p:strVal val="#ppt_x"/>
                                          </p:val>
                                        </p:tav>
                                        <p:tav tm="100000">
                                          <p:val>
                                            <p:strVal val="#ppt_x"/>
                                          </p:val>
                                        </p:tav>
                                      </p:tavLst>
                                    </p:anim>
                                    <p:anim calcmode="lin" valueType="num">
                                      <p:cBhvr additive="base">
                                        <p:cTn id="56" dur="1000" fill="hold"/>
                                        <p:tgtEl>
                                          <p:spTgt spid="48"/>
                                        </p:tgtEl>
                                        <p:attrNameLst>
                                          <p:attrName>ppt_y</p:attrName>
                                        </p:attrNameLst>
                                      </p:cBhvr>
                                      <p:tavLst>
                                        <p:tav tm="0">
                                          <p:val>
                                            <p:strVal val="1+#ppt_h/2"/>
                                          </p:val>
                                        </p:tav>
                                        <p:tav tm="100000">
                                          <p:val>
                                            <p:strVal val="#ppt_y"/>
                                          </p:val>
                                        </p:tav>
                                      </p:tavLst>
                                    </p:anim>
                                  </p:childTnLst>
                                </p:cTn>
                              </p:par>
                              <p:par>
                                <p:cTn id="57" presetID="2" presetClass="entr" presetSubtype="4" decel="4000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1000" fill="hold"/>
                                        <p:tgtEl>
                                          <p:spTgt spid="50"/>
                                        </p:tgtEl>
                                        <p:attrNameLst>
                                          <p:attrName>ppt_x</p:attrName>
                                        </p:attrNameLst>
                                      </p:cBhvr>
                                      <p:tavLst>
                                        <p:tav tm="0">
                                          <p:val>
                                            <p:strVal val="#ppt_x"/>
                                          </p:val>
                                        </p:tav>
                                        <p:tav tm="100000">
                                          <p:val>
                                            <p:strVal val="#ppt_x"/>
                                          </p:val>
                                        </p:tav>
                                      </p:tavLst>
                                    </p:anim>
                                    <p:anim calcmode="lin" valueType="num">
                                      <p:cBhvr additive="base">
                                        <p:cTn id="60" dur="1000" fill="hold"/>
                                        <p:tgtEl>
                                          <p:spTgt spid="50"/>
                                        </p:tgtEl>
                                        <p:attrNameLst>
                                          <p:attrName>ppt_y</p:attrName>
                                        </p:attrNameLst>
                                      </p:cBhvr>
                                      <p:tavLst>
                                        <p:tav tm="0">
                                          <p:val>
                                            <p:strVal val="1+#ppt_h/2"/>
                                          </p:val>
                                        </p:tav>
                                        <p:tav tm="100000">
                                          <p:val>
                                            <p:strVal val="#ppt_y"/>
                                          </p:val>
                                        </p:tav>
                                      </p:tavLst>
                                    </p:anim>
                                  </p:childTnLst>
                                </p:cTn>
                              </p:par>
                              <p:par>
                                <p:cTn id="61" presetID="2" presetClass="entr" presetSubtype="4" decel="4000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1000" fill="hold"/>
                                        <p:tgtEl>
                                          <p:spTgt spid="51"/>
                                        </p:tgtEl>
                                        <p:attrNameLst>
                                          <p:attrName>ppt_x</p:attrName>
                                        </p:attrNameLst>
                                      </p:cBhvr>
                                      <p:tavLst>
                                        <p:tav tm="0">
                                          <p:val>
                                            <p:strVal val="#ppt_x"/>
                                          </p:val>
                                        </p:tav>
                                        <p:tav tm="100000">
                                          <p:val>
                                            <p:strVal val="#ppt_x"/>
                                          </p:val>
                                        </p:tav>
                                      </p:tavLst>
                                    </p:anim>
                                    <p:anim calcmode="lin" valueType="num">
                                      <p:cBhvr additive="base">
                                        <p:cTn id="64" dur="1000" fill="hold"/>
                                        <p:tgtEl>
                                          <p:spTgt spid="51"/>
                                        </p:tgtEl>
                                        <p:attrNameLst>
                                          <p:attrName>ppt_y</p:attrName>
                                        </p:attrNameLst>
                                      </p:cBhvr>
                                      <p:tavLst>
                                        <p:tav tm="0">
                                          <p:val>
                                            <p:strVal val="1+#ppt_h/2"/>
                                          </p:val>
                                        </p:tav>
                                        <p:tav tm="100000">
                                          <p:val>
                                            <p:strVal val="#ppt_y"/>
                                          </p:val>
                                        </p:tav>
                                      </p:tavLst>
                                    </p:anim>
                                  </p:childTnLst>
                                </p:cTn>
                              </p:par>
                              <p:par>
                                <p:cTn id="65" presetID="14" presetClass="entr" presetSubtype="10" fill="hold" grpId="0" nodeType="withEffect">
                                  <p:stCondLst>
                                    <p:cond delay="500"/>
                                  </p:stCondLst>
                                  <p:childTnLst>
                                    <p:set>
                                      <p:cBhvr>
                                        <p:cTn id="66" dur="1" fill="hold">
                                          <p:stCondLst>
                                            <p:cond delay="0"/>
                                          </p:stCondLst>
                                        </p:cTn>
                                        <p:tgtEl>
                                          <p:spTgt spid="49"/>
                                        </p:tgtEl>
                                        <p:attrNameLst>
                                          <p:attrName>style.visibility</p:attrName>
                                        </p:attrNameLst>
                                      </p:cBhvr>
                                      <p:to>
                                        <p:strVal val="visible"/>
                                      </p:to>
                                    </p:set>
                                    <p:animEffect transition="in" filter="randombar(horizontal)">
                                      <p:cBhvr>
                                        <p:cTn id="6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9" grpId="0" animBg="1"/>
      <p:bldP spid="42" grpId="0" animBg="1"/>
      <p:bldP spid="43" grpId="0" animBg="1"/>
      <p:bldP spid="44" grpId="0" animBg="1"/>
      <p:bldP spid="45" grpId="0" animBg="1"/>
      <p:bldP spid="46" grpId="0" animBg="1"/>
      <p:bldP spid="47" grpId="0" animBg="1"/>
      <p:bldP spid="48" grpId="0" animBg="1"/>
      <p:bldP spid="49" grpId="0"/>
      <p:bldP spid="50" grpId="0" animBg="1"/>
      <p:bldP spid="51" grpId="0" animBg="1"/>
      <p:bldP spid="56" grpId="0" animBg="1"/>
      <p:bldP spid="5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5109091"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第三章：纪律处分运用规则</a:t>
            </a:r>
          </a:p>
        </p:txBody>
      </p:sp>
      <p:grpSp>
        <p:nvGrpSpPr>
          <p:cNvPr id="11" name="组合 10"/>
          <p:cNvGrpSpPr/>
          <p:nvPr/>
        </p:nvGrpSpPr>
        <p:grpSpPr>
          <a:xfrm>
            <a:off x="752388" y="2804166"/>
            <a:ext cx="5039990" cy="3225159"/>
            <a:chOff x="752388" y="2804166"/>
            <a:chExt cx="5039990" cy="3225159"/>
          </a:xfrm>
        </p:grpSpPr>
        <p:sp>
          <p:nvSpPr>
            <p:cNvPr id="9" name="矩形: 圆角 8"/>
            <p:cNvSpPr/>
            <p:nvPr/>
          </p:nvSpPr>
          <p:spPr>
            <a:xfrm>
              <a:off x="752388" y="2804166"/>
              <a:ext cx="5039990" cy="3225159"/>
            </a:xfrm>
            <a:prstGeom prst="roundRect">
              <a:avLst>
                <a:gd name="adj" fmla="val 0"/>
              </a:avLst>
            </a:prstGeom>
            <a:solidFill>
              <a:srgbClr val="FFFDF8"/>
            </a:solidFill>
            <a:ln w="25400">
              <a:solidFill>
                <a:srgbClr val="FFA075">
                  <a:alpha val="5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99586" y="2909978"/>
              <a:ext cx="4414694" cy="2962734"/>
            </a:xfrm>
            <a:prstGeom prst="rect">
              <a:avLst/>
            </a:prstGeom>
          </p:spPr>
          <p:txBody>
            <a:bodyPr wrap="square">
              <a:spAutoFit/>
            </a:bodyPr>
            <a:lstStyle/>
            <a:p>
              <a:pPr>
                <a:lnSpc>
                  <a:spcPct val="150000"/>
                </a:lnSpc>
              </a:pPr>
              <a:r>
                <a:rPr lang="zh-CN" altLang="en-US" sz="1400" dirty="0">
                  <a:solidFill>
                    <a:schemeClr val="tx1">
                      <a:lumMod val="65000"/>
                      <a:lumOff val="35000"/>
                    </a:schemeClr>
                  </a:solidFill>
                  <a:latin typeface="+mn-ea"/>
                </a:rPr>
                <a:t>（一）主动交代本人应当受到党纪处分的问题的；</a:t>
              </a:r>
            </a:p>
            <a:p>
              <a:pPr>
                <a:lnSpc>
                  <a:spcPct val="150000"/>
                </a:lnSpc>
              </a:pPr>
              <a:r>
                <a:rPr lang="zh-CN" altLang="en-US" sz="1400" dirty="0">
                  <a:solidFill>
                    <a:schemeClr val="tx1">
                      <a:lumMod val="65000"/>
                      <a:lumOff val="35000"/>
                    </a:schemeClr>
                  </a:solidFill>
                  <a:latin typeface="+mn-ea"/>
                </a:rPr>
                <a:t>（二）在组织核实、立案审查过程中，能够配合核实审查工作，如实说明本人违纪违法事实的；</a:t>
              </a:r>
            </a:p>
            <a:p>
              <a:pPr>
                <a:lnSpc>
                  <a:spcPct val="150000"/>
                </a:lnSpc>
              </a:pPr>
              <a:r>
                <a:rPr lang="zh-CN" altLang="en-US" sz="1400" dirty="0">
                  <a:solidFill>
                    <a:schemeClr val="tx1">
                      <a:lumMod val="65000"/>
                      <a:lumOff val="35000"/>
                    </a:schemeClr>
                  </a:solidFill>
                  <a:latin typeface="+mn-ea"/>
                </a:rPr>
                <a:t>（三）检举同案人或者其他人应当受到党纪处分或者法律追究的问题，经查证属实的；</a:t>
              </a:r>
            </a:p>
            <a:p>
              <a:pPr>
                <a:lnSpc>
                  <a:spcPct val="150000"/>
                </a:lnSpc>
              </a:pPr>
              <a:r>
                <a:rPr lang="zh-CN" altLang="en-US" sz="1400" dirty="0">
                  <a:solidFill>
                    <a:schemeClr val="tx1">
                      <a:lumMod val="65000"/>
                      <a:lumOff val="35000"/>
                    </a:schemeClr>
                  </a:solidFill>
                  <a:latin typeface="+mn-ea"/>
                </a:rPr>
                <a:t>（四）主动挽回损失、消除不良影响或者有效阻止危害结果发生的；</a:t>
              </a:r>
            </a:p>
            <a:p>
              <a:pPr>
                <a:lnSpc>
                  <a:spcPct val="150000"/>
                </a:lnSpc>
              </a:pPr>
              <a:r>
                <a:rPr lang="zh-CN" altLang="en-US" sz="1400" dirty="0">
                  <a:solidFill>
                    <a:schemeClr val="tx1">
                      <a:lumMod val="65000"/>
                      <a:lumOff val="35000"/>
                    </a:schemeClr>
                  </a:solidFill>
                  <a:latin typeface="+mn-ea"/>
                </a:rPr>
                <a:t>（五）主动上交违纪所得的；</a:t>
              </a:r>
            </a:p>
            <a:p>
              <a:pPr>
                <a:lnSpc>
                  <a:spcPct val="150000"/>
                </a:lnSpc>
              </a:pPr>
              <a:r>
                <a:rPr lang="zh-CN" altLang="en-US" sz="1400" dirty="0">
                  <a:solidFill>
                    <a:schemeClr val="tx1">
                      <a:lumMod val="65000"/>
                      <a:lumOff val="35000"/>
                    </a:schemeClr>
                  </a:solidFill>
                  <a:latin typeface="+mn-ea"/>
                </a:rPr>
                <a:t>（六）有其他立功表现的。</a:t>
              </a:r>
              <a:endParaRPr lang="zh-CN" altLang="en-US" sz="1400" b="0" i="0" dirty="0">
                <a:solidFill>
                  <a:schemeClr val="tx1">
                    <a:lumMod val="65000"/>
                    <a:lumOff val="35000"/>
                  </a:schemeClr>
                </a:solidFill>
                <a:effectLst/>
                <a:latin typeface="+mn-ea"/>
              </a:endParaRPr>
            </a:p>
          </p:txBody>
        </p:sp>
      </p:grpSp>
      <p:grpSp>
        <p:nvGrpSpPr>
          <p:cNvPr id="12" name="组合 11"/>
          <p:cNvGrpSpPr/>
          <p:nvPr/>
        </p:nvGrpSpPr>
        <p:grpSpPr>
          <a:xfrm>
            <a:off x="6399612" y="2804166"/>
            <a:ext cx="5039990" cy="3225159"/>
            <a:chOff x="6399612" y="2804166"/>
            <a:chExt cx="5039990" cy="3225159"/>
          </a:xfrm>
        </p:grpSpPr>
        <p:sp>
          <p:nvSpPr>
            <p:cNvPr id="10" name="矩形: 圆角 9"/>
            <p:cNvSpPr/>
            <p:nvPr/>
          </p:nvSpPr>
          <p:spPr>
            <a:xfrm>
              <a:off x="6399612" y="2804166"/>
              <a:ext cx="5039990" cy="3225159"/>
            </a:xfrm>
            <a:prstGeom prst="roundRect">
              <a:avLst>
                <a:gd name="adj" fmla="val 0"/>
              </a:avLst>
            </a:prstGeom>
            <a:solidFill>
              <a:srgbClr val="FFFDF8"/>
            </a:solidFill>
            <a:ln w="25400">
              <a:solidFill>
                <a:srgbClr val="FFA075">
                  <a:alpha val="5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712260" y="3256363"/>
              <a:ext cx="4414694" cy="2320764"/>
            </a:xfrm>
            <a:prstGeom prst="rect">
              <a:avLst/>
            </a:prstGeom>
          </p:spPr>
          <p:txBody>
            <a:bodyPr wrap="square">
              <a:spAutoFit/>
            </a:bodyPr>
            <a:lstStyle/>
            <a:p>
              <a:pPr>
                <a:lnSpc>
                  <a:spcPct val="150000"/>
                </a:lnSpc>
              </a:pPr>
              <a:r>
                <a:rPr lang="zh-CN" altLang="en-US" sz="1400" dirty="0">
                  <a:solidFill>
                    <a:schemeClr val="tx1">
                      <a:lumMod val="65000"/>
                      <a:lumOff val="35000"/>
                    </a:schemeClr>
                  </a:solidFill>
                  <a:latin typeface="+mn-ea"/>
                </a:rPr>
                <a:t>（一）强迫、唆使他人违纪的；</a:t>
              </a:r>
            </a:p>
            <a:p>
              <a:pPr>
                <a:lnSpc>
                  <a:spcPct val="150000"/>
                </a:lnSpc>
              </a:pPr>
              <a:r>
                <a:rPr lang="zh-CN" altLang="en-US" sz="1400" dirty="0">
                  <a:solidFill>
                    <a:schemeClr val="tx1">
                      <a:lumMod val="65000"/>
                      <a:lumOff val="35000"/>
                    </a:schemeClr>
                  </a:solidFill>
                  <a:latin typeface="+mn-ea"/>
                </a:rPr>
                <a:t>（二）拒不上交或者退赔违纪所得的；</a:t>
              </a:r>
            </a:p>
            <a:p>
              <a:pPr>
                <a:lnSpc>
                  <a:spcPct val="150000"/>
                </a:lnSpc>
              </a:pPr>
              <a:r>
                <a:rPr lang="zh-CN" altLang="en-US" sz="1400" dirty="0">
                  <a:solidFill>
                    <a:schemeClr val="tx1">
                      <a:lumMod val="65000"/>
                      <a:lumOff val="35000"/>
                    </a:schemeClr>
                  </a:solidFill>
                  <a:latin typeface="+mn-ea"/>
                </a:rPr>
                <a:t>（三）违纪受处分后又因故意违纪应当受到党纪处分的；</a:t>
              </a:r>
            </a:p>
            <a:p>
              <a:pPr>
                <a:lnSpc>
                  <a:spcPct val="150000"/>
                </a:lnSpc>
              </a:pPr>
              <a:r>
                <a:rPr lang="zh-CN" altLang="en-US" sz="1400" dirty="0">
                  <a:solidFill>
                    <a:schemeClr val="tx1">
                      <a:lumMod val="65000"/>
                      <a:lumOff val="35000"/>
                    </a:schemeClr>
                  </a:solidFill>
                  <a:latin typeface="+mn-ea"/>
                </a:rPr>
                <a:t>（四）违纪受到党纪处分后，又被发现其受处分前的违纪行为应当受到党纪处分的；</a:t>
              </a:r>
            </a:p>
            <a:p>
              <a:pPr>
                <a:lnSpc>
                  <a:spcPct val="150000"/>
                </a:lnSpc>
              </a:pPr>
              <a:r>
                <a:rPr lang="zh-CN" altLang="en-US" sz="1400" dirty="0">
                  <a:solidFill>
                    <a:schemeClr val="tx1">
                      <a:lumMod val="65000"/>
                      <a:lumOff val="35000"/>
                    </a:schemeClr>
                  </a:solidFill>
                  <a:latin typeface="+mn-ea"/>
                </a:rPr>
                <a:t>（五）本条例另有规定的。</a:t>
              </a:r>
              <a:endParaRPr lang="zh-CN" altLang="en-US" sz="1400" b="0" i="0" dirty="0">
                <a:solidFill>
                  <a:schemeClr val="tx1">
                    <a:lumMod val="65000"/>
                    <a:lumOff val="35000"/>
                  </a:schemeClr>
                </a:solidFill>
                <a:effectLst/>
                <a:latin typeface="+mn-ea"/>
              </a:endParaRPr>
            </a:p>
          </p:txBody>
        </p:sp>
      </p:grpSp>
      <p:sp>
        <p:nvSpPr>
          <p:cNvPr id="3" name="矩形: 圆角 2"/>
          <p:cNvSpPr/>
          <p:nvPr/>
        </p:nvSpPr>
        <p:spPr>
          <a:xfrm>
            <a:off x="752388" y="1640115"/>
            <a:ext cx="5040000" cy="900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FFDF8"/>
                </a:solidFill>
                <a:latin typeface="+mj-ea"/>
                <a:ea typeface="+mj-ea"/>
              </a:rPr>
              <a:t>有下列情形之一的，可以从轻或者</a:t>
            </a:r>
            <a:r>
              <a:rPr lang="zh-CN" altLang="en-US" sz="2000" dirty="0">
                <a:solidFill>
                  <a:srgbClr val="FFFF00"/>
                </a:solidFill>
                <a:latin typeface="+mj-ea"/>
                <a:ea typeface="+mj-ea"/>
              </a:rPr>
              <a:t>减轻</a:t>
            </a:r>
            <a:r>
              <a:rPr lang="zh-CN" altLang="en-US" sz="1600" dirty="0">
                <a:solidFill>
                  <a:srgbClr val="FFFDF8"/>
                </a:solidFill>
                <a:latin typeface="+mj-ea"/>
                <a:ea typeface="+mj-ea"/>
              </a:rPr>
              <a:t>处分：</a:t>
            </a:r>
          </a:p>
        </p:txBody>
      </p:sp>
      <p:sp>
        <p:nvSpPr>
          <p:cNvPr id="6" name="矩形: 圆角 5"/>
          <p:cNvSpPr/>
          <p:nvPr/>
        </p:nvSpPr>
        <p:spPr>
          <a:xfrm>
            <a:off x="6399612" y="1640115"/>
            <a:ext cx="5040000" cy="900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FFDF8"/>
                </a:solidFill>
                <a:latin typeface="+mj-ea"/>
                <a:ea typeface="+mj-ea"/>
              </a:rPr>
              <a:t>有下列情形之一的，应当从重或者</a:t>
            </a:r>
            <a:r>
              <a:rPr lang="zh-CN" altLang="en-US" sz="2000" dirty="0">
                <a:solidFill>
                  <a:srgbClr val="FFFF00"/>
                </a:solidFill>
                <a:latin typeface="+mj-ea"/>
                <a:ea typeface="+mj-ea"/>
              </a:rPr>
              <a:t>加重</a:t>
            </a:r>
            <a:r>
              <a:rPr lang="zh-CN" altLang="en-US" sz="1600" dirty="0">
                <a:solidFill>
                  <a:srgbClr val="FFFDF8"/>
                </a:solidFill>
                <a:latin typeface="+mj-ea"/>
                <a:ea typeface="+mj-ea"/>
              </a:rPr>
              <a:t>处分：</a:t>
            </a:r>
          </a:p>
        </p:txBody>
      </p:sp>
      <p:cxnSp>
        <p:nvCxnSpPr>
          <p:cNvPr id="7" name="直接连接符 6"/>
          <p:cNvCxnSpPr/>
          <p:nvPr/>
        </p:nvCxnSpPr>
        <p:spPr>
          <a:xfrm>
            <a:off x="6096000" y="1460500"/>
            <a:ext cx="0" cy="4568825"/>
          </a:xfrm>
          <a:prstGeom prst="line">
            <a:avLst/>
          </a:prstGeom>
          <a:ln w="38100" cap="rnd">
            <a:solidFill>
              <a:srgbClr val="FFA07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16" presetClass="entr" presetSubtype="42"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outHorizontal)">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6750566"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第四章　对违法犯罪党员的纪律处分</a:t>
            </a:r>
          </a:p>
        </p:txBody>
      </p:sp>
      <p:sp>
        <p:nvSpPr>
          <p:cNvPr id="3" name="矩形 2"/>
          <p:cNvSpPr/>
          <p:nvPr/>
        </p:nvSpPr>
        <p:spPr>
          <a:xfrm>
            <a:off x="1280886" y="2389845"/>
            <a:ext cx="9630228" cy="3613425"/>
          </a:xfrm>
          <a:prstGeom prst="rect">
            <a:avLst/>
          </a:prstGeom>
        </p:spPr>
        <p:txBody>
          <a:bodyPr wrap="square">
            <a:spAutoFit/>
          </a:bodyPr>
          <a:lstStyle/>
          <a:p>
            <a:pPr>
              <a:lnSpc>
                <a:spcPct val="150000"/>
              </a:lnSpc>
            </a:pPr>
            <a:r>
              <a:rPr lang="zh-CN" altLang="en-US" sz="1400" dirty="0">
                <a:gradFill>
                  <a:gsLst>
                    <a:gs pos="0">
                      <a:srgbClr val="FF0000"/>
                    </a:gs>
                    <a:gs pos="100000">
                      <a:srgbClr val="C00000"/>
                    </a:gs>
                  </a:gsLst>
                  <a:lin ang="2700000" scaled="0"/>
                </a:gradFill>
                <a:latin typeface="+mn-ea"/>
              </a:rPr>
              <a:t>第二十七条对党员违反法律涉嫌犯罪的行为作出处分规定</a:t>
            </a:r>
            <a:r>
              <a:rPr lang="zh-CN" altLang="en-US" sz="1400" dirty="0">
                <a:solidFill>
                  <a:schemeClr val="tx1">
                    <a:lumMod val="65000"/>
                    <a:lumOff val="35000"/>
                  </a:schemeClr>
                </a:solidFill>
                <a:latin typeface="+mn-ea"/>
              </a:rPr>
              <a:t>，将原先该条款的“贪污贿赂、失职渎职”改为“贪污贿赂、滥用职权、玩忽职守、权力寻租、利益输送、徇私舞弊、浪费国家资财”。</a:t>
            </a:r>
            <a:endParaRPr lang="en-US" altLang="zh-CN" sz="1400" dirty="0">
              <a:solidFill>
                <a:schemeClr val="tx1">
                  <a:lumMod val="65000"/>
                  <a:lumOff val="35000"/>
                </a:schemeClr>
              </a:solidFill>
              <a:latin typeface="+mn-ea"/>
            </a:endParaRPr>
          </a:p>
          <a:p>
            <a:pPr>
              <a:lnSpc>
                <a:spcPct val="150000"/>
              </a:lnSpc>
            </a:pPr>
            <a:r>
              <a:rPr lang="zh-CN" altLang="en-US" sz="1400" dirty="0">
                <a:gradFill>
                  <a:gsLst>
                    <a:gs pos="0">
                      <a:srgbClr val="FF0000"/>
                    </a:gs>
                    <a:gs pos="100000">
                      <a:srgbClr val="C00000"/>
                    </a:gs>
                  </a:gsLst>
                  <a:lin ang="2700000" scaled="0"/>
                </a:gradFill>
                <a:latin typeface="+mn-ea"/>
              </a:rPr>
              <a:t>第二十八条对党员违法但不构成犯罪的行为作出处分规定</a:t>
            </a:r>
            <a:r>
              <a:rPr lang="zh-CN" altLang="en-US" sz="1400" dirty="0">
                <a:solidFill>
                  <a:schemeClr val="tx1">
                    <a:lumMod val="65000"/>
                    <a:lumOff val="35000"/>
                  </a:schemeClr>
                </a:solidFill>
                <a:latin typeface="+mn-ea"/>
              </a:rPr>
              <a:t>，将原</a:t>
            </a:r>
            <a:r>
              <a:rPr lang="en-US" altLang="zh-CN" sz="1400" dirty="0">
                <a:solidFill>
                  <a:schemeClr val="tx1">
                    <a:lumMod val="65000"/>
                    <a:lumOff val="35000"/>
                  </a:schemeClr>
                </a:solidFill>
                <a:latin typeface="+mn-ea"/>
              </a:rPr>
              <a:t>《</a:t>
            </a:r>
            <a:r>
              <a:rPr lang="zh-CN" altLang="en-US" sz="1400" dirty="0">
                <a:solidFill>
                  <a:schemeClr val="tx1">
                    <a:lumMod val="65000"/>
                    <a:lumOff val="35000"/>
                  </a:schemeClr>
                </a:solidFill>
                <a:latin typeface="+mn-ea"/>
              </a:rPr>
              <a:t>条例</a:t>
            </a:r>
            <a:r>
              <a:rPr lang="en-US" altLang="zh-CN" sz="1400" dirty="0">
                <a:solidFill>
                  <a:schemeClr val="tx1">
                    <a:lumMod val="65000"/>
                    <a:lumOff val="35000"/>
                  </a:schemeClr>
                </a:solidFill>
                <a:latin typeface="+mn-ea"/>
              </a:rPr>
              <a:t>》</a:t>
            </a:r>
            <a:r>
              <a:rPr lang="zh-CN" altLang="en-US" sz="1400" dirty="0">
                <a:solidFill>
                  <a:schemeClr val="tx1">
                    <a:lumMod val="65000"/>
                    <a:lumOff val="35000"/>
                  </a:schemeClr>
                </a:solidFill>
                <a:latin typeface="+mn-ea"/>
              </a:rPr>
              <a:t>中第二十八、二十九条进行合并，规定“党组织在纪律审查中发现党员有刑法规定的行为，虽不构成犯罪但须追究党纪责任的，或者有其他违法行为，损害党、国家和人民利益的，应当视具体情节给予警告直至开除党籍处分”，体现了纪严于法、纪在法前的原则。</a:t>
            </a:r>
            <a:endParaRPr lang="en-US" altLang="zh-CN" sz="1400" dirty="0">
              <a:solidFill>
                <a:schemeClr val="tx1">
                  <a:lumMod val="65000"/>
                  <a:lumOff val="35000"/>
                </a:schemeClr>
              </a:solidFill>
              <a:latin typeface="+mn-ea"/>
            </a:endParaRPr>
          </a:p>
          <a:p>
            <a:pPr>
              <a:lnSpc>
                <a:spcPct val="150000"/>
              </a:lnSpc>
            </a:pPr>
            <a:r>
              <a:rPr lang="zh-CN" altLang="en-US" sz="1400" dirty="0">
                <a:gradFill>
                  <a:gsLst>
                    <a:gs pos="0">
                      <a:srgbClr val="FF0000"/>
                    </a:gs>
                    <a:gs pos="100000">
                      <a:srgbClr val="C00000"/>
                    </a:gs>
                  </a:gsLst>
                  <a:lin ang="2700000" scaled="0"/>
                </a:gradFill>
                <a:latin typeface="+mn-ea"/>
              </a:rPr>
              <a:t>第二十九条在原</a:t>
            </a:r>
            <a:r>
              <a:rPr lang="en-US" altLang="zh-CN" sz="1400" dirty="0">
                <a:gradFill>
                  <a:gsLst>
                    <a:gs pos="0">
                      <a:srgbClr val="FF0000"/>
                    </a:gs>
                    <a:gs pos="100000">
                      <a:srgbClr val="C00000"/>
                    </a:gs>
                  </a:gsLst>
                  <a:lin ang="2700000" scaled="0"/>
                </a:gradFill>
                <a:latin typeface="+mn-ea"/>
              </a:rPr>
              <a:t>《</a:t>
            </a:r>
            <a:r>
              <a:rPr lang="zh-CN" altLang="en-US" sz="1400" dirty="0">
                <a:gradFill>
                  <a:gsLst>
                    <a:gs pos="0">
                      <a:srgbClr val="FF0000"/>
                    </a:gs>
                    <a:gs pos="100000">
                      <a:srgbClr val="C00000"/>
                    </a:gs>
                  </a:gsLst>
                  <a:lin ang="2700000" scaled="0"/>
                </a:gradFill>
                <a:latin typeface="+mn-ea"/>
              </a:rPr>
              <a:t>条例</a:t>
            </a:r>
            <a:r>
              <a:rPr lang="en-US" altLang="zh-CN" sz="1400" dirty="0">
                <a:gradFill>
                  <a:gsLst>
                    <a:gs pos="0">
                      <a:srgbClr val="FF0000"/>
                    </a:gs>
                    <a:gs pos="100000">
                      <a:srgbClr val="C00000"/>
                    </a:gs>
                  </a:gsLst>
                  <a:lin ang="2700000" scaled="0"/>
                </a:gradFill>
                <a:latin typeface="+mn-ea"/>
              </a:rPr>
              <a:t>》</a:t>
            </a:r>
            <a:r>
              <a:rPr lang="zh-CN" altLang="en-US" sz="1400" dirty="0">
                <a:gradFill>
                  <a:gsLst>
                    <a:gs pos="0">
                      <a:srgbClr val="FF0000"/>
                    </a:gs>
                    <a:gs pos="100000">
                      <a:srgbClr val="C00000"/>
                    </a:gs>
                  </a:gsLst>
                  <a:lin ang="2700000" scaled="0"/>
                </a:gradFill>
                <a:latin typeface="+mn-ea"/>
              </a:rPr>
              <a:t>第三十条的基础上进行了修改</a:t>
            </a:r>
            <a:r>
              <a:rPr lang="zh-CN" altLang="en-US" sz="1400" dirty="0">
                <a:solidFill>
                  <a:schemeClr val="tx1">
                    <a:lumMod val="65000"/>
                    <a:lumOff val="35000"/>
                  </a:schemeClr>
                </a:solidFill>
                <a:latin typeface="+mn-ea"/>
              </a:rPr>
              <a:t>，规定党组织在纪律审查中发现党员严重违纪涉嫌违法犯罪的，</a:t>
            </a:r>
            <a:r>
              <a:rPr lang="en-US" altLang="zh-CN" sz="1400" dirty="0">
                <a:solidFill>
                  <a:schemeClr val="tx1">
                    <a:lumMod val="65000"/>
                    <a:lumOff val="35000"/>
                  </a:schemeClr>
                </a:solidFill>
                <a:latin typeface="+mn-ea"/>
              </a:rPr>
              <a:t>“</a:t>
            </a:r>
            <a:r>
              <a:rPr lang="zh-CN" altLang="en-US" sz="1400" dirty="0">
                <a:solidFill>
                  <a:schemeClr val="tx1">
                    <a:lumMod val="65000"/>
                    <a:lumOff val="35000"/>
                  </a:schemeClr>
                </a:solidFill>
                <a:latin typeface="+mn-ea"/>
              </a:rPr>
              <a:t>原则上先作出党纪处分决定，并按照规定给予政务处分后”，再移送有关国家机关依法处理。</a:t>
            </a:r>
            <a:endParaRPr lang="en-US" altLang="zh-CN" sz="1400" dirty="0">
              <a:solidFill>
                <a:schemeClr val="tx1">
                  <a:lumMod val="65000"/>
                  <a:lumOff val="35000"/>
                </a:schemeClr>
              </a:solidFill>
              <a:latin typeface="+mn-ea"/>
            </a:endParaRPr>
          </a:p>
          <a:p>
            <a:pPr>
              <a:lnSpc>
                <a:spcPct val="150000"/>
              </a:lnSpc>
            </a:pPr>
            <a:r>
              <a:rPr lang="zh-CN" altLang="en-US" sz="1400" dirty="0">
                <a:gradFill>
                  <a:gsLst>
                    <a:gs pos="0">
                      <a:srgbClr val="FF0000"/>
                    </a:gs>
                    <a:gs pos="100000">
                      <a:srgbClr val="C00000"/>
                    </a:gs>
                  </a:gsLst>
                  <a:lin ang="2700000" scaled="0"/>
                </a:gradFill>
                <a:latin typeface="+mn-ea"/>
              </a:rPr>
              <a:t>第三十三条则对党员依法受到刑事责任追究、政务处分、行政处罚等情形作出处分规定</a:t>
            </a:r>
            <a:r>
              <a:rPr lang="zh-CN" altLang="en-US" sz="1400" dirty="0">
                <a:solidFill>
                  <a:schemeClr val="tx1">
                    <a:lumMod val="65000"/>
                    <a:lumOff val="35000"/>
                  </a:schemeClr>
                </a:solidFill>
                <a:latin typeface="+mn-ea"/>
              </a:rPr>
              <a:t>，旨在避免“带着党籍蹲监狱”的情形出现。</a:t>
            </a:r>
            <a:endParaRPr lang="en-US" altLang="zh-CN" sz="1400" dirty="0">
              <a:solidFill>
                <a:schemeClr val="tx1">
                  <a:lumMod val="65000"/>
                  <a:lumOff val="35000"/>
                </a:schemeClr>
              </a:solidFill>
              <a:latin typeface="+mn-ea"/>
            </a:endParaRPr>
          </a:p>
          <a:p>
            <a:pPr>
              <a:lnSpc>
                <a:spcPct val="150000"/>
              </a:lnSpc>
            </a:pPr>
            <a:r>
              <a:rPr lang="zh-CN" altLang="en-US" sz="1400" dirty="0">
                <a:gradFill>
                  <a:gsLst>
                    <a:gs pos="0">
                      <a:srgbClr val="FF0000"/>
                    </a:gs>
                    <a:gs pos="100000">
                      <a:srgbClr val="C00000"/>
                    </a:gs>
                  </a:gsLst>
                  <a:lin ang="2700000" scaled="0"/>
                </a:gradFill>
                <a:latin typeface="+mn-ea"/>
              </a:rPr>
              <a:t>第三十条规定</a:t>
            </a:r>
            <a:r>
              <a:rPr lang="zh-CN" altLang="en-US" sz="1400" dirty="0">
                <a:solidFill>
                  <a:schemeClr val="tx1">
                    <a:lumMod val="65000"/>
                    <a:lumOff val="35000"/>
                  </a:schemeClr>
                </a:solidFill>
                <a:latin typeface="+mn-ea"/>
              </a:rPr>
              <a:t>，党员被依法留置、逮捕的，党组织应当按照管理权限中止其表决权、选举权和被选举权等党员权利，</a:t>
            </a:r>
            <a:r>
              <a:rPr lang="zh-CN" altLang="en-US" sz="1400" dirty="0">
                <a:gradFill>
                  <a:gsLst>
                    <a:gs pos="0">
                      <a:srgbClr val="FF0000"/>
                    </a:gs>
                    <a:gs pos="100000">
                      <a:srgbClr val="C00000"/>
                    </a:gs>
                  </a:gsLst>
                  <a:lin ang="2700000" scaled="0"/>
                </a:gradFill>
                <a:latin typeface="+mn-ea"/>
              </a:rPr>
              <a:t>比修订前增加了“留置”的情形</a:t>
            </a:r>
            <a:r>
              <a:rPr lang="zh-CN" altLang="en-US" sz="1400" dirty="0">
                <a:solidFill>
                  <a:schemeClr val="tx1">
                    <a:lumMod val="65000"/>
                    <a:lumOff val="35000"/>
                  </a:schemeClr>
                </a:solidFill>
                <a:latin typeface="+mn-ea"/>
              </a:rPr>
              <a:t>。</a:t>
            </a:r>
          </a:p>
        </p:txBody>
      </p:sp>
      <p:grpSp>
        <p:nvGrpSpPr>
          <p:cNvPr id="10" name="组合 9"/>
          <p:cNvGrpSpPr/>
          <p:nvPr/>
        </p:nvGrpSpPr>
        <p:grpSpPr>
          <a:xfrm>
            <a:off x="763609" y="2162558"/>
            <a:ext cx="10665620" cy="4068000"/>
            <a:chOff x="763609" y="2120899"/>
            <a:chExt cx="10665620" cy="4068000"/>
          </a:xfrm>
        </p:grpSpPr>
        <p:sp>
          <p:nvSpPr>
            <p:cNvPr id="11" name="任意多边形: 形状 10"/>
            <p:cNvSpPr>
              <a:spLocks noChangeAspect="1"/>
            </p:cNvSpPr>
            <p:nvPr/>
          </p:nvSpPr>
          <p:spPr>
            <a:xfrm>
              <a:off x="763609" y="2120899"/>
              <a:ext cx="470852" cy="4068000"/>
            </a:xfrm>
            <a:custGeom>
              <a:avLst/>
              <a:gdLst>
                <a:gd name="connsiteX0" fmla="*/ 0 w 470012"/>
                <a:gd name="connsiteY0" fmla="*/ 0 h 4060741"/>
                <a:gd name="connsiteX1" fmla="*/ 470012 w 470012"/>
                <a:gd name="connsiteY1" fmla="*/ 0 h 4060741"/>
                <a:gd name="connsiteX2" fmla="*/ 470012 w 470012"/>
                <a:gd name="connsiteY2" fmla="*/ 102046 h 4060741"/>
                <a:gd name="connsiteX3" fmla="*/ 102046 w 470012"/>
                <a:gd name="connsiteY3" fmla="*/ 102046 h 4060741"/>
                <a:gd name="connsiteX4" fmla="*/ 102046 w 470012"/>
                <a:gd name="connsiteY4" fmla="*/ 3958695 h 4060741"/>
                <a:gd name="connsiteX5" fmla="*/ 470012 w 470012"/>
                <a:gd name="connsiteY5" fmla="*/ 3958695 h 4060741"/>
                <a:gd name="connsiteX6" fmla="*/ 470012 w 470012"/>
                <a:gd name="connsiteY6" fmla="*/ 4060741 h 4060741"/>
                <a:gd name="connsiteX7" fmla="*/ 0 w 470012"/>
                <a:gd name="connsiteY7" fmla="*/ 4060741 h 406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012" h="4060741">
                  <a:moveTo>
                    <a:pt x="0" y="0"/>
                  </a:moveTo>
                  <a:lnTo>
                    <a:pt x="470012" y="0"/>
                  </a:lnTo>
                  <a:lnTo>
                    <a:pt x="470012" y="102046"/>
                  </a:lnTo>
                  <a:lnTo>
                    <a:pt x="102046" y="102046"/>
                  </a:lnTo>
                  <a:lnTo>
                    <a:pt x="102046" y="3958695"/>
                  </a:lnTo>
                  <a:lnTo>
                    <a:pt x="470012" y="3958695"/>
                  </a:lnTo>
                  <a:lnTo>
                    <a:pt x="470012" y="4060741"/>
                  </a:lnTo>
                  <a:lnTo>
                    <a:pt x="0" y="4060741"/>
                  </a:lnTo>
                  <a:close/>
                </a:path>
              </a:pathLst>
            </a:custGeom>
            <a:gradFill>
              <a:gsLst>
                <a:gs pos="97000">
                  <a:srgbClr val="C00000"/>
                </a:gs>
                <a:gs pos="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a:spLocks noChangeAspect="1"/>
            </p:cNvSpPr>
            <p:nvPr/>
          </p:nvSpPr>
          <p:spPr>
            <a:xfrm flipH="1">
              <a:off x="10958378" y="2120899"/>
              <a:ext cx="470851" cy="4068000"/>
            </a:xfrm>
            <a:custGeom>
              <a:avLst/>
              <a:gdLst>
                <a:gd name="connsiteX0" fmla="*/ 0 w 470012"/>
                <a:gd name="connsiteY0" fmla="*/ 0 h 4060741"/>
                <a:gd name="connsiteX1" fmla="*/ 470012 w 470012"/>
                <a:gd name="connsiteY1" fmla="*/ 0 h 4060741"/>
                <a:gd name="connsiteX2" fmla="*/ 470012 w 470012"/>
                <a:gd name="connsiteY2" fmla="*/ 102046 h 4060741"/>
                <a:gd name="connsiteX3" fmla="*/ 102046 w 470012"/>
                <a:gd name="connsiteY3" fmla="*/ 102046 h 4060741"/>
                <a:gd name="connsiteX4" fmla="*/ 102046 w 470012"/>
                <a:gd name="connsiteY4" fmla="*/ 3958695 h 4060741"/>
                <a:gd name="connsiteX5" fmla="*/ 470012 w 470012"/>
                <a:gd name="connsiteY5" fmla="*/ 3958695 h 4060741"/>
                <a:gd name="connsiteX6" fmla="*/ 470012 w 470012"/>
                <a:gd name="connsiteY6" fmla="*/ 4060741 h 4060741"/>
                <a:gd name="connsiteX7" fmla="*/ 0 w 470012"/>
                <a:gd name="connsiteY7" fmla="*/ 4060741 h 406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012" h="4060741">
                  <a:moveTo>
                    <a:pt x="0" y="0"/>
                  </a:moveTo>
                  <a:lnTo>
                    <a:pt x="470012" y="0"/>
                  </a:lnTo>
                  <a:lnTo>
                    <a:pt x="470012" y="102046"/>
                  </a:lnTo>
                  <a:lnTo>
                    <a:pt x="102046" y="102046"/>
                  </a:lnTo>
                  <a:lnTo>
                    <a:pt x="102046" y="3958695"/>
                  </a:lnTo>
                  <a:lnTo>
                    <a:pt x="470012" y="3958695"/>
                  </a:lnTo>
                  <a:lnTo>
                    <a:pt x="470012" y="4060741"/>
                  </a:lnTo>
                  <a:lnTo>
                    <a:pt x="0" y="4060741"/>
                  </a:lnTo>
                  <a:close/>
                </a:path>
              </a:pathLst>
            </a:custGeom>
            <a:gradFill>
              <a:gsLst>
                <a:gs pos="97000">
                  <a:srgbClr val="C00000"/>
                </a:gs>
                <a:gs pos="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2864849" y="1327658"/>
            <a:ext cx="6462302" cy="608309"/>
            <a:chOff x="3171917" y="1179612"/>
            <a:chExt cx="6462302" cy="608309"/>
          </a:xfrm>
        </p:grpSpPr>
        <p:sp>
          <p:nvSpPr>
            <p:cNvPr id="4" name="矩形 3"/>
            <p:cNvSpPr/>
            <p:nvPr/>
          </p:nvSpPr>
          <p:spPr>
            <a:xfrm>
              <a:off x="3815556" y="1252933"/>
              <a:ext cx="5818663" cy="461665"/>
            </a:xfrm>
            <a:prstGeom prst="rect">
              <a:avLst/>
            </a:prstGeom>
          </p:spPr>
          <p:txBody>
            <a:bodyPr wrap="square">
              <a:spAutoFit/>
            </a:bodyPr>
            <a:lstStyle/>
            <a:p>
              <a:pPr>
                <a:buClr>
                  <a:srgbClr val="E72E1E"/>
                </a:buClr>
              </a:pPr>
              <a:r>
                <a:rPr lang="zh-CN" altLang="en-US" sz="2400" dirty="0">
                  <a:gradFill>
                    <a:gsLst>
                      <a:gs pos="0">
                        <a:srgbClr val="FF0000"/>
                      </a:gs>
                      <a:gs pos="100000">
                        <a:srgbClr val="C00000"/>
                      </a:gs>
                    </a:gsLst>
                    <a:lin ang="2700000" scaled="0"/>
                  </a:gradFill>
                  <a:latin typeface="+mj-ea"/>
                  <a:ea typeface="+mj-ea"/>
                </a:rPr>
                <a:t>对党纪与国法的衔接方面作出详细规定：</a:t>
              </a:r>
            </a:p>
          </p:txBody>
        </p:sp>
        <p:sp>
          <p:nvSpPr>
            <p:cNvPr id="13" name="Freeform 90"/>
            <p:cNvSpPr>
              <a:spLocks noEditPoints="1"/>
            </p:cNvSpPr>
            <p:nvPr/>
          </p:nvSpPr>
          <p:spPr bwMode="auto">
            <a:xfrm>
              <a:off x="3171917" y="1179612"/>
              <a:ext cx="559820" cy="608309"/>
            </a:xfrm>
            <a:custGeom>
              <a:avLst/>
              <a:gdLst>
                <a:gd name="T0" fmla="*/ 2895 w 3021"/>
                <a:gd name="T1" fmla="*/ 403 h 3277"/>
                <a:gd name="T2" fmla="*/ 2769 w 3021"/>
                <a:gd name="T3" fmla="*/ 529 h 3277"/>
                <a:gd name="T4" fmla="*/ 2769 w 3021"/>
                <a:gd name="T5" fmla="*/ 2857 h 3277"/>
                <a:gd name="T6" fmla="*/ 2600 w 3021"/>
                <a:gd name="T7" fmla="*/ 3026 h 3277"/>
                <a:gd name="T8" fmla="*/ 419 w 3021"/>
                <a:gd name="T9" fmla="*/ 3026 h 3277"/>
                <a:gd name="T10" fmla="*/ 251 w 3021"/>
                <a:gd name="T11" fmla="*/ 2776 h 3277"/>
                <a:gd name="T12" fmla="*/ 251 w 3021"/>
                <a:gd name="T13" fmla="*/ 2761 h 3277"/>
                <a:gd name="T14" fmla="*/ 2394 w 3021"/>
                <a:gd name="T15" fmla="*/ 2761 h 3277"/>
                <a:gd name="T16" fmla="*/ 2520 w 3021"/>
                <a:gd name="T17" fmla="*/ 2635 h 3277"/>
                <a:gd name="T18" fmla="*/ 2394 w 3021"/>
                <a:gd name="T19" fmla="*/ 2508 h 3277"/>
                <a:gd name="T20" fmla="*/ 251 w 3021"/>
                <a:gd name="T21" fmla="*/ 2508 h 3277"/>
                <a:gd name="T22" fmla="*/ 251 w 3021"/>
                <a:gd name="T23" fmla="*/ 2258 h 3277"/>
                <a:gd name="T24" fmla="*/ 2017 w 3021"/>
                <a:gd name="T25" fmla="*/ 2258 h 3277"/>
                <a:gd name="T26" fmla="*/ 2518 w 3021"/>
                <a:gd name="T27" fmla="*/ 1756 h 3277"/>
                <a:gd name="T28" fmla="*/ 2518 w 3021"/>
                <a:gd name="T29" fmla="*/ 338 h 3277"/>
                <a:gd name="T30" fmla="*/ 2181 w 3021"/>
                <a:gd name="T31" fmla="*/ 0 h 3277"/>
                <a:gd name="T32" fmla="*/ 347 w 3021"/>
                <a:gd name="T33" fmla="*/ 0 h 3277"/>
                <a:gd name="T34" fmla="*/ 0 w 3021"/>
                <a:gd name="T35" fmla="*/ 338 h 3277"/>
                <a:gd name="T36" fmla="*/ 0 w 3021"/>
                <a:gd name="T37" fmla="*/ 2939 h 3277"/>
                <a:gd name="T38" fmla="*/ 338 w 3021"/>
                <a:gd name="T39" fmla="*/ 3277 h 3277"/>
                <a:gd name="T40" fmla="*/ 2682 w 3021"/>
                <a:gd name="T41" fmla="*/ 3277 h 3277"/>
                <a:gd name="T42" fmla="*/ 3020 w 3021"/>
                <a:gd name="T43" fmla="*/ 2939 h 3277"/>
                <a:gd name="T44" fmla="*/ 3020 w 3021"/>
                <a:gd name="T45" fmla="*/ 529 h 3277"/>
                <a:gd name="T46" fmla="*/ 2895 w 3021"/>
                <a:gd name="T47" fmla="*/ 403 h 3277"/>
                <a:gd name="T48" fmla="*/ 1610 w 3021"/>
                <a:gd name="T49" fmla="*/ 1569 h 3277"/>
                <a:gd name="T50" fmla="*/ 1498 w 3021"/>
                <a:gd name="T51" fmla="*/ 1462 h 3277"/>
                <a:gd name="T52" fmla="*/ 1175 w 3021"/>
                <a:gd name="T53" fmla="*/ 1542 h 3277"/>
                <a:gd name="T54" fmla="*/ 846 w 3021"/>
                <a:gd name="T55" fmla="*/ 1437 h 3277"/>
                <a:gd name="T56" fmla="*/ 827 w 3021"/>
                <a:gd name="T57" fmla="*/ 1495 h 3277"/>
                <a:gd name="T58" fmla="*/ 703 w 3021"/>
                <a:gd name="T59" fmla="*/ 1537 h 3277"/>
                <a:gd name="T60" fmla="*/ 677 w 3021"/>
                <a:gd name="T61" fmla="*/ 1464 h 3277"/>
                <a:gd name="T62" fmla="*/ 743 w 3021"/>
                <a:gd name="T63" fmla="*/ 1400 h 3277"/>
                <a:gd name="T64" fmla="*/ 781 w 3021"/>
                <a:gd name="T65" fmla="*/ 1386 h 3277"/>
                <a:gd name="T66" fmla="*/ 697 w 3021"/>
                <a:gd name="T67" fmla="*/ 1285 h 3277"/>
                <a:gd name="T68" fmla="*/ 795 w 3021"/>
                <a:gd name="T69" fmla="*/ 1199 h 3277"/>
                <a:gd name="T70" fmla="*/ 962 w 3021"/>
                <a:gd name="T71" fmla="*/ 1321 h 3277"/>
                <a:gd name="T72" fmla="*/ 1339 w 3021"/>
                <a:gd name="T73" fmla="*/ 1335 h 3277"/>
                <a:gd name="T74" fmla="*/ 1366 w 3021"/>
                <a:gd name="T75" fmla="*/ 1317 h 3277"/>
                <a:gd name="T76" fmla="*/ 1017 w 3021"/>
                <a:gd name="T77" fmla="*/ 976 h 3277"/>
                <a:gd name="T78" fmla="*/ 915 w 3021"/>
                <a:gd name="T79" fmla="*/ 1073 h 3277"/>
                <a:gd name="T80" fmla="*/ 754 w 3021"/>
                <a:gd name="T81" fmla="*/ 927 h 3277"/>
                <a:gd name="T82" fmla="*/ 904 w 3021"/>
                <a:gd name="T83" fmla="*/ 773 h 3277"/>
                <a:gd name="T84" fmla="*/ 1006 w 3021"/>
                <a:gd name="T85" fmla="*/ 669 h 3277"/>
                <a:gd name="T86" fmla="*/ 1045 w 3021"/>
                <a:gd name="T87" fmla="*/ 653 h 3277"/>
                <a:gd name="T88" fmla="*/ 1125 w 3021"/>
                <a:gd name="T89" fmla="*/ 654 h 3277"/>
                <a:gd name="T90" fmla="*/ 1171 w 3021"/>
                <a:gd name="T91" fmla="*/ 638 h 3277"/>
                <a:gd name="T92" fmla="*/ 1225 w 3021"/>
                <a:gd name="T93" fmla="*/ 591 h 3277"/>
                <a:gd name="T94" fmla="*/ 1312 w 3021"/>
                <a:gd name="T95" fmla="*/ 672 h 3277"/>
                <a:gd name="T96" fmla="*/ 1182 w 3021"/>
                <a:gd name="T97" fmla="*/ 816 h 3277"/>
                <a:gd name="T98" fmla="*/ 1525 w 3021"/>
                <a:gd name="T99" fmla="*/ 1169 h 3277"/>
                <a:gd name="T100" fmla="*/ 1546 w 3021"/>
                <a:gd name="T101" fmla="*/ 777 h 3277"/>
                <a:gd name="T102" fmla="*/ 1336 w 3021"/>
                <a:gd name="T103" fmla="*/ 543 h 3277"/>
                <a:gd name="T104" fmla="*/ 1217 w 3021"/>
                <a:gd name="T105" fmla="*/ 465 h 3277"/>
                <a:gd name="T106" fmla="*/ 1305 w 3021"/>
                <a:gd name="T107" fmla="*/ 474 h 3277"/>
                <a:gd name="T108" fmla="*/ 1758 w 3021"/>
                <a:gd name="T109" fmla="*/ 918 h 3277"/>
                <a:gd name="T110" fmla="*/ 1709 w 3021"/>
                <a:gd name="T111" fmla="*/ 1222 h 3277"/>
                <a:gd name="T112" fmla="*/ 1692 w 3021"/>
                <a:gd name="T113" fmla="*/ 1256 h 3277"/>
                <a:gd name="T114" fmla="*/ 1704 w 3021"/>
                <a:gd name="T115" fmla="*/ 1336 h 3277"/>
                <a:gd name="T116" fmla="*/ 1769 w 3021"/>
                <a:gd name="T117" fmla="*/ 1408 h 3277"/>
                <a:gd name="T118" fmla="*/ 1610 w 3021"/>
                <a:gd name="T119" fmla="*/ 1569 h 3277"/>
                <a:gd name="T120" fmla="*/ 1610 w 3021"/>
                <a:gd name="T121" fmla="*/ 1569 h 3277"/>
                <a:gd name="T122" fmla="*/ 1610 w 3021"/>
                <a:gd name="T123" fmla="*/ 1569 h 3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21" h="3277">
                  <a:moveTo>
                    <a:pt x="2895" y="403"/>
                  </a:moveTo>
                  <a:cubicBezTo>
                    <a:pt x="2826" y="403"/>
                    <a:pt x="2769" y="459"/>
                    <a:pt x="2769" y="529"/>
                  </a:cubicBezTo>
                  <a:cubicBezTo>
                    <a:pt x="2769" y="2857"/>
                    <a:pt x="2769" y="2857"/>
                    <a:pt x="2769" y="2857"/>
                  </a:cubicBezTo>
                  <a:cubicBezTo>
                    <a:pt x="2769" y="2995"/>
                    <a:pt x="2738" y="3026"/>
                    <a:pt x="2600" y="3026"/>
                  </a:cubicBezTo>
                  <a:cubicBezTo>
                    <a:pt x="419" y="3026"/>
                    <a:pt x="419" y="3026"/>
                    <a:pt x="419" y="3026"/>
                  </a:cubicBezTo>
                  <a:cubicBezTo>
                    <a:pt x="282" y="3026"/>
                    <a:pt x="251" y="2913"/>
                    <a:pt x="251" y="2776"/>
                  </a:cubicBezTo>
                  <a:cubicBezTo>
                    <a:pt x="251" y="2761"/>
                    <a:pt x="251" y="2761"/>
                    <a:pt x="251" y="2761"/>
                  </a:cubicBezTo>
                  <a:cubicBezTo>
                    <a:pt x="2394" y="2761"/>
                    <a:pt x="2394" y="2761"/>
                    <a:pt x="2394" y="2761"/>
                  </a:cubicBezTo>
                  <a:cubicBezTo>
                    <a:pt x="2463" y="2761"/>
                    <a:pt x="2520" y="2705"/>
                    <a:pt x="2520" y="2635"/>
                  </a:cubicBezTo>
                  <a:cubicBezTo>
                    <a:pt x="2520" y="2566"/>
                    <a:pt x="2464" y="2508"/>
                    <a:pt x="2394" y="2508"/>
                  </a:cubicBezTo>
                  <a:cubicBezTo>
                    <a:pt x="251" y="2508"/>
                    <a:pt x="251" y="2508"/>
                    <a:pt x="251" y="2508"/>
                  </a:cubicBezTo>
                  <a:cubicBezTo>
                    <a:pt x="251" y="2258"/>
                    <a:pt x="251" y="2258"/>
                    <a:pt x="251" y="2258"/>
                  </a:cubicBezTo>
                  <a:cubicBezTo>
                    <a:pt x="2017" y="2258"/>
                    <a:pt x="2017" y="2258"/>
                    <a:pt x="2017" y="2258"/>
                  </a:cubicBezTo>
                  <a:cubicBezTo>
                    <a:pt x="2294" y="2258"/>
                    <a:pt x="2518" y="2033"/>
                    <a:pt x="2518" y="1756"/>
                  </a:cubicBezTo>
                  <a:cubicBezTo>
                    <a:pt x="2518" y="338"/>
                    <a:pt x="2518" y="338"/>
                    <a:pt x="2518" y="338"/>
                  </a:cubicBezTo>
                  <a:cubicBezTo>
                    <a:pt x="2518" y="61"/>
                    <a:pt x="2458" y="0"/>
                    <a:pt x="2181" y="0"/>
                  </a:cubicBezTo>
                  <a:cubicBezTo>
                    <a:pt x="347" y="0"/>
                    <a:pt x="347" y="0"/>
                    <a:pt x="347" y="0"/>
                  </a:cubicBezTo>
                  <a:cubicBezTo>
                    <a:pt x="70" y="0"/>
                    <a:pt x="0" y="61"/>
                    <a:pt x="0" y="338"/>
                  </a:cubicBezTo>
                  <a:cubicBezTo>
                    <a:pt x="0" y="2939"/>
                    <a:pt x="0" y="2939"/>
                    <a:pt x="0" y="2939"/>
                  </a:cubicBezTo>
                  <a:cubicBezTo>
                    <a:pt x="0" y="3216"/>
                    <a:pt x="61" y="3277"/>
                    <a:pt x="338" y="3277"/>
                  </a:cubicBezTo>
                  <a:cubicBezTo>
                    <a:pt x="2682" y="3277"/>
                    <a:pt x="2682" y="3277"/>
                    <a:pt x="2682" y="3277"/>
                  </a:cubicBezTo>
                  <a:cubicBezTo>
                    <a:pt x="2959" y="3277"/>
                    <a:pt x="3020" y="3216"/>
                    <a:pt x="3020" y="2939"/>
                  </a:cubicBezTo>
                  <a:cubicBezTo>
                    <a:pt x="3020" y="529"/>
                    <a:pt x="3020" y="529"/>
                    <a:pt x="3020" y="529"/>
                  </a:cubicBezTo>
                  <a:cubicBezTo>
                    <a:pt x="3021" y="459"/>
                    <a:pt x="2964" y="403"/>
                    <a:pt x="2895" y="403"/>
                  </a:cubicBezTo>
                  <a:close/>
                  <a:moveTo>
                    <a:pt x="1610" y="1569"/>
                  </a:moveTo>
                  <a:cubicBezTo>
                    <a:pt x="1575" y="1535"/>
                    <a:pt x="1537" y="1500"/>
                    <a:pt x="1498" y="1462"/>
                  </a:cubicBezTo>
                  <a:cubicBezTo>
                    <a:pt x="1399" y="1529"/>
                    <a:pt x="1290" y="1550"/>
                    <a:pt x="1175" y="1542"/>
                  </a:cubicBezTo>
                  <a:cubicBezTo>
                    <a:pt x="1060" y="1534"/>
                    <a:pt x="954" y="1494"/>
                    <a:pt x="846" y="1437"/>
                  </a:cubicBezTo>
                  <a:cubicBezTo>
                    <a:pt x="839" y="1458"/>
                    <a:pt x="831" y="1476"/>
                    <a:pt x="827" y="1495"/>
                  </a:cubicBezTo>
                  <a:cubicBezTo>
                    <a:pt x="812" y="1557"/>
                    <a:pt x="751" y="1577"/>
                    <a:pt x="703" y="1537"/>
                  </a:cubicBezTo>
                  <a:cubicBezTo>
                    <a:pt x="680" y="1518"/>
                    <a:pt x="665" y="1494"/>
                    <a:pt x="677" y="1464"/>
                  </a:cubicBezTo>
                  <a:cubicBezTo>
                    <a:pt x="688" y="1433"/>
                    <a:pt x="706" y="1407"/>
                    <a:pt x="743" y="1400"/>
                  </a:cubicBezTo>
                  <a:cubicBezTo>
                    <a:pt x="754" y="1398"/>
                    <a:pt x="764" y="1392"/>
                    <a:pt x="781" y="1386"/>
                  </a:cubicBezTo>
                  <a:cubicBezTo>
                    <a:pt x="697" y="1285"/>
                    <a:pt x="697" y="1285"/>
                    <a:pt x="697" y="1285"/>
                  </a:cubicBezTo>
                  <a:cubicBezTo>
                    <a:pt x="795" y="1199"/>
                    <a:pt x="795" y="1199"/>
                    <a:pt x="795" y="1199"/>
                  </a:cubicBezTo>
                  <a:cubicBezTo>
                    <a:pt x="852" y="1240"/>
                    <a:pt x="904" y="1287"/>
                    <a:pt x="962" y="1321"/>
                  </a:cubicBezTo>
                  <a:cubicBezTo>
                    <a:pt x="1083" y="1394"/>
                    <a:pt x="1211" y="1406"/>
                    <a:pt x="1339" y="1335"/>
                  </a:cubicBezTo>
                  <a:cubicBezTo>
                    <a:pt x="1347" y="1330"/>
                    <a:pt x="1353" y="1325"/>
                    <a:pt x="1366" y="1317"/>
                  </a:cubicBezTo>
                  <a:cubicBezTo>
                    <a:pt x="1017" y="976"/>
                    <a:pt x="1017" y="976"/>
                    <a:pt x="1017" y="976"/>
                  </a:cubicBezTo>
                  <a:cubicBezTo>
                    <a:pt x="915" y="1073"/>
                    <a:pt x="915" y="1073"/>
                    <a:pt x="915" y="1073"/>
                  </a:cubicBezTo>
                  <a:cubicBezTo>
                    <a:pt x="754" y="927"/>
                    <a:pt x="754" y="927"/>
                    <a:pt x="754" y="927"/>
                  </a:cubicBezTo>
                  <a:cubicBezTo>
                    <a:pt x="805" y="874"/>
                    <a:pt x="854" y="823"/>
                    <a:pt x="904" y="773"/>
                  </a:cubicBezTo>
                  <a:cubicBezTo>
                    <a:pt x="938" y="739"/>
                    <a:pt x="971" y="702"/>
                    <a:pt x="1006" y="669"/>
                  </a:cubicBezTo>
                  <a:cubicBezTo>
                    <a:pt x="1016" y="660"/>
                    <a:pt x="1031" y="655"/>
                    <a:pt x="1045" y="653"/>
                  </a:cubicBezTo>
                  <a:cubicBezTo>
                    <a:pt x="1072" y="651"/>
                    <a:pt x="1099" y="655"/>
                    <a:pt x="1125" y="654"/>
                  </a:cubicBezTo>
                  <a:cubicBezTo>
                    <a:pt x="1141" y="652"/>
                    <a:pt x="1157" y="647"/>
                    <a:pt x="1171" y="638"/>
                  </a:cubicBezTo>
                  <a:cubicBezTo>
                    <a:pt x="1189" y="626"/>
                    <a:pt x="1205" y="608"/>
                    <a:pt x="1225" y="591"/>
                  </a:cubicBezTo>
                  <a:cubicBezTo>
                    <a:pt x="1253" y="618"/>
                    <a:pt x="1282" y="644"/>
                    <a:pt x="1312" y="672"/>
                  </a:cubicBezTo>
                  <a:cubicBezTo>
                    <a:pt x="1182" y="816"/>
                    <a:pt x="1182" y="816"/>
                    <a:pt x="1182" y="816"/>
                  </a:cubicBezTo>
                  <a:cubicBezTo>
                    <a:pt x="1296" y="934"/>
                    <a:pt x="1409" y="1050"/>
                    <a:pt x="1525" y="1169"/>
                  </a:cubicBezTo>
                  <a:cubicBezTo>
                    <a:pt x="1592" y="1039"/>
                    <a:pt x="1606" y="909"/>
                    <a:pt x="1546" y="777"/>
                  </a:cubicBezTo>
                  <a:cubicBezTo>
                    <a:pt x="1501" y="677"/>
                    <a:pt x="1425" y="604"/>
                    <a:pt x="1336" y="543"/>
                  </a:cubicBezTo>
                  <a:cubicBezTo>
                    <a:pt x="1298" y="517"/>
                    <a:pt x="1257" y="494"/>
                    <a:pt x="1217" y="465"/>
                  </a:cubicBezTo>
                  <a:cubicBezTo>
                    <a:pt x="1246" y="469"/>
                    <a:pt x="1276" y="469"/>
                    <a:pt x="1305" y="474"/>
                  </a:cubicBezTo>
                  <a:cubicBezTo>
                    <a:pt x="1538" y="516"/>
                    <a:pt x="1712" y="686"/>
                    <a:pt x="1758" y="918"/>
                  </a:cubicBezTo>
                  <a:cubicBezTo>
                    <a:pt x="1779" y="1025"/>
                    <a:pt x="1753" y="1126"/>
                    <a:pt x="1709" y="1222"/>
                  </a:cubicBezTo>
                  <a:cubicBezTo>
                    <a:pt x="1704" y="1234"/>
                    <a:pt x="1698" y="1244"/>
                    <a:pt x="1692" y="1256"/>
                  </a:cubicBezTo>
                  <a:cubicBezTo>
                    <a:pt x="1670" y="1299"/>
                    <a:pt x="1670" y="1299"/>
                    <a:pt x="1704" y="1336"/>
                  </a:cubicBezTo>
                  <a:cubicBezTo>
                    <a:pt x="1726" y="1361"/>
                    <a:pt x="1748" y="1385"/>
                    <a:pt x="1769" y="1408"/>
                  </a:cubicBezTo>
                  <a:lnTo>
                    <a:pt x="1610" y="1569"/>
                  </a:lnTo>
                  <a:close/>
                  <a:moveTo>
                    <a:pt x="1610" y="1569"/>
                  </a:moveTo>
                  <a:cubicBezTo>
                    <a:pt x="1610" y="1569"/>
                    <a:pt x="1610" y="1569"/>
                    <a:pt x="1610" y="1569"/>
                  </a:cubicBezTo>
                </a:path>
              </a:pathLst>
            </a:custGeom>
            <a:solidFill>
              <a:srgbClr val="FF0000"/>
            </a:solidFill>
            <a:ln>
              <a:noFill/>
            </a:ln>
          </p:spPr>
          <p:txBody>
            <a:bodyPr vert="horz" wrap="square" lIns="91440" tIns="45720" rIns="91440" bIns="45720" numCol="1" anchor="t" anchorCtr="0" compatLnSpc="1"/>
            <a:lstStyle/>
            <a:p>
              <a:endParaRPr lang="zh-CN"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3"/>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500"/>
                                        <p:tgtEl>
                                          <p:spTgt spid="3"/>
                                        </p:tgtEl>
                                        <p:attrNameLst>
                                          <p:attrName>ppt_y</p:attrName>
                                        </p:attrNameLst>
                                      </p:cBhvr>
                                      <p:tavLst>
                                        <p:tav tm="0">
                                          <p:val>
                                            <p:strVal val="#ppt_y+#ppt_h*1.125000"/>
                                          </p:val>
                                        </p:tav>
                                        <p:tav tm="100000">
                                          <p:val>
                                            <p:strVal val="#ppt_y"/>
                                          </p:val>
                                        </p:tav>
                                      </p:tavLst>
                                    </p:anim>
                                    <p:animEffect transition="in" filter="wipe(up)">
                                      <p:cBhvr>
                                        <p:cTn id="19"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3467616"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第五章　其他规定</a:t>
            </a:r>
          </a:p>
        </p:txBody>
      </p:sp>
      <p:sp>
        <p:nvSpPr>
          <p:cNvPr id="5" name="文本框 4"/>
          <p:cNvSpPr txBox="1"/>
          <p:nvPr/>
        </p:nvSpPr>
        <p:spPr>
          <a:xfrm>
            <a:off x="1447324" y="1638037"/>
            <a:ext cx="4147261" cy="1900457"/>
          </a:xfrm>
          <a:prstGeom prst="rect">
            <a:avLst/>
          </a:prstGeom>
        </p:spPr>
        <p:txBody>
          <a:bodyPr wrap="square">
            <a:spAutoFit/>
          </a:bodyPr>
          <a:lstStyle>
            <a:defPPr>
              <a:defRPr lang="zh-CN"/>
            </a:defPPr>
            <a:lvl1pPr>
              <a:lnSpc>
                <a:spcPct val="150000"/>
              </a:lnSpc>
              <a:defRPr sz="1400">
                <a:solidFill>
                  <a:schemeClr val="tx1">
                    <a:lumMod val="65000"/>
                    <a:lumOff val="35000"/>
                  </a:schemeClr>
                </a:solidFill>
                <a:latin typeface="+mn-ea"/>
              </a:defRPr>
            </a:lvl1pPr>
          </a:lstStyle>
          <a:p>
            <a:r>
              <a:rPr lang="zh-CN" altLang="en-US" sz="1600" dirty="0"/>
              <a:t>第</a:t>
            </a:r>
            <a:r>
              <a:rPr lang="en-US" altLang="zh-CN" sz="1600" dirty="0"/>
              <a:t>41</a:t>
            </a:r>
            <a:r>
              <a:rPr lang="zh-CN" altLang="en-US" sz="1600" dirty="0"/>
              <a:t>条规定，党纪处分决定作出后，应当在一个月内向受处分党员所在党的基层组织中的全体党员及其本人宣布，并增写“是领导班子成员的还应向所在党组织领导班子宣布”，</a:t>
            </a:r>
            <a:r>
              <a:rPr lang="zh-CN" altLang="en-US" sz="1600" dirty="0">
                <a:gradFill>
                  <a:gsLst>
                    <a:gs pos="0">
                      <a:srgbClr val="FF0000"/>
                    </a:gs>
                    <a:gs pos="100000">
                      <a:srgbClr val="C00000"/>
                    </a:gs>
                  </a:gsLst>
                  <a:lin ang="2700000" scaled="0"/>
                </a:gradFill>
              </a:rPr>
              <a:t>对违纪领导干部的规定更加严格</a:t>
            </a:r>
            <a:r>
              <a:rPr lang="zh-CN" altLang="en-US" sz="1600" dirty="0"/>
              <a:t>。</a:t>
            </a:r>
          </a:p>
        </p:txBody>
      </p:sp>
      <p:sp>
        <p:nvSpPr>
          <p:cNvPr id="6" name="文本框 5"/>
          <p:cNvSpPr txBox="1"/>
          <p:nvPr/>
        </p:nvSpPr>
        <p:spPr>
          <a:xfrm>
            <a:off x="1447324" y="4035436"/>
            <a:ext cx="4147261" cy="1531125"/>
          </a:xfrm>
          <a:prstGeom prst="rect">
            <a:avLst/>
          </a:prstGeom>
        </p:spPr>
        <p:txBody>
          <a:bodyPr wrap="square">
            <a:spAutoFit/>
          </a:bodyPr>
          <a:lstStyle>
            <a:defPPr>
              <a:defRPr lang="zh-CN"/>
            </a:defPPr>
            <a:lvl1pPr>
              <a:lnSpc>
                <a:spcPct val="150000"/>
              </a:lnSpc>
              <a:defRPr sz="1400">
                <a:solidFill>
                  <a:schemeClr val="tx1">
                    <a:lumMod val="65000"/>
                    <a:lumOff val="35000"/>
                  </a:schemeClr>
                </a:solidFill>
                <a:latin typeface="+mn-ea"/>
              </a:defRPr>
            </a:lvl1pPr>
          </a:lstStyle>
          <a:p>
            <a:r>
              <a:rPr lang="zh-CN" altLang="en-US" sz="1600" dirty="0"/>
              <a:t>另一处值得关注的修改是第</a:t>
            </a:r>
            <a:r>
              <a:rPr lang="en-US" altLang="zh-CN" sz="1600" dirty="0"/>
              <a:t>42</a:t>
            </a:r>
            <a:r>
              <a:rPr lang="zh-CN" altLang="en-US" sz="1600" dirty="0"/>
              <a:t>条第</a:t>
            </a:r>
            <a:r>
              <a:rPr lang="en-US" altLang="zh-CN" sz="1600" dirty="0"/>
              <a:t>2</a:t>
            </a:r>
            <a:r>
              <a:rPr lang="zh-CN" altLang="en-US" sz="1600" dirty="0"/>
              <a:t>款，增写了“党员对所受党纪处分不服的，可以依照党章及有关规定提出申诉”，</a:t>
            </a:r>
            <a:r>
              <a:rPr lang="zh-CN" altLang="en-US" sz="1600" dirty="0">
                <a:gradFill>
                  <a:gsLst>
                    <a:gs pos="0">
                      <a:srgbClr val="FF0000"/>
                    </a:gs>
                    <a:gs pos="100000">
                      <a:srgbClr val="C00000"/>
                    </a:gs>
                  </a:gsLst>
                  <a:lin ang="2700000" scaled="0"/>
                </a:gradFill>
              </a:rPr>
              <a:t>对保障党员权利作出了规定</a:t>
            </a:r>
            <a:r>
              <a:rPr lang="zh-CN" altLang="en-US" sz="1600" dirty="0"/>
              <a:t>。</a:t>
            </a:r>
          </a:p>
        </p:txBody>
      </p:sp>
      <p:sp>
        <p:nvSpPr>
          <p:cNvPr id="7" name="矩形 6"/>
          <p:cNvSpPr/>
          <p:nvPr/>
        </p:nvSpPr>
        <p:spPr>
          <a:xfrm>
            <a:off x="1126598" y="1714766"/>
            <a:ext cx="108000" cy="1800000"/>
          </a:xfrm>
          <a:prstGeom prst="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126598" y="4037018"/>
            <a:ext cx="108000" cy="1620000"/>
          </a:xfrm>
          <a:prstGeom prst="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6296" t="16296" r="3519" b="15741"/>
          <a:stretch>
            <a:fillRect/>
          </a:stretch>
        </p:blipFill>
        <p:spPr>
          <a:xfrm>
            <a:off x="5842570" y="1714766"/>
            <a:ext cx="5222833" cy="3935891"/>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16" presetClass="entr" presetSubtype="4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Horizontal)">
                                      <p:cBhvr>
                                        <p:cTn id="13" dur="1000"/>
                                        <p:tgtEl>
                                          <p:spTgt spid="7"/>
                                        </p:tgtEl>
                                      </p:cBhvr>
                                    </p:animEffect>
                                  </p:childTnLst>
                                </p:cTn>
                              </p:par>
                              <p:par>
                                <p:cTn id="14" presetID="16" presetClass="entr" presetSubtype="4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Horizontal)">
                                      <p:cBhvr>
                                        <p:cTn id="16" dur="1000"/>
                                        <p:tgtEl>
                                          <p:spTgt spid="8"/>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p:tgtEl>
                                          <p:spTgt spid="5"/>
                                        </p:tgtEl>
                                        <p:attrNameLst>
                                          <p:attrName>ppt_x</p:attrName>
                                        </p:attrNameLst>
                                      </p:cBhvr>
                                      <p:tavLst>
                                        <p:tav tm="0">
                                          <p:val>
                                            <p:strVal val="#ppt_x-#ppt_w*1.125000"/>
                                          </p:val>
                                        </p:tav>
                                        <p:tav tm="100000">
                                          <p:val>
                                            <p:strVal val="#ppt_x"/>
                                          </p:val>
                                        </p:tav>
                                      </p:tavLst>
                                    </p:anim>
                                    <p:animEffect transition="in" filter="wipe(right)">
                                      <p:cBhvr>
                                        <p:cTn id="20" dur="1000"/>
                                        <p:tgtEl>
                                          <p:spTgt spid="5"/>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p:tgtEl>
                                          <p:spTgt spid="6"/>
                                        </p:tgtEl>
                                        <p:attrNameLst>
                                          <p:attrName>ppt_x</p:attrName>
                                        </p:attrNameLst>
                                      </p:cBhvr>
                                      <p:tavLst>
                                        <p:tav tm="0">
                                          <p:val>
                                            <p:strVal val="#ppt_x-#ppt_w*1.125000"/>
                                          </p:val>
                                        </p:tav>
                                        <p:tav tm="100000">
                                          <p:val>
                                            <p:strVal val="#ppt_x"/>
                                          </p:val>
                                        </p:tav>
                                      </p:tavLst>
                                    </p:anim>
                                    <p:animEffect transition="in" filter="wipe(right)">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17525"/>
            <a:ext cx="12192000" cy="1324507"/>
          </a:xfrm>
          <a:prstGeom prst="rect">
            <a:avLst/>
          </a:prstGeom>
          <a:effectLst>
            <a:outerShdw blurRad="50800" dist="38100" dir="16200000" rotWithShape="0">
              <a:prstClr val="black">
                <a:alpha val="40000"/>
              </a:prstClr>
            </a:outerShdw>
          </a:effectLst>
        </p:spPr>
      </p:pic>
      <p:sp>
        <p:nvSpPr>
          <p:cNvPr id="5" name="矩形 4"/>
          <p:cNvSpPr/>
          <p:nvPr/>
        </p:nvSpPr>
        <p:spPr>
          <a:xfrm>
            <a:off x="2255573" y="2948947"/>
            <a:ext cx="2160000" cy="2160000"/>
          </a:xfrm>
          <a:prstGeom prst="rect">
            <a:avLst/>
          </a:prstGeom>
          <a:solidFill>
            <a:schemeClr val="tx1">
              <a:lumMod val="75000"/>
              <a:lumOff val="2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8" tIns="60949" rIns="121898" bIns="60949" rtlCol="0" anchor="ctr"/>
          <a:lstStyle/>
          <a:p>
            <a:pPr algn="ctr" defTabSz="1218565"/>
            <a:r>
              <a:rPr lang="zh-CN" altLang="en-US" sz="5900" b="1" dirty="0">
                <a:solidFill>
                  <a:srgbClr val="FFFFFF"/>
                </a:solidFill>
                <a:latin typeface="微软雅黑" panose="020B0503020204020204" charset="-122"/>
              </a:rPr>
              <a:t>纪律底线</a:t>
            </a:r>
          </a:p>
        </p:txBody>
      </p:sp>
      <p:sp>
        <p:nvSpPr>
          <p:cNvPr id="2" name="矩形 1"/>
          <p:cNvSpPr/>
          <p:nvPr/>
        </p:nvSpPr>
        <p:spPr>
          <a:xfrm>
            <a:off x="6158217" y="2852946"/>
            <a:ext cx="3255592" cy="2289857"/>
          </a:xfrm>
          <a:prstGeom prst="rect">
            <a:avLst/>
          </a:prstGeom>
        </p:spPr>
        <p:txBody>
          <a:bodyPr wrap="none" lIns="121898" tIns="60949" rIns="121898" bIns="60949">
            <a:spAutoFit/>
          </a:bodyPr>
          <a:lstStyle/>
          <a:p>
            <a:pPr algn="ctr" defTabSz="1218565">
              <a:lnSpc>
                <a:spcPct val="120000"/>
              </a:lnSpc>
            </a:pPr>
            <a:r>
              <a:rPr lang="zh-CN" altLang="en-US" sz="5900" b="1" dirty="0">
                <a:solidFill>
                  <a:srgbClr val="000000">
                    <a:lumMod val="85000"/>
                    <a:lumOff val="15000"/>
                  </a:srgbClr>
                </a:solidFill>
                <a:latin typeface="微软雅黑" panose="020B0503020204020204" charset="-122"/>
              </a:rPr>
              <a:t>负面清单</a:t>
            </a:r>
            <a:endParaRPr lang="en-US" altLang="zh-CN" sz="5900" b="1" dirty="0">
              <a:solidFill>
                <a:srgbClr val="000000">
                  <a:lumMod val="85000"/>
                  <a:lumOff val="15000"/>
                </a:srgbClr>
              </a:solidFill>
              <a:latin typeface="微软雅黑" panose="020B0503020204020204" charset="-122"/>
            </a:endParaRPr>
          </a:p>
          <a:p>
            <a:pPr algn="ctr" defTabSz="1218565">
              <a:lnSpc>
                <a:spcPct val="120000"/>
              </a:lnSpc>
            </a:pPr>
            <a:r>
              <a:rPr lang="zh-CN" altLang="en-US" sz="5900" b="1" dirty="0">
                <a:solidFill>
                  <a:srgbClr val="000000">
                    <a:lumMod val="85000"/>
                    <a:lumOff val="15000"/>
                  </a:srgbClr>
                </a:solidFill>
                <a:latin typeface="微软雅黑" panose="020B0503020204020204" charset="-122"/>
              </a:rPr>
              <a:t>重在立规</a:t>
            </a:r>
            <a:endParaRPr lang="en-US" altLang="zh-CN" sz="5900" b="1" dirty="0">
              <a:solidFill>
                <a:srgbClr val="000000">
                  <a:lumMod val="85000"/>
                  <a:lumOff val="15000"/>
                </a:srgbClr>
              </a:solidFill>
              <a:latin typeface="微软雅黑" panose="020B0503020204020204" charset="-122"/>
            </a:endParaRPr>
          </a:p>
        </p:txBody>
      </p:sp>
      <p:sp>
        <p:nvSpPr>
          <p:cNvPr id="3" name="TextBox 2"/>
          <p:cNvSpPr txBox="1"/>
          <p:nvPr/>
        </p:nvSpPr>
        <p:spPr>
          <a:xfrm>
            <a:off x="802529" y="1220755"/>
            <a:ext cx="10586947" cy="1107996"/>
          </a:xfrm>
          <a:prstGeom prst="rect">
            <a:avLst/>
          </a:prstGeom>
          <a:noFill/>
        </p:spPr>
        <p:txBody>
          <a:bodyPr wrap="square" lIns="121898" tIns="60949" rIns="121898" bIns="60949" rtlCol="0">
            <a:spAutoFit/>
          </a:bodyPr>
          <a:lstStyle/>
          <a:p>
            <a:pPr algn="ctr" defTabSz="1218565"/>
            <a:r>
              <a:rPr lang="zh-CN" altLang="en-US" sz="6400" b="1" dirty="0">
                <a:solidFill>
                  <a:srgbClr val="9B0D13"/>
                </a:solidFill>
              </a:rPr>
              <a:t>中国共产党纪律处分条例</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par>
                          <p:cTn id="11" fill="hold">
                            <p:stCondLst>
                              <p:cond delay="2000"/>
                            </p:stCondLst>
                            <p:childTnLst>
                              <p:par>
                                <p:cTn id="12" presetID="14" presetClass="entr" presetSubtype="1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6750566"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第六章　对违反政治纪律行为的处分</a:t>
            </a:r>
          </a:p>
        </p:txBody>
      </p:sp>
      <p:sp>
        <p:nvSpPr>
          <p:cNvPr id="10" name="矩形 9"/>
          <p:cNvSpPr/>
          <p:nvPr/>
        </p:nvSpPr>
        <p:spPr>
          <a:xfrm>
            <a:off x="4012734" y="1064503"/>
            <a:ext cx="4166532" cy="461665"/>
          </a:xfrm>
          <a:prstGeom prst="rect">
            <a:avLst/>
          </a:prstGeom>
        </p:spPr>
        <p:txBody>
          <a:bodyPr wrap="square">
            <a:spAutoFit/>
          </a:bodyPr>
          <a:lstStyle/>
          <a:p>
            <a:pPr algn="ctr"/>
            <a:r>
              <a:rPr lang="zh-CN" altLang="en-US" sz="2400" dirty="0">
                <a:gradFill>
                  <a:gsLst>
                    <a:gs pos="0">
                      <a:srgbClr val="FF0000"/>
                    </a:gs>
                    <a:gs pos="100000">
                      <a:srgbClr val="C00000"/>
                    </a:gs>
                  </a:gsLst>
                  <a:lin ang="2700000" scaled="0"/>
                </a:gradFill>
                <a:latin typeface="+mj-ea"/>
                <a:ea typeface="+mj-ea"/>
              </a:rPr>
              <a:t>政治纪律主要违纪行为：</a:t>
            </a:r>
          </a:p>
        </p:txBody>
      </p:sp>
      <p:sp>
        <p:nvSpPr>
          <p:cNvPr id="14" name="PA-圆角矩形 13"/>
          <p:cNvSpPr/>
          <p:nvPr>
            <p:custDataLst>
              <p:tags r:id="rId1"/>
            </p:custDataLst>
          </p:nvPr>
        </p:nvSpPr>
        <p:spPr>
          <a:xfrm>
            <a:off x="752388" y="1640462"/>
            <a:ext cx="5064212" cy="46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gradFill>
                  <a:gsLst>
                    <a:gs pos="0">
                      <a:srgbClr val="FF0000"/>
                    </a:gs>
                    <a:gs pos="100000">
                      <a:srgbClr val="C00000"/>
                    </a:gs>
                  </a:gsLst>
                  <a:lin ang="2700000" scaled="0"/>
                </a:gradFill>
                <a:latin typeface="+mj-ea"/>
                <a:ea typeface="+mj-ea"/>
              </a:rPr>
              <a:t>在重大原则问题上不同党中央保持一致的</a:t>
            </a:r>
            <a:endParaRPr lang="zh-CN" altLang="en-US" sz="1400" dirty="0">
              <a:gradFill>
                <a:gsLst>
                  <a:gs pos="0">
                    <a:srgbClr val="FF0000"/>
                  </a:gs>
                  <a:gs pos="100000">
                    <a:srgbClr val="C00000"/>
                  </a:gs>
                </a:gsLst>
                <a:lin ang="2700000" scaled="0"/>
              </a:gradFill>
              <a:latin typeface="+mj-ea"/>
              <a:ea typeface="+mj-ea"/>
            </a:endParaRPr>
          </a:p>
        </p:txBody>
      </p:sp>
      <p:sp>
        <p:nvSpPr>
          <p:cNvPr id="15" name="PA-圆角矩形 14"/>
          <p:cNvSpPr/>
          <p:nvPr>
            <p:custDataLst>
              <p:tags r:id="rId2"/>
            </p:custDataLst>
          </p:nvPr>
        </p:nvSpPr>
        <p:spPr>
          <a:xfrm>
            <a:off x="752388" y="2222874"/>
            <a:ext cx="5064212" cy="46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lumMod val="65000"/>
                    <a:lumOff val="35000"/>
                  </a:schemeClr>
                </a:solidFill>
                <a:latin typeface="+mn-ea"/>
              </a:rPr>
              <a:t>公开发表或传播危害党和国家言论的；</a:t>
            </a:r>
            <a:endParaRPr lang="en-US" altLang="zh-CN" sz="1400" dirty="0">
              <a:solidFill>
                <a:schemeClr val="tx1">
                  <a:lumMod val="65000"/>
                  <a:lumOff val="35000"/>
                </a:schemeClr>
              </a:solidFill>
              <a:latin typeface="+mn-ea"/>
            </a:endParaRPr>
          </a:p>
        </p:txBody>
      </p:sp>
      <p:sp>
        <p:nvSpPr>
          <p:cNvPr id="16" name="PA-圆角矩形 15"/>
          <p:cNvSpPr/>
          <p:nvPr>
            <p:custDataLst>
              <p:tags r:id="rId3"/>
            </p:custDataLst>
          </p:nvPr>
        </p:nvSpPr>
        <p:spPr>
          <a:xfrm>
            <a:off x="752388" y="2805286"/>
            <a:ext cx="5064212" cy="46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lumMod val="65000"/>
                    <a:lumOff val="35000"/>
                  </a:schemeClr>
                </a:solidFill>
                <a:latin typeface="+mn-ea"/>
              </a:rPr>
              <a:t>搞秘密集团，分裂破坏党的团结统一的；</a:t>
            </a:r>
          </a:p>
        </p:txBody>
      </p:sp>
      <p:sp>
        <p:nvSpPr>
          <p:cNvPr id="17" name="PA-圆角矩形 16"/>
          <p:cNvSpPr/>
          <p:nvPr>
            <p:custDataLst>
              <p:tags r:id="rId4"/>
            </p:custDataLst>
          </p:nvPr>
        </p:nvSpPr>
        <p:spPr>
          <a:xfrm>
            <a:off x="752388" y="3387698"/>
            <a:ext cx="5064212" cy="46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gradFill>
                  <a:gsLst>
                    <a:gs pos="0">
                      <a:srgbClr val="FF0000"/>
                    </a:gs>
                    <a:gs pos="100000">
                      <a:srgbClr val="C00000"/>
                    </a:gs>
                  </a:gsLst>
                  <a:lin ang="2700000" scaled="0"/>
                </a:gradFill>
                <a:latin typeface="+mj-ea"/>
                <a:ea typeface="+mj-ea"/>
              </a:rPr>
              <a:t>诋毁、诬蔑英雄模范的；</a:t>
            </a:r>
            <a:endParaRPr lang="en-US" altLang="zh-CN" sz="1400" dirty="0">
              <a:gradFill>
                <a:gsLst>
                  <a:gs pos="0">
                    <a:srgbClr val="FF0000"/>
                  </a:gs>
                  <a:gs pos="100000">
                    <a:srgbClr val="C00000"/>
                  </a:gs>
                </a:gsLst>
                <a:lin ang="2700000" scaled="0"/>
              </a:gradFill>
              <a:latin typeface="+mj-ea"/>
              <a:ea typeface="+mj-ea"/>
            </a:endParaRPr>
          </a:p>
        </p:txBody>
      </p:sp>
      <p:sp>
        <p:nvSpPr>
          <p:cNvPr id="18" name="PA-圆角矩形 17"/>
          <p:cNvSpPr/>
          <p:nvPr>
            <p:custDataLst>
              <p:tags r:id="rId5"/>
            </p:custDataLst>
          </p:nvPr>
        </p:nvSpPr>
        <p:spPr>
          <a:xfrm>
            <a:off x="752388" y="3970110"/>
            <a:ext cx="5064212" cy="46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gradFill>
                  <a:gsLst>
                    <a:gs pos="0">
                      <a:srgbClr val="FF0000"/>
                    </a:gs>
                    <a:gs pos="100000">
                      <a:srgbClr val="C00000"/>
                    </a:gs>
                  </a:gsLst>
                  <a:lin ang="2700000" scaled="0"/>
                </a:gradFill>
                <a:latin typeface="+mj-ea"/>
                <a:ea typeface="+mj-ea"/>
              </a:rPr>
              <a:t>搞山头主义，拒不执行党中央确定的大政方针的；</a:t>
            </a:r>
          </a:p>
        </p:txBody>
      </p:sp>
      <p:sp>
        <p:nvSpPr>
          <p:cNvPr id="19" name="PA-圆角矩形 18"/>
          <p:cNvSpPr/>
          <p:nvPr>
            <p:custDataLst>
              <p:tags r:id="rId6"/>
            </p:custDataLst>
          </p:nvPr>
        </p:nvSpPr>
        <p:spPr>
          <a:xfrm>
            <a:off x="752388" y="4552522"/>
            <a:ext cx="5064212" cy="46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gradFill>
                  <a:gsLst>
                    <a:gs pos="0">
                      <a:srgbClr val="FF0000"/>
                    </a:gs>
                    <a:gs pos="100000">
                      <a:srgbClr val="C00000"/>
                    </a:gs>
                  </a:gsLst>
                  <a:lin ang="2700000" scaled="0"/>
                </a:gradFill>
                <a:latin typeface="+mj-ea"/>
                <a:ea typeface="+mj-ea"/>
              </a:rPr>
              <a:t>搞两面派、做两面人等对党不忠诚不老实的；</a:t>
            </a:r>
          </a:p>
        </p:txBody>
      </p:sp>
      <p:sp>
        <p:nvSpPr>
          <p:cNvPr id="20" name="PA-圆角矩形 19"/>
          <p:cNvSpPr/>
          <p:nvPr>
            <p:custDataLst>
              <p:tags r:id="rId7"/>
            </p:custDataLst>
          </p:nvPr>
        </p:nvSpPr>
        <p:spPr>
          <a:xfrm>
            <a:off x="752388" y="5134934"/>
            <a:ext cx="5064212" cy="46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gradFill>
                  <a:gsLst>
                    <a:gs pos="0">
                      <a:srgbClr val="FF0000"/>
                    </a:gs>
                    <a:gs pos="100000">
                      <a:srgbClr val="C00000"/>
                    </a:gs>
                  </a:gsLst>
                  <a:lin ang="2700000" scaled="0"/>
                </a:gradFill>
                <a:latin typeface="+mj-ea"/>
                <a:ea typeface="+mj-ea"/>
              </a:rPr>
              <a:t>制造、散布、传播政治谣言的；</a:t>
            </a:r>
          </a:p>
        </p:txBody>
      </p:sp>
      <p:sp>
        <p:nvSpPr>
          <p:cNvPr id="21" name="PA-圆角矩形 20"/>
          <p:cNvSpPr/>
          <p:nvPr>
            <p:custDataLst>
              <p:tags r:id="rId8"/>
            </p:custDataLst>
          </p:nvPr>
        </p:nvSpPr>
        <p:spPr>
          <a:xfrm>
            <a:off x="752388" y="5717348"/>
            <a:ext cx="5064212" cy="46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gradFill>
                  <a:gsLst>
                    <a:gs pos="0">
                      <a:srgbClr val="FF0000"/>
                    </a:gs>
                    <a:gs pos="100000">
                      <a:srgbClr val="C00000"/>
                    </a:gs>
                  </a:gsLst>
                  <a:lin ang="2700000" scaled="0"/>
                </a:gradFill>
                <a:latin typeface="+mj-ea"/>
                <a:ea typeface="+mj-ea"/>
              </a:rPr>
              <a:t>不按照有关规定向组织请示、报告重大事项的；</a:t>
            </a:r>
          </a:p>
        </p:txBody>
      </p:sp>
      <p:sp>
        <p:nvSpPr>
          <p:cNvPr id="22" name="PA-圆角矩形 21"/>
          <p:cNvSpPr/>
          <p:nvPr>
            <p:custDataLst>
              <p:tags r:id="rId9"/>
            </p:custDataLst>
          </p:nvPr>
        </p:nvSpPr>
        <p:spPr>
          <a:xfrm>
            <a:off x="6375402" y="1640462"/>
            <a:ext cx="5064212" cy="46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gradFill>
                  <a:gsLst>
                    <a:gs pos="0">
                      <a:srgbClr val="FF0000"/>
                    </a:gs>
                    <a:gs pos="100000">
                      <a:srgbClr val="C00000"/>
                    </a:gs>
                  </a:gsLst>
                  <a:lin ang="2700000" scaled="0"/>
                </a:gradFill>
                <a:latin typeface="+mj-ea"/>
                <a:ea typeface="+mj-ea"/>
              </a:rPr>
              <a:t>干扰巡视巡察工作或者不落实巡视巡察整改要求的；</a:t>
            </a:r>
          </a:p>
        </p:txBody>
      </p:sp>
      <p:sp>
        <p:nvSpPr>
          <p:cNvPr id="23" name="PA-圆角矩形 22"/>
          <p:cNvSpPr/>
          <p:nvPr>
            <p:custDataLst>
              <p:tags r:id="rId10"/>
            </p:custDataLst>
          </p:nvPr>
        </p:nvSpPr>
        <p:spPr>
          <a:xfrm>
            <a:off x="6375402" y="2222874"/>
            <a:ext cx="5064212" cy="46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lumMod val="65000"/>
                    <a:lumOff val="35000"/>
                  </a:schemeClr>
                </a:solidFill>
                <a:latin typeface="+mn-ea"/>
              </a:rPr>
              <a:t>对抗组织审查的；</a:t>
            </a:r>
          </a:p>
        </p:txBody>
      </p:sp>
      <p:sp>
        <p:nvSpPr>
          <p:cNvPr id="24" name="PA-圆角矩形 23"/>
          <p:cNvSpPr/>
          <p:nvPr>
            <p:custDataLst>
              <p:tags r:id="rId11"/>
            </p:custDataLst>
          </p:nvPr>
        </p:nvSpPr>
        <p:spPr>
          <a:xfrm>
            <a:off x="6375402" y="2805286"/>
            <a:ext cx="5064212" cy="46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lumMod val="65000"/>
                    <a:lumOff val="35000"/>
                  </a:schemeClr>
                </a:solidFill>
                <a:latin typeface="+mn-ea"/>
              </a:rPr>
              <a:t>利用宗教活动破坏民族团结的；</a:t>
            </a:r>
          </a:p>
        </p:txBody>
      </p:sp>
      <p:sp>
        <p:nvSpPr>
          <p:cNvPr id="25" name="PA-圆角矩形 24"/>
          <p:cNvSpPr/>
          <p:nvPr>
            <p:custDataLst>
              <p:tags r:id="rId12"/>
            </p:custDataLst>
          </p:nvPr>
        </p:nvSpPr>
        <p:spPr>
          <a:xfrm>
            <a:off x="6375402" y="3387698"/>
            <a:ext cx="5064212" cy="46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gradFill>
                  <a:gsLst>
                    <a:gs pos="0">
                      <a:srgbClr val="FF0000"/>
                    </a:gs>
                    <a:gs pos="100000">
                      <a:srgbClr val="C00000"/>
                    </a:gs>
                  </a:gsLst>
                  <a:lin ang="2700000" scaled="0"/>
                </a:gradFill>
                <a:latin typeface="+mj-ea"/>
                <a:ea typeface="+mj-ea"/>
              </a:rPr>
              <a:t>信仰宗教，教育后无转变的；</a:t>
            </a:r>
          </a:p>
        </p:txBody>
      </p:sp>
      <p:sp>
        <p:nvSpPr>
          <p:cNvPr id="26" name="PA-圆角矩形 25"/>
          <p:cNvSpPr/>
          <p:nvPr>
            <p:custDataLst>
              <p:tags r:id="rId13"/>
            </p:custDataLst>
          </p:nvPr>
        </p:nvSpPr>
        <p:spPr>
          <a:xfrm>
            <a:off x="6375402" y="3970110"/>
            <a:ext cx="5064212" cy="46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lumMod val="65000"/>
                    <a:lumOff val="35000"/>
                  </a:schemeClr>
                </a:solidFill>
                <a:latin typeface="+mn-ea"/>
              </a:rPr>
              <a:t>组织参与迷信活动的；</a:t>
            </a:r>
          </a:p>
        </p:txBody>
      </p:sp>
      <p:sp>
        <p:nvSpPr>
          <p:cNvPr id="27" name="PA-圆角矩形 26"/>
          <p:cNvSpPr/>
          <p:nvPr>
            <p:custDataLst>
              <p:tags r:id="rId14"/>
            </p:custDataLst>
          </p:nvPr>
        </p:nvSpPr>
        <p:spPr>
          <a:xfrm>
            <a:off x="6375402" y="4552522"/>
            <a:ext cx="5064212" cy="46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lumMod val="65000"/>
                    <a:lumOff val="35000"/>
                  </a:schemeClr>
                </a:solidFill>
                <a:latin typeface="+mn-ea"/>
              </a:rPr>
              <a:t>叛逃、政治避难、在涉外活动顺海反对党和国家尊严的；</a:t>
            </a:r>
          </a:p>
        </p:txBody>
      </p:sp>
      <p:sp>
        <p:nvSpPr>
          <p:cNvPr id="28" name="PA-圆角矩形 27"/>
          <p:cNvSpPr/>
          <p:nvPr>
            <p:custDataLst>
              <p:tags r:id="rId15"/>
            </p:custDataLst>
          </p:nvPr>
        </p:nvSpPr>
        <p:spPr>
          <a:xfrm>
            <a:off x="6375402" y="5134934"/>
            <a:ext cx="5064212" cy="46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gradFill>
                  <a:gsLst>
                    <a:gs pos="0">
                      <a:srgbClr val="FF0000"/>
                    </a:gs>
                    <a:gs pos="100000">
                      <a:srgbClr val="C00000"/>
                    </a:gs>
                  </a:gsLst>
                  <a:lin ang="2700000" scaled="0"/>
                </a:gradFill>
                <a:latin typeface="+mj-ea"/>
                <a:ea typeface="+mj-ea"/>
              </a:rPr>
              <a:t>将履行全面从严治党主体责任失职、诬告陷害的；</a:t>
            </a:r>
          </a:p>
        </p:txBody>
      </p:sp>
      <p:sp>
        <p:nvSpPr>
          <p:cNvPr id="29" name="PA-圆角矩形 28"/>
          <p:cNvSpPr/>
          <p:nvPr>
            <p:custDataLst>
              <p:tags r:id="rId16"/>
            </p:custDataLst>
          </p:nvPr>
        </p:nvSpPr>
        <p:spPr>
          <a:xfrm>
            <a:off x="6375402" y="5717348"/>
            <a:ext cx="5064212" cy="46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lumMod val="65000"/>
                    <a:lumOff val="35000"/>
                  </a:schemeClr>
                </a:solidFill>
                <a:latin typeface="+mn-ea"/>
              </a:rPr>
              <a:t>违反党的优良传统和工作惯例的；</a:t>
            </a:r>
          </a:p>
        </p:txBody>
      </p:sp>
      <p:sp>
        <p:nvSpPr>
          <p:cNvPr id="41" name="PA-矩形 40"/>
          <p:cNvSpPr/>
          <p:nvPr>
            <p:custDataLst>
              <p:tags r:id="rId17"/>
            </p:custDataLst>
          </p:nvPr>
        </p:nvSpPr>
        <p:spPr>
          <a:xfrm>
            <a:off x="3346217" y="6299762"/>
            <a:ext cx="5499566" cy="307777"/>
          </a:xfrm>
          <a:prstGeom prst="rect">
            <a:avLst/>
          </a:prstGeom>
        </p:spPr>
        <p:txBody>
          <a:bodyPr wrap="square">
            <a:spAutoFit/>
          </a:bodyPr>
          <a:lstStyle/>
          <a:p>
            <a:pPr algn="ctr"/>
            <a:r>
              <a:rPr lang="zh-CN" altLang="en-US" sz="1400" dirty="0">
                <a:gradFill>
                  <a:gsLst>
                    <a:gs pos="0">
                      <a:srgbClr val="FF0000"/>
                    </a:gs>
                    <a:gs pos="100000">
                      <a:srgbClr val="C00000"/>
                    </a:gs>
                  </a:gsLst>
                  <a:lin ang="2700000" scaled="0"/>
                </a:gradFill>
                <a:latin typeface="+mn-ea"/>
              </a:rPr>
              <a:t>（红色字体为新增或调整条款）</a:t>
            </a:r>
            <a:endParaRPr lang="zh-CN" altLang="en-US" sz="1400" dirty="0">
              <a:solidFill>
                <a:srgbClr val="FF8751"/>
              </a:solidFill>
              <a:latin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 presetClass="entr" presetSubtype="4" decel="4000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ppt_x"/>
                                          </p:val>
                                        </p:tav>
                                        <p:tav tm="100000">
                                          <p:val>
                                            <p:strVal val="#ppt_x"/>
                                          </p:val>
                                        </p:tav>
                                      </p:tavLst>
                                    </p:anim>
                                    <p:anim calcmode="lin" valueType="num">
                                      <p:cBhvr additive="base">
                                        <p:cTn id="14" dur="10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decel="40000" fill="hold" grpId="0" nodeType="withEffect">
                                  <p:stCondLst>
                                    <p:cond delay="10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ppt_x"/>
                                          </p:val>
                                        </p:tav>
                                        <p:tav tm="100000">
                                          <p:val>
                                            <p:strVal val="#ppt_x"/>
                                          </p:val>
                                        </p:tav>
                                      </p:tavLst>
                                    </p:anim>
                                    <p:anim calcmode="lin" valueType="num">
                                      <p:cBhvr additive="base">
                                        <p:cTn id="18" dur="10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decel="40000" fill="hold" grpId="0" nodeType="withEffect">
                                  <p:stCondLst>
                                    <p:cond delay="2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000" fill="hold"/>
                                        <p:tgtEl>
                                          <p:spTgt spid="16"/>
                                        </p:tgtEl>
                                        <p:attrNameLst>
                                          <p:attrName>ppt_x</p:attrName>
                                        </p:attrNameLst>
                                      </p:cBhvr>
                                      <p:tavLst>
                                        <p:tav tm="0">
                                          <p:val>
                                            <p:strVal val="#ppt_x"/>
                                          </p:val>
                                        </p:tav>
                                        <p:tav tm="100000">
                                          <p:val>
                                            <p:strVal val="#ppt_x"/>
                                          </p:val>
                                        </p:tav>
                                      </p:tavLst>
                                    </p:anim>
                                    <p:anim calcmode="lin" valueType="num">
                                      <p:cBhvr additive="base">
                                        <p:cTn id="22" dur="10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40000" fill="hold" grpId="0" nodeType="withEffect">
                                  <p:stCondLst>
                                    <p:cond delay="30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1000" fill="hold"/>
                                        <p:tgtEl>
                                          <p:spTgt spid="17"/>
                                        </p:tgtEl>
                                        <p:attrNameLst>
                                          <p:attrName>ppt_x</p:attrName>
                                        </p:attrNameLst>
                                      </p:cBhvr>
                                      <p:tavLst>
                                        <p:tav tm="0">
                                          <p:val>
                                            <p:strVal val="#ppt_x"/>
                                          </p:val>
                                        </p:tav>
                                        <p:tav tm="100000">
                                          <p:val>
                                            <p:strVal val="#ppt_x"/>
                                          </p:val>
                                        </p:tav>
                                      </p:tavLst>
                                    </p:anim>
                                    <p:anim calcmode="lin" valueType="num">
                                      <p:cBhvr additive="base">
                                        <p:cTn id="26" dur="10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decel="40000" fill="hold" grpId="0" nodeType="withEffect">
                                  <p:stCondLst>
                                    <p:cond delay="40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1000" fill="hold"/>
                                        <p:tgtEl>
                                          <p:spTgt spid="18"/>
                                        </p:tgtEl>
                                        <p:attrNameLst>
                                          <p:attrName>ppt_x</p:attrName>
                                        </p:attrNameLst>
                                      </p:cBhvr>
                                      <p:tavLst>
                                        <p:tav tm="0">
                                          <p:val>
                                            <p:strVal val="#ppt_x"/>
                                          </p:val>
                                        </p:tav>
                                        <p:tav tm="100000">
                                          <p:val>
                                            <p:strVal val="#ppt_x"/>
                                          </p:val>
                                        </p:tav>
                                      </p:tavLst>
                                    </p:anim>
                                    <p:anim calcmode="lin" valueType="num">
                                      <p:cBhvr additive="base">
                                        <p:cTn id="30" dur="10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decel="40000" fill="hold" grpId="0" nodeType="withEffect">
                                  <p:stCondLst>
                                    <p:cond delay="50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1000" fill="hold"/>
                                        <p:tgtEl>
                                          <p:spTgt spid="19"/>
                                        </p:tgtEl>
                                        <p:attrNameLst>
                                          <p:attrName>ppt_x</p:attrName>
                                        </p:attrNameLst>
                                      </p:cBhvr>
                                      <p:tavLst>
                                        <p:tav tm="0">
                                          <p:val>
                                            <p:strVal val="#ppt_x"/>
                                          </p:val>
                                        </p:tav>
                                        <p:tav tm="100000">
                                          <p:val>
                                            <p:strVal val="#ppt_x"/>
                                          </p:val>
                                        </p:tav>
                                      </p:tavLst>
                                    </p:anim>
                                    <p:anim calcmode="lin" valueType="num">
                                      <p:cBhvr additive="base">
                                        <p:cTn id="34" dur="10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decel="40000" fill="hold" grpId="0" nodeType="withEffect">
                                  <p:stCondLst>
                                    <p:cond delay="60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1000" fill="hold"/>
                                        <p:tgtEl>
                                          <p:spTgt spid="20"/>
                                        </p:tgtEl>
                                        <p:attrNameLst>
                                          <p:attrName>ppt_x</p:attrName>
                                        </p:attrNameLst>
                                      </p:cBhvr>
                                      <p:tavLst>
                                        <p:tav tm="0">
                                          <p:val>
                                            <p:strVal val="#ppt_x"/>
                                          </p:val>
                                        </p:tav>
                                        <p:tav tm="100000">
                                          <p:val>
                                            <p:strVal val="#ppt_x"/>
                                          </p:val>
                                        </p:tav>
                                      </p:tavLst>
                                    </p:anim>
                                    <p:anim calcmode="lin" valueType="num">
                                      <p:cBhvr additive="base">
                                        <p:cTn id="38" dur="1000" fill="hold"/>
                                        <p:tgtEl>
                                          <p:spTgt spid="20"/>
                                        </p:tgtEl>
                                        <p:attrNameLst>
                                          <p:attrName>ppt_y</p:attrName>
                                        </p:attrNameLst>
                                      </p:cBhvr>
                                      <p:tavLst>
                                        <p:tav tm="0">
                                          <p:val>
                                            <p:strVal val="1+#ppt_h/2"/>
                                          </p:val>
                                        </p:tav>
                                        <p:tav tm="100000">
                                          <p:val>
                                            <p:strVal val="#ppt_y"/>
                                          </p:val>
                                        </p:tav>
                                      </p:tavLst>
                                    </p:anim>
                                  </p:childTnLst>
                                </p:cTn>
                              </p:par>
                              <p:par>
                                <p:cTn id="39" presetID="2" presetClass="entr" presetSubtype="4" decel="40000" fill="hold" grpId="0" nodeType="withEffect">
                                  <p:stCondLst>
                                    <p:cond delay="70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1000" fill="hold"/>
                                        <p:tgtEl>
                                          <p:spTgt spid="21"/>
                                        </p:tgtEl>
                                        <p:attrNameLst>
                                          <p:attrName>ppt_x</p:attrName>
                                        </p:attrNameLst>
                                      </p:cBhvr>
                                      <p:tavLst>
                                        <p:tav tm="0">
                                          <p:val>
                                            <p:strVal val="#ppt_x"/>
                                          </p:val>
                                        </p:tav>
                                        <p:tav tm="100000">
                                          <p:val>
                                            <p:strVal val="#ppt_x"/>
                                          </p:val>
                                        </p:tav>
                                      </p:tavLst>
                                    </p:anim>
                                    <p:anim calcmode="lin" valueType="num">
                                      <p:cBhvr additive="base">
                                        <p:cTn id="42" dur="1000" fill="hold"/>
                                        <p:tgtEl>
                                          <p:spTgt spid="21"/>
                                        </p:tgtEl>
                                        <p:attrNameLst>
                                          <p:attrName>ppt_y</p:attrName>
                                        </p:attrNameLst>
                                      </p:cBhvr>
                                      <p:tavLst>
                                        <p:tav tm="0">
                                          <p:val>
                                            <p:strVal val="1+#ppt_h/2"/>
                                          </p:val>
                                        </p:tav>
                                        <p:tav tm="100000">
                                          <p:val>
                                            <p:strVal val="#ppt_y"/>
                                          </p:val>
                                        </p:tav>
                                      </p:tavLst>
                                    </p:anim>
                                  </p:childTnLst>
                                </p:cTn>
                              </p:par>
                              <p:par>
                                <p:cTn id="43" presetID="2" presetClass="entr" presetSubtype="4" decel="40000" fill="hold" grpId="0" nodeType="withEffect">
                                  <p:stCondLst>
                                    <p:cond delay="80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1000" fill="hold"/>
                                        <p:tgtEl>
                                          <p:spTgt spid="22"/>
                                        </p:tgtEl>
                                        <p:attrNameLst>
                                          <p:attrName>ppt_x</p:attrName>
                                        </p:attrNameLst>
                                      </p:cBhvr>
                                      <p:tavLst>
                                        <p:tav tm="0">
                                          <p:val>
                                            <p:strVal val="#ppt_x"/>
                                          </p:val>
                                        </p:tav>
                                        <p:tav tm="100000">
                                          <p:val>
                                            <p:strVal val="#ppt_x"/>
                                          </p:val>
                                        </p:tav>
                                      </p:tavLst>
                                    </p:anim>
                                    <p:anim calcmode="lin" valueType="num">
                                      <p:cBhvr additive="base">
                                        <p:cTn id="46" dur="10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decel="40000" fill="hold" grpId="0" nodeType="withEffect">
                                  <p:stCondLst>
                                    <p:cond delay="90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1000" fill="hold"/>
                                        <p:tgtEl>
                                          <p:spTgt spid="23"/>
                                        </p:tgtEl>
                                        <p:attrNameLst>
                                          <p:attrName>ppt_x</p:attrName>
                                        </p:attrNameLst>
                                      </p:cBhvr>
                                      <p:tavLst>
                                        <p:tav tm="0">
                                          <p:val>
                                            <p:strVal val="#ppt_x"/>
                                          </p:val>
                                        </p:tav>
                                        <p:tav tm="100000">
                                          <p:val>
                                            <p:strVal val="#ppt_x"/>
                                          </p:val>
                                        </p:tav>
                                      </p:tavLst>
                                    </p:anim>
                                    <p:anim calcmode="lin" valueType="num">
                                      <p:cBhvr additive="base">
                                        <p:cTn id="50" dur="1000" fill="hold"/>
                                        <p:tgtEl>
                                          <p:spTgt spid="23"/>
                                        </p:tgtEl>
                                        <p:attrNameLst>
                                          <p:attrName>ppt_y</p:attrName>
                                        </p:attrNameLst>
                                      </p:cBhvr>
                                      <p:tavLst>
                                        <p:tav tm="0">
                                          <p:val>
                                            <p:strVal val="1+#ppt_h/2"/>
                                          </p:val>
                                        </p:tav>
                                        <p:tav tm="100000">
                                          <p:val>
                                            <p:strVal val="#ppt_y"/>
                                          </p:val>
                                        </p:tav>
                                      </p:tavLst>
                                    </p:anim>
                                  </p:childTnLst>
                                </p:cTn>
                              </p:par>
                              <p:par>
                                <p:cTn id="51" presetID="2" presetClass="entr" presetSubtype="4" decel="40000" fill="hold" grpId="0" nodeType="withEffect">
                                  <p:stCondLst>
                                    <p:cond delay="100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1000" fill="hold"/>
                                        <p:tgtEl>
                                          <p:spTgt spid="24"/>
                                        </p:tgtEl>
                                        <p:attrNameLst>
                                          <p:attrName>ppt_x</p:attrName>
                                        </p:attrNameLst>
                                      </p:cBhvr>
                                      <p:tavLst>
                                        <p:tav tm="0">
                                          <p:val>
                                            <p:strVal val="#ppt_x"/>
                                          </p:val>
                                        </p:tav>
                                        <p:tav tm="100000">
                                          <p:val>
                                            <p:strVal val="#ppt_x"/>
                                          </p:val>
                                        </p:tav>
                                      </p:tavLst>
                                    </p:anim>
                                    <p:anim calcmode="lin" valueType="num">
                                      <p:cBhvr additive="base">
                                        <p:cTn id="54" dur="1000" fill="hold"/>
                                        <p:tgtEl>
                                          <p:spTgt spid="24"/>
                                        </p:tgtEl>
                                        <p:attrNameLst>
                                          <p:attrName>ppt_y</p:attrName>
                                        </p:attrNameLst>
                                      </p:cBhvr>
                                      <p:tavLst>
                                        <p:tav tm="0">
                                          <p:val>
                                            <p:strVal val="1+#ppt_h/2"/>
                                          </p:val>
                                        </p:tav>
                                        <p:tav tm="100000">
                                          <p:val>
                                            <p:strVal val="#ppt_y"/>
                                          </p:val>
                                        </p:tav>
                                      </p:tavLst>
                                    </p:anim>
                                  </p:childTnLst>
                                </p:cTn>
                              </p:par>
                              <p:par>
                                <p:cTn id="55" presetID="2" presetClass="entr" presetSubtype="4" decel="40000" fill="hold" grpId="0" nodeType="withEffect">
                                  <p:stCondLst>
                                    <p:cond delay="110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1000" fill="hold"/>
                                        <p:tgtEl>
                                          <p:spTgt spid="25"/>
                                        </p:tgtEl>
                                        <p:attrNameLst>
                                          <p:attrName>ppt_x</p:attrName>
                                        </p:attrNameLst>
                                      </p:cBhvr>
                                      <p:tavLst>
                                        <p:tav tm="0">
                                          <p:val>
                                            <p:strVal val="#ppt_x"/>
                                          </p:val>
                                        </p:tav>
                                        <p:tav tm="100000">
                                          <p:val>
                                            <p:strVal val="#ppt_x"/>
                                          </p:val>
                                        </p:tav>
                                      </p:tavLst>
                                    </p:anim>
                                    <p:anim calcmode="lin" valueType="num">
                                      <p:cBhvr additive="base">
                                        <p:cTn id="58" dur="1000" fill="hold"/>
                                        <p:tgtEl>
                                          <p:spTgt spid="25"/>
                                        </p:tgtEl>
                                        <p:attrNameLst>
                                          <p:attrName>ppt_y</p:attrName>
                                        </p:attrNameLst>
                                      </p:cBhvr>
                                      <p:tavLst>
                                        <p:tav tm="0">
                                          <p:val>
                                            <p:strVal val="1+#ppt_h/2"/>
                                          </p:val>
                                        </p:tav>
                                        <p:tav tm="100000">
                                          <p:val>
                                            <p:strVal val="#ppt_y"/>
                                          </p:val>
                                        </p:tav>
                                      </p:tavLst>
                                    </p:anim>
                                  </p:childTnLst>
                                </p:cTn>
                              </p:par>
                              <p:par>
                                <p:cTn id="59" presetID="2" presetClass="entr" presetSubtype="4" decel="40000" fill="hold" grpId="0" nodeType="withEffect">
                                  <p:stCondLst>
                                    <p:cond delay="120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1000" fill="hold"/>
                                        <p:tgtEl>
                                          <p:spTgt spid="26"/>
                                        </p:tgtEl>
                                        <p:attrNameLst>
                                          <p:attrName>ppt_x</p:attrName>
                                        </p:attrNameLst>
                                      </p:cBhvr>
                                      <p:tavLst>
                                        <p:tav tm="0">
                                          <p:val>
                                            <p:strVal val="#ppt_x"/>
                                          </p:val>
                                        </p:tav>
                                        <p:tav tm="100000">
                                          <p:val>
                                            <p:strVal val="#ppt_x"/>
                                          </p:val>
                                        </p:tav>
                                      </p:tavLst>
                                    </p:anim>
                                    <p:anim calcmode="lin" valueType="num">
                                      <p:cBhvr additive="base">
                                        <p:cTn id="62" dur="1000" fill="hold"/>
                                        <p:tgtEl>
                                          <p:spTgt spid="26"/>
                                        </p:tgtEl>
                                        <p:attrNameLst>
                                          <p:attrName>ppt_y</p:attrName>
                                        </p:attrNameLst>
                                      </p:cBhvr>
                                      <p:tavLst>
                                        <p:tav tm="0">
                                          <p:val>
                                            <p:strVal val="1+#ppt_h/2"/>
                                          </p:val>
                                        </p:tav>
                                        <p:tav tm="100000">
                                          <p:val>
                                            <p:strVal val="#ppt_y"/>
                                          </p:val>
                                        </p:tav>
                                      </p:tavLst>
                                    </p:anim>
                                  </p:childTnLst>
                                </p:cTn>
                              </p:par>
                              <p:par>
                                <p:cTn id="63" presetID="2" presetClass="entr" presetSubtype="4" decel="40000" fill="hold" grpId="0" nodeType="withEffect">
                                  <p:stCondLst>
                                    <p:cond delay="130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1000" fill="hold"/>
                                        <p:tgtEl>
                                          <p:spTgt spid="27"/>
                                        </p:tgtEl>
                                        <p:attrNameLst>
                                          <p:attrName>ppt_x</p:attrName>
                                        </p:attrNameLst>
                                      </p:cBhvr>
                                      <p:tavLst>
                                        <p:tav tm="0">
                                          <p:val>
                                            <p:strVal val="#ppt_x"/>
                                          </p:val>
                                        </p:tav>
                                        <p:tav tm="100000">
                                          <p:val>
                                            <p:strVal val="#ppt_x"/>
                                          </p:val>
                                        </p:tav>
                                      </p:tavLst>
                                    </p:anim>
                                    <p:anim calcmode="lin" valueType="num">
                                      <p:cBhvr additive="base">
                                        <p:cTn id="66" dur="1000" fill="hold"/>
                                        <p:tgtEl>
                                          <p:spTgt spid="27"/>
                                        </p:tgtEl>
                                        <p:attrNameLst>
                                          <p:attrName>ppt_y</p:attrName>
                                        </p:attrNameLst>
                                      </p:cBhvr>
                                      <p:tavLst>
                                        <p:tav tm="0">
                                          <p:val>
                                            <p:strVal val="1+#ppt_h/2"/>
                                          </p:val>
                                        </p:tav>
                                        <p:tav tm="100000">
                                          <p:val>
                                            <p:strVal val="#ppt_y"/>
                                          </p:val>
                                        </p:tav>
                                      </p:tavLst>
                                    </p:anim>
                                  </p:childTnLst>
                                </p:cTn>
                              </p:par>
                              <p:par>
                                <p:cTn id="67" presetID="2" presetClass="entr" presetSubtype="4" decel="40000" fill="hold" grpId="0" nodeType="withEffect">
                                  <p:stCondLst>
                                    <p:cond delay="140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1000" fill="hold"/>
                                        <p:tgtEl>
                                          <p:spTgt spid="28"/>
                                        </p:tgtEl>
                                        <p:attrNameLst>
                                          <p:attrName>ppt_x</p:attrName>
                                        </p:attrNameLst>
                                      </p:cBhvr>
                                      <p:tavLst>
                                        <p:tav tm="0">
                                          <p:val>
                                            <p:strVal val="#ppt_x"/>
                                          </p:val>
                                        </p:tav>
                                        <p:tav tm="100000">
                                          <p:val>
                                            <p:strVal val="#ppt_x"/>
                                          </p:val>
                                        </p:tav>
                                      </p:tavLst>
                                    </p:anim>
                                    <p:anim calcmode="lin" valueType="num">
                                      <p:cBhvr additive="base">
                                        <p:cTn id="70" dur="10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decel="40000" fill="hold" grpId="0" nodeType="withEffect">
                                  <p:stCondLst>
                                    <p:cond delay="150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1000" fill="hold"/>
                                        <p:tgtEl>
                                          <p:spTgt spid="29"/>
                                        </p:tgtEl>
                                        <p:attrNameLst>
                                          <p:attrName>ppt_x</p:attrName>
                                        </p:attrNameLst>
                                      </p:cBhvr>
                                      <p:tavLst>
                                        <p:tav tm="0">
                                          <p:val>
                                            <p:strVal val="#ppt_x"/>
                                          </p:val>
                                        </p:tav>
                                        <p:tav tm="100000">
                                          <p:val>
                                            <p:strVal val="#ppt_x"/>
                                          </p:val>
                                        </p:tav>
                                      </p:tavLst>
                                    </p:anim>
                                    <p:anim calcmode="lin" valueType="num">
                                      <p:cBhvr additive="base">
                                        <p:cTn id="74" dur="1000" fill="hold"/>
                                        <p:tgtEl>
                                          <p:spTgt spid="29"/>
                                        </p:tgtEl>
                                        <p:attrNameLst>
                                          <p:attrName>ppt_y</p:attrName>
                                        </p:attrNameLst>
                                      </p:cBhvr>
                                      <p:tavLst>
                                        <p:tav tm="0">
                                          <p:val>
                                            <p:strVal val="1+#ppt_h/2"/>
                                          </p:val>
                                        </p:tav>
                                        <p:tav tm="100000">
                                          <p:val>
                                            <p:strVal val="#ppt_y"/>
                                          </p:val>
                                        </p:tav>
                                      </p:tavLst>
                                    </p:anim>
                                  </p:childTnLst>
                                </p:cTn>
                              </p:par>
                              <p:par>
                                <p:cTn id="75" presetID="14" presetClass="entr" presetSubtype="10" fill="hold" grpId="0" nodeType="withEffect">
                                  <p:stCondLst>
                                    <p:cond delay="2100"/>
                                  </p:stCondLst>
                                  <p:childTnLst>
                                    <p:set>
                                      <p:cBhvr>
                                        <p:cTn id="76" dur="1" fill="hold">
                                          <p:stCondLst>
                                            <p:cond delay="0"/>
                                          </p:stCondLst>
                                        </p:cTn>
                                        <p:tgtEl>
                                          <p:spTgt spid="41"/>
                                        </p:tgtEl>
                                        <p:attrNameLst>
                                          <p:attrName>style.visibility</p:attrName>
                                        </p:attrNameLst>
                                      </p:cBhvr>
                                      <p:to>
                                        <p:strVal val="visible"/>
                                      </p:to>
                                    </p:set>
                                    <p:animEffect transition="in" filter="randombar(horizontal)">
                                      <p:cBhvr>
                                        <p:cTn id="7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4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A-圆角矩形 18"/>
          <p:cNvSpPr/>
          <p:nvPr>
            <p:custDataLst>
              <p:tags r:id="rId1"/>
            </p:custDataLst>
          </p:nvPr>
        </p:nvSpPr>
        <p:spPr>
          <a:xfrm>
            <a:off x="4527900" y="1048576"/>
            <a:ext cx="6840000" cy="46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gradFill>
                  <a:gsLst>
                    <a:gs pos="0">
                      <a:srgbClr val="FF0000"/>
                    </a:gs>
                    <a:gs pos="100000">
                      <a:srgbClr val="C00000"/>
                    </a:gs>
                  </a:gsLst>
                  <a:lin ang="2700000" scaled="0"/>
                </a:gradFill>
                <a:latin typeface="+mj-ea"/>
                <a:ea typeface="+mj-ea"/>
              </a:rPr>
              <a:t>故意规避集体决策、借集体决策名义集体违规等违反民主集中制原则的；</a:t>
            </a:r>
            <a:endParaRPr lang="zh-CN" altLang="en-US" sz="1400" dirty="0">
              <a:gradFill>
                <a:gsLst>
                  <a:gs pos="0">
                    <a:srgbClr val="FF0000"/>
                  </a:gs>
                  <a:gs pos="100000">
                    <a:srgbClr val="C00000"/>
                  </a:gs>
                </a:gsLst>
                <a:lin ang="2700000" scaled="0"/>
              </a:gradFill>
              <a:latin typeface="+mj-ea"/>
              <a:ea typeface="+mj-ea"/>
            </a:endParaRPr>
          </a:p>
        </p:txBody>
      </p:sp>
      <p:sp>
        <p:nvSpPr>
          <p:cNvPr id="2" name="矩形 1"/>
          <p:cNvSpPr/>
          <p:nvPr/>
        </p:nvSpPr>
        <p:spPr>
          <a:xfrm>
            <a:off x="752388" y="112877"/>
            <a:ext cx="6750566"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第七章　对违反组织纪律行为的处分</a:t>
            </a:r>
          </a:p>
        </p:txBody>
      </p:sp>
      <p:grpSp>
        <p:nvGrpSpPr>
          <p:cNvPr id="18" name="组合 17"/>
          <p:cNvGrpSpPr>
            <a:grpSpLocks noChangeAspect="1"/>
          </p:cNvGrpSpPr>
          <p:nvPr/>
        </p:nvGrpSpPr>
        <p:grpSpPr>
          <a:xfrm>
            <a:off x="824100" y="2644137"/>
            <a:ext cx="2340000" cy="2340000"/>
            <a:chOff x="1192573" y="2674617"/>
            <a:chExt cx="2317860" cy="2317860"/>
          </a:xfrm>
        </p:grpSpPr>
        <p:sp>
          <p:nvSpPr>
            <p:cNvPr id="17" name="椭圆 16"/>
            <p:cNvSpPr/>
            <p:nvPr/>
          </p:nvSpPr>
          <p:spPr>
            <a:xfrm>
              <a:off x="1192573" y="2674617"/>
              <a:ext cx="2317860" cy="2317860"/>
            </a:xfrm>
            <a:prstGeom prst="ellipse">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28169" y="3172958"/>
              <a:ext cx="1846666" cy="1371891"/>
            </a:xfrm>
            <a:prstGeom prst="rect">
              <a:avLst/>
            </a:prstGeom>
          </p:spPr>
          <p:txBody>
            <a:bodyPr wrap="square">
              <a:spAutoFit/>
            </a:bodyPr>
            <a:lstStyle/>
            <a:p>
              <a:pPr algn="ctr"/>
              <a:r>
                <a:rPr lang="zh-CN" altLang="en-US" sz="2800" dirty="0">
                  <a:solidFill>
                    <a:srgbClr val="FFFDF8"/>
                  </a:solidFill>
                  <a:latin typeface="+mj-ea"/>
                  <a:ea typeface="+mj-ea"/>
                </a:rPr>
                <a:t>组织纪律</a:t>
              </a:r>
              <a:endParaRPr lang="en-US" altLang="zh-CN" sz="2800" dirty="0">
                <a:solidFill>
                  <a:srgbClr val="FFFDF8"/>
                </a:solidFill>
                <a:latin typeface="+mj-ea"/>
                <a:ea typeface="+mj-ea"/>
              </a:endParaRPr>
            </a:p>
            <a:p>
              <a:pPr algn="ctr"/>
              <a:r>
                <a:rPr lang="zh-CN" altLang="en-US" sz="2800" dirty="0">
                  <a:solidFill>
                    <a:srgbClr val="FFFDF8"/>
                  </a:solidFill>
                  <a:latin typeface="+mj-ea"/>
                  <a:ea typeface="+mj-ea"/>
                </a:rPr>
                <a:t>主要违纪</a:t>
              </a:r>
              <a:endParaRPr lang="en-US" altLang="zh-CN" sz="2800" dirty="0">
                <a:solidFill>
                  <a:srgbClr val="FFFDF8"/>
                </a:solidFill>
                <a:latin typeface="+mj-ea"/>
                <a:ea typeface="+mj-ea"/>
              </a:endParaRPr>
            </a:p>
            <a:p>
              <a:pPr algn="ctr"/>
              <a:r>
                <a:rPr lang="zh-CN" altLang="en-US" sz="2800" dirty="0">
                  <a:solidFill>
                    <a:srgbClr val="FFFDF8"/>
                  </a:solidFill>
                  <a:latin typeface="+mj-ea"/>
                  <a:ea typeface="+mj-ea"/>
                </a:rPr>
                <a:t>行为</a:t>
              </a:r>
            </a:p>
          </p:txBody>
        </p:sp>
      </p:grpSp>
      <p:sp>
        <p:nvSpPr>
          <p:cNvPr id="20" name="PA-圆角矩形 19"/>
          <p:cNvSpPr/>
          <p:nvPr>
            <p:custDataLst>
              <p:tags r:id="rId2"/>
            </p:custDataLst>
          </p:nvPr>
        </p:nvSpPr>
        <p:spPr>
          <a:xfrm>
            <a:off x="4527900" y="1606808"/>
            <a:ext cx="6840000" cy="46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mn-ea"/>
              </a:rPr>
              <a:t>拒不执行会少数人决定重大问题的；</a:t>
            </a:r>
            <a:endParaRPr lang="zh-CN" altLang="en-US" sz="1400" dirty="0">
              <a:latin typeface="+mn-ea"/>
            </a:endParaRPr>
          </a:p>
        </p:txBody>
      </p:sp>
      <p:sp>
        <p:nvSpPr>
          <p:cNvPr id="21" name="PA-圆角矩形 20"/>
          <p:cNvSpPr/>
          <p:nvPr>
            <p:custDataLst>
              <p:tags r:id="rId3"/>
            </p:custDataLst>
          </p:nvPr>
        </p:nvSpPr>
        <p:spPr>
          <a:xfrm>
            <a:off x="4527900" y="2165040"/>
            <a:ext cx="6840000" cy="46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mn-ea"/>
              </a:rPr>
              <a:t>对组织不老实，隐瞒不报或不如实报告的；</a:t>
            </a:r>
            <a:endParaRPr lang="zh-CN" altLang="en-US" sz="1400" dirty="0">
              <a:latin typeface="+mn-ea"/>
            </a:endParaRPr>
          </a:p>
        </p:txBody>
      </p:sp>
      <p:sp>
        <p:nvSpPr>
          <p:cNvPr id="22" name="PA-圆角矩形 21"/>
          <p:cNvSpPr/>
          <p:nvPr>
            <p:custDataLst>
              <p:tags r:id="rId4"/>
            </p:custDataLst>
          </p:nvPr>
        </p:nvSpPr>
        <p:spPr>
          <a:xfrm>
            <a:off x="4527900" y="2723272"/>
            <a:ext cx="6840000" cy="46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mn-ea"/>
              </a:rPr>
              <a:t>违反规定参加自发成立的老乡会、战友会、校友会的；</a:t>
            </a:r>
            <a:endParaRPr lang="zh-CN" altLang="en-US" sz="1400" dirty="0">
              <a:latin typeface="+mn-ea"/>
            </a:endParaRPr>
          </a:p>
        </p:txBody>
      </p:sp>
      <p:sp>
        <p:nvSpPr>
          <p:cNvPr id="23" name="PA-圆角矩形 22"/>
          <p:cNvSpPr/>
          <p:nvPr>
            <p:custDataLst>
              <p:tags r:id="rId5"/>
            </p:custDataLst>
          </p:nvPr>
        </p:nvSpPr>
        <p:spPr>
          <a:xfrm>
            <a:off x="4527900" y="3281504"/>
            <a:ext cx="6840000" cy="46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mn-ea"/>
              </a:rPr>
              <a:t>违反有关规定为本人或者其他人谋取组织利益的；</a:t>
            </a:r>
            <a:endParaRPr lang="zh-CN" altLang="en-US" sz="1400" dirty="0">
              <a:latin typeface="+mn-ea"/>
            </a:endParaRPr>
          </a:p>
        </p:txBody>
      </p:sp>
      <p:sp>
        <p:nvSpPr>
          <p:cNvPr id="24" name="PA-圆角矩形 23"/>
          <p:cNvSpPr/>
          <p:nvPr>
            <p:custDataLst>
              <p:tags r:id="rId6"/>
            </p:custDataLst>
          </p:nvPr>
        </p:nvSpPr>
        <p:spPr>
          <a:xfrm>
            <a:off x="4527900" y="3839736"/>
            <a:ext cx="6840000" cy="46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gradFill>
                  <a:gsLst>
                    <a:gs pos="0">
                      <a:srgbClr val="FF0000"/>
                    </a:gs>
                    <a:gs pos="100000">
                      <a:srgbClr val="C00000"/>
                    </a:gs>
                  </a:gsLst>
                  <a:lin ang="2700000" scaled="0"/>
                </a:gradFill>
                <a:latin typeface="+mj-ea"/>
                <a:ea typeface="+mj-ea"/>
              </a:rPr>
              <a:t>搞有组织的拉票贿选，或者用公款拉票贿选的，从重或者加重处分；</a:t>
            </a:r>
            <a:endParaRPr lang="zh-CN" altLang="en-US" sz="1400" dirty="0">
              <a:gradFill>
                <a:gsLst>
                  <a:gs pos="0">
                    <a:srgbClr val="FF0000"/>
                  </a:gs>
                  <a:gs pos="100000">
                    <a:srgbClr val="C00000"/>
                  </a:gs>
                </a:gsLst>
                <a:lin ang="2700000" scaled="0"/>
              </a:gradFill>
              <a:latin typeface="+mj-ea"/>
              <a:ea typeface="+mj-ea"/>
            </a:endParaRPr>
          </a:p>
        </p:txBody>
      </p:sp>
      <p:sp>
        <p:nvSpPr>
          <p:cNvPr id="25" name="PA-圆角矩形 24"/>
          <p:cNvSpPr/>
          <p:nvPr>
            <p:custDataLst>
              <p:tags r:id="rId7"/>
            </p:custDataLst>
          </p:nvPr>
        </p:nvSpPr>
        <p:spPr>
          <a:xfrm>
            <a:off x="4527900" y="4397968"/>
            <a:ext cx="6840000" cy="46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gradFill>
                  <a:gsLst>
                    <a:gs pos="0">
                      <a:srgbClr val="FF0000"/>
                    </a:gs>
                    <a:gs pos="100000">
                      <a:srgbClr val="C00000"/>
                    </a:gs>
                  </a:gsLst>
                  <a:lin ang="2700000" scaled="0"/>
                </a:gradFill>
                <a:latin typeface="+mj-ea"/>
                <a:ea typeface="+mj-ea"/>
              </a:rPr>
              <a:t>搞任人唯亲、排斥异己、跑官要官、突击提拔或调整干部的；</a:t>
            </a:r>
            <a:endParaRPr lang="zh-CN" altLang="en-US" sz="1400" dirty="0">
              <a:gradFill>
                <a:gsLst>
                  <a:gs pos="0">
                    <a:srgbClr val="FF0000"/>
                  </a:gs>
                  <a:gs pos="100000">
                    <a:srgbClr val="C00000"/>
                  </a:gs>
                </a:gsLst>
                <a:lin ang="2700000" scaled="0"/>
              </a:gradFill>
              <a:latin typeface="+mj-ea"/>
              <a:ea typeface="+mj-ea"/>
            </a:endParaRPr>
          </a:p>
        </p:txBody>
      </p:sp>
      <p:sp>
        <p:nvSpPr>
          <p:cNvPr id="26" name="PA-圆角矩形 25"/>
          <p:cNvSpPr/>
          <p:nvPr>
            <p:custDataLst>
              <p:tags r:id="rId8"/>
            </p:custDataLst>
          </p:nvPr>
        </p:nvSpPr>
        <p:spPr>
          <a:xfrm>
            <a:off x="4527900" y="4956200"/>
            <a:ext cx="6840000" cy="46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mn-ea"/>
              </a:rPr>
              <a:t>侵犯党员权力，造成不良后果的；</a:t>
            </a:r>
            <a:endParaRPr lang="zh-CN" altLang="en-US" sz="1400" dirty="0">
              <a:latin typeface="+mn-ea"/>
            </a:endParaRPr>
          </a:p>
        </p:txBody>
      </p:sp>
      <p:sp>
        <p:nvSpPr>
          <p:cNvPr id="27" name="PA-圆角矩形 26"/>
          <p:cNvSpPr/>
          <p:nvPr>
            <p:custDataLst>
              <p:tags r:id="rId9"/>
            </p:custDataLst>
          </p:nvPr>
        </p:nvSpPr>
        <p:spPr>
          <a:xfrm>
            <a:off x="4527900" y="5514432"/>
            <a:ext cx="6840000" cy="46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mn-ea"/>
              </a:rPr>
              <a:t>违规发展党员的；</a:t>
            </a:r>
            <a:endParaRPr lang="zh-CN" altLang="en-US" sz="1400" dirty="0">
              <a:latin typeface="+mn-ea"/>
            </a:endParaRPr>
          </a:p>
        </p:txBody>
      </p:sp>
      <p:sp>
        <p:nvSpPr>
          <p:cNvPr id="28" name="PA-圆角矩形 27"/>
          <p:cNvSpPr/>
          <p:nvPr>
            <p:custDataLst>
              <p:tags r:id="rId10"/>
            </p:custDataLst>
          </p:nvPr>
        </p:nvSpPr>
        <p:spPr>
          <a:xfrm>
            <a:off x="4527900" y="6072662"/>
            <a:ext cx="6840000" cy="46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mn-ea"/>
              </a:rPr>
              <a:t>违规办理因私出国（境）证件、驻外或临时出境脱离组织的；</a:t>
            </a:r>
            <a:endParaRPr lang="zh-CN" altLang="en-US" sz="1400" dirty="0">
              <a:latin typeface="+mn-ea"/>
            </a:endParaRPr>
          </a:p>
        </p:txBody>
      </p:sp>
      <p:sp>
        <p:nvSpPr>
          <p:cNvPr id="29" name="矩形 28"/>
          <p:cNvSpPr/>
          <p:nvPr/>
        </p:nvSpPr>
        <p:spPr>
          <a:xfrm>
            <a:off x="701525" y="5270311"/>
            <a:ext cx="2585145" cy="307777"/>
          </a:xfrm>
          <a:prstGeom prst="rect">
            <a:avLst/>
          </a:prstGeom>
        </p:spPr>
        <p:txBody>
          <a:bodyPr wrap="square">
            <a:spAutoFit/>
          </a:bodyPr>
          <a:lstStyle/>
          <a:p>
            <a:pPr algn="ctr"/>
            <a:r>
              <a:rPr lang="zh-CN" altLang="en-US" sz="1400" dirty="0">
                <a:gradFill>
                  <a:gsLst>
                    <a:gs pos="0">
                      <a:srgbClr val="FF0000"/>
                    </a:gs>
                    <a:gs pos="100000">
                      <a:srgbClr val="C00000"/>
                    </a:gs>
                  </a:gsLst>
                  <a:lin ang="2700000" scaled="0"/>
                </a:gradFill>
                <a:latin typeface="+mn-ea"/>
              </a:rPr>
              <a:t>（红色字体为新增或调整条款）</a:t>
            </a:r>
            <a:endParaRPr lang="zh-CN" altLang="en-US" sz="1400" dirty="0">
              <a:solidFill>
                <a:srgbClr val="FF8751"/>
              </a:solidFill>
              <a:latin typeface="+mn-ea"/>
            </a:endParaRPr>
          </a:p>
        </p:txBody>
      </p:sp>
      <p:sp>
        <p:nvSpPr>
          <p:cNvPr id="47" name="左大括号 46"/>
          <p:cNvSpPr/>
          <p:nvPr/>
        </p:nvSpPr>
        <p:spPr>
          <a:xfrm>
            <a:off x="3490398" y="1291771"/>
            <a:ext cx="711201" cy="5050972"/>
          </a:xfrm>
          <a:prstGeom prst="leftBrace">
            <a:avLst>
              <a:gd name="adj1" fmla="val 134999"/>
              <a:gd name="adj2" fmla="val 50000"/>
            </a:avLst>
          </a:prstGeom>
          <a:ln w="25400" cap="rnd">
            <a:solidFill>
              <a:srgbClr val="FF875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par>
                                <p:cTn id="10" presetID="10" presetClass="entr" presetSubtype="0" fill="hold" grpId="0" nodeType="withEffect">
                                  <p:stCondLst>
                                    <p:cond delay="5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par>
                          <p:cTn id="17" fill="hold">
                            <p:stCondLst>
                              <p:cond delay="1500"/>
                            </p:stCondLst>
                            <p:childTnLst>
                              <p:par>
                                <p:cTn id="18" presetID="2" presetClass="entr" presetSubtype="2" decel="4000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1000" fill="hold"/>
                                        <p:tgtEl>
                                          <p:spTgt spid="19"/>
                                        </p:tgtEl>
                                        <p:attrNameLst>
                                          <p:attrName>ppt_x</p:attrName>
                                        </p:attrNameLst>
                                      </p:cBhvr>
                                      <p:tavLst>
                                        <p:tav tm="0">
                                          <p:val>
                                            <p:strVal val="1+#ppt_w/2"/>
                                          </p:val>
                                        </p:tav>
                                        <p:tav tm="100000">
                                          <p:val>
                                            <p:strVal val="#ppt_x"/>
                                          </p:val>
                                        </p:tav>
                                      </p:tavLst>
                                    </p:anim>
                                    <p:anim calcmode="lin" valueType="num">
                                      <p:cBhvr additive="base">
                                        <p:cTn id="21" dur="1000" fill="hold"/>
                                        <p:tgtEl>
                                          <p:spTgt spid="19"/>
                                        </p:tgtEl>
                                        <p:attrNameLst>
                                          <p:attrName>ppt_y</p:attrName>
                                        </p:attrNameLst>
                                      </p:cBhvr>
                                      <p:tavLst>
                                        <p:tav tm="0">
                                          <p:val>
                                            <p:strVal val="#ppt_y"/>
                                          </p:val>
                                        </p:tav>
                                        <p:tav tm="100000">
                                          <p:val>
                                            <p:strVal val="#ppt_y"/>
                                          </p:val>
                                        </p:tav>
                                      </p:tavLst>
                                    </p:anim>
                                  </p:childTnLst>
                                </p:cTn>
                              </p:par>
                              <p:par>
                                <p:cTn id="22" presetID="2" presetClass="entr" presetSubtype="2" decel="40000" fill="hold" grpId="0" nodeType="withEffect">
                                  <p:stCondLst>
                                    <p:cond delay="10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1000" fill="hold"/>
                                        <p:tgtEl>
                                          <p:spTgt spid="20"/>
                                        </p:tgtEl>
                                        <p:attrNameLst>
                                          <p:attrName>ppt_x</p:attrName>
                                        </p:attrNameLst>
                                      </p:cBhvr>
                                      <p:tavLst>
                                        <p:tav tm="0">
                                          <p:val>
                                            <p:strVal val="1+#ppt_w/2"/>
                                          </p:val>
                                        </p:tav>
                                        <p:tav tm="100000">
                                          <p:val>
                                            <p:strVal val="#ppt_x"/>
                                          </p:val>
                                        </p:tav>
                                      </p:tavLst>
                                    </p:anim>
                                    <p:anim calcmode="lin" valueType="num">
                                      <p:cBhvr additive="base">
                                        <p:cTn id="25" dur="10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2" decel="40000" fill="hold" grpId="0" nodeType="withEffect">
                                  <p:stCondLst>
                                    <p:cond delay="20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1+#ppt_w/2"/>
                                          </p:val>
                                        </p:tav>
                                        <p:tav tm="100000">
                                          <p:val>
                                            <p:strVal val="#ppt_x"/>
                                          </p:val>
                                        </p:tav>
                                      </p:tavLst>
                                    </p:anim>
                                    <p:anim calcmode="lin" valueType="num">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2" decel="40000" fill="hold" grpId="0" nodeType="withEffect">
                                  <p:stCondLst>
                                    <p:cond delay="30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fill="hold"/>
                                        <p:tgtEl>
                                          <p:spTgt spid="22"/>
                                        </p:tgtEl>
                                        <p:attrNameLst>
                                          <p:attrName>ppt_x</p:attrName>
                                        </p:attrNameLst>
                                      </p:cBhvr>
                                      <p:tavLst>
                                        <p:tav tm="0">
                                          <p:val>
                                            <p:strVal val="1+#ppt_w/2"/>
                                          </p:val>
                                        </p:tav>
                                        <p:tav tm="100000">
                                          <p:val>
                                            <p:strVal val="#ppt_x"/>
                                          </p:val>
                                        </p:tav>
                                      </p:tavLst>
                                    </p:anim>
                                    <p:anim calcmode="lin" valueType="num">
                                      <p:cBhvr additive="base">
                                        <p:cTn id="33" dur="10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2" decel="40000" fill="hold" grpId="0" nodeType="withEffect">
                                  <p:stCondLst>
                                    <p:cond delay="40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1000" fill="hold"/>
                                        <p:tgtEl>
                                          <p:spTgt spid="23"/>
                                        </p:tgtEl>
                                        <p:attrNameLst>
                                          <p:attrName>ppt_x</p:attrName>
                                        </p:attrNameLst>
                                      </p:cBhvr>
                                      <p:tavLst>
                                        <p:tav tm="0">
                                          <p:val>
                                            <p:strVal val="1+#ppt_w/2"/>
                                          </p:val>
                                        </p:tav>
                                        <p:tav tm="100000">
                                          <p:val>
                                            <p:strVal val="#ppt_x"/>
                                          </p:val>
                                        </p:tav>
                                      </p:tavLst>
                                    </p:anim>
                                    <p:anim calcmode="lin" valueType="num">
                                      <p:cBhvr additive="base">
                                        <p:cTn id="37" dur="10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2" decel="40000" fill="hold" grpId="0" nodeType="withEffect">
                                  <p:stCondLst>
                                    <p:cond delay="50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1000" fill="hold"/>
                                        <p:tgtEl>
                                          <p:spTgt spid="24"/>
                                        </p:tgtEl>
                                        <p:attrNameLst>
                                          <p:attrName>ppt_x</p:attrName>
                                        </p:attrNameLst>
                                      </p:cBhvr>
                                      <p:tavLst>
                                        <p:tav tm="0">
                                          <p:val>
                                            <p:strVal val="1+#ppt_w/2"/>
                                          </p:val>
                                        </p:tav>
                                        <p:tav tm="100000">
                                          <p:val>
                                            <p:strVal val="#ppt_x"/>
                                          </p:val>
                                        </p:tav>
                                      </p:tavLst>
                                    </p:anim>
                                    <p:anim calcmode="lin" valueType="num">
                                      <p:cBhvr additive="base">
                                        <p:cTn id="41" dur="1000" fill="hold"/>
                                        <p:tgtEl>
                                          <p:spTgt spid="24"/>
                                        </p:tgtEl>
                                        <p:attrNameLst>
                                          <p:attrName>ppt_y</p:attrName>
                                        </p:attrNameLst>
                                      </p:cBhvr>
                                      <p:tavLst>
                                        <p:tav tm="0">
                                          <p:val>
                                            <p:strVal val="#ppt_y"/>
                                          </p:val>
                                        </p:tav>
                                        <p:tav tm="100000">
                                          <p:val>
                                            <p:strVal val="#ppt_y"/>
                                          </p:val>
                                        </p:tav>
                                      </p:tavLst>
                                    </p:anim>
                                  </p:childTnLst>
                                </p:cTn>
                              </p:par>
                              <p:par>
                                <p:cTn id="42" presetID="2" presetClass="entr" presetSubtype="2" decel="40000" fill="hold" grpId="0" nodeType="withEffect">
                                  <p:stCondLst>
                                    <p:cond delay="60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1000" fill="hold"/>
                                        <p:tgtEl>
                                          <p:spTgt spid="25"/>
                                        </p:tgtEl>
                                        <p:attrNameLst>
                                          <p:attrName>ppt_x</p:attrName>
                                        </p:attrNameLst>
                                      </p:cBhvr>
                                      <p:tavLst>
                                        <p:tav tm="0">
                                          <p:val>
                                            <p:strVal val="1+#ppt_w/2"/>
                                          </p:val>
                                        </p:tav>
                                        <p:tav tm="100000">
                                          <p:val>
                                            <p:strVal val="#ppt_x"/>
                                          </p:val>
                                        </p:tav>
                                      </p:tavLst>
                                    </p:anim>
                                    <p:anim calcmode="lin" valueType="num">
                                      <p:cBhvr additive="base">
                                        <p:cTn id="45" dur="1000" fill="hold"/>
                                        <p:tgtEl>
                                          <p:spTgt spid="25"/>
                                        </p:tgtEl>
                                        <p:attrNameLst>
                                          <p:attrName>ppt_y</p:attrName>
                                        </p:attrNameLst>
                                      </p:cBhvr>
                                      <p:tavLst>
                                        <p:tav tm="0">
                                          <p:val>
                                            <p:strVal val="#ppt_y"/>
                                          </p:val>
                                        </p:tav>
                                        <p:tav tm="100000">
                                          <p:val>
                                            <p:strVal val="#ppt_y"/>
                                          </p:val>
                                        </p:tav>
                                      </p:tavLst>
                                    </p:anim>
                                  </p:childTnLst>
                                </p:cTn>
                              </p:par>
                              <p:par>
                                <p:cTn id="46" presetID="2" presetClass="entr" presetSubtype="2" decel="40000" fill="hold" grpId="0" nodeType="withEffect">
                                  <p:stCondLst>
                                    <p:cond delay="70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1000" fill="hold"/>
                                        <p:tgtEl>
                                          <p:spTgt spid="26"/>
                                        </p:tgtEl>
                                        <p:attrNameLst>
                                          <p:attrName>ppt_x</p:attrName>
                                        </p:attrNameLst>
                                      </p:cBhvr>
                                      <p:tavLst>
                                        <p:tav tm="0">
                                          <p:val>
                                            <p:strVal val="1+#ppt_w/2"/>
                                          </p:val>
                                        </p:tav>
                                        <p:tav tm="100000">
                                          <p:val>
                                            <p:strVal val="#ppt_x"/>
                                          </p:val>
                                        </p:tav>
                                      </p:tavLst>
                                    </p:anim>
                                    <p:anim calcmode="lin" valueType="num">
                                      <p:cBhvr additive="base">
                                        <p:cTn id="49" dur="1000" fill="hold"/>
                                        <p:tgtEl>
                                          <p:spTgt spid="26"/>
                                        </p:tgtEl>
                                        <p:attrNameLst>
                                          <p:attrName>ppt_y</p:attrName>
                                        </p:attrNameLst>
                                      </p:cBhvr>
                                      <p:tavLst>
                                        <p:tav tm="0">
                                          <p:val>
                                            <p:strVal val="#ppt_y"/>
                                          </p:val>
                                        </p:tav>
                                        <p:tav tm="100000">
                                          <p:val>
                                            <p:strVal val="#ppt_y"/>
                                          </p:val>
                                        </p:tav>
                                      </p:tavLst>
                                    </p:anim>
                                  </p:childTnLst>
                                </p:cTn>
                              </p:par>
                              <p:par>
                                <p:cTn id="50" presetID="2" presetClass="entr" presetSubtype="2" decel="40000" fill="hold" grpId="0" nodeType="withEffect">
                                  <p:stCondLst>
                                    <p:cond delay="80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1000" fill="hold"/>
                                        <p:tgtEl>
                                          <p:spTgt spid="27"/>
                                        </p:tgtEl>
                                        <p:attrNameLst>
                                          <p:attrName>ppt_x</p:attrName>
                                        </p:attrNameLst>
                                      </p:cBhvr>
                                      <p:tavLst>
                                        <p:tav tm="0">
                                          <p:val>
                                            <p:strVal val="1+#ppt_w/2"/>
                                          </p:val>
                                        </p:tav>
                                        <p:tav tm="100000">
                                          <p:val>
                                            <p:strVal val="#ppt_x"/>
                                          </p:val>
                                        </p:tav>
                                      </p:tavLst>
                                    </p:anim>
                                    <p:anim calcmode="lin" valueType="num">
                                      <p:cBhvr additive="base">
                                        <p:cTn id="53" dur="1000" fill="hold"/>
                                        <p:tgtEl>
                                          <p:spTgt spid="27"/>
                                        </p:tgtEl>
                                        <p:attrNameLst>
                                          <p:attrName>ppt_y</p:attrName>
                                        </p:attrNameLst>
                                      </p:cBhvr>
                                      <p:tavLst>
                                        <p:tav tm="0">
                                          <p:val>
                                            <p:strVal val="#ppt_y"/>
                                          </p:val>
                                        </p:tav>
                                        <p:tav tm="100000">
                                          <p:val>
                                            <p:strVal val="#ppt_y"/>
                                          </p:val>
                                        </p:tav>
                                      </p:tavLst>
                                    </p:anim>
                                  </p:childTnLst>
                                </p:cTn>
                              </p:par>
                              <p:par>
                                <p:cTn id="54" presetID="2" presetClass="entr" presetSubtype="2" decel="40000" fill="hold" grpId="0" nodeType="withEffect">
                                  <p:stCondLst>
                                    <p:cond delay="90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1000" fill="hold"/>
                                        <p:tgtEl>
                                          <p:spTgt spid="28"/>
                                        </p:tgtEl>
                                        <p:attrNameLst>
                                          <p:attrName>ppt_x</p:attrName>
                                        </p:attrNameLst>
                                      </p:cBhvr>
                                      <p:tavLst>
                                        <p:tav tm="0">
                                          <p:val>
                                            <p:strVal val="1+#ppt_w/2"/>
                                          </p:val>
                                        </p:tav>
                                        <p:tav tm="100000">
                                          <p:val>
                                            <p:strVal val="#ppt_x"/>
                                          </p:val>
                                        </p:tav>
                                      </p:tavLst>
                                    </p:anim>
                                    <p:anim calcmode="lin" valueType="num">
                                      <p:cBhvr additive="base">
                                        <p:cTn id="57"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6750566"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第八章　对违反廉洁纪律行为的处分</a:t>
            </a:r>
          </a:p>
        </p:txBody>
      </p:sp>
      <p:sp>
        <p:nvSpPr>
          <p:cNvPr id="6" name="矩形 5"/>
          <p:cNvSpPr/>
          <p:nvPr/>
        </p:nvSpPr>
        <p:spPr>
          <a:xfrm>
            <a:off x="498388" y="1556742"/>
            <a:ext cx="11195226" cy="307777"/>
          </a:xfrm>
          <a:prstGeom prst="rect">
            <a:avLst/>
          </a:prstGeom>
        </p:spPr>
        <p:txBody>
          <a:bodyPr wrap="square">
            <a:spAutoFit/>
          </a:bodyPr>
          <a:lstStyle/>
          <a:p>
            <a:pPr algn="ctr"/>
            <a:r>
              <a:rPr lang="zh-CN" altLang="en-US" sz="1400" dirty="0">
                <a:solidFill>
                  <a:schemeClr val="tx1">
                    <a:lumMod val="65000"/>
                    <a:lumOff val="35000"/>
                  </a:schemeClr>
                </a:solidFill>
                <a:latin typeface="+mn-ea"/>
              </a:rPr>
              <a:t>开篇强调：“党员干部必须正确行使人民赋予的权力，清正廉洁，反对任何滥用职权、谋求私利的行为”。</a:t>
            </a:r>
            <a:r>
              <a:rPr lang="zh-CN" altLang="en-US" sz="1400" dirty="0">
                <a:gradFill>
                  <a:gsLst>
                    <a:gs pos="0">
                      <a:srgbClr val="FF0000"/>
                    </a:gs>
                    <a:gs pos="100000">
                      <a:srgbClr val="C00000"/>
                    </a:gs>
                  </a:gsLst>
                  <a:lin ang="2700000" scaled="0"/>
                </a:gradFill>
                <a:latin typeface="+mn-ea"/>
              </a:rPr>
              <a:t>（红色字体为新增或调整条款）</a:t>
            </a:r>
            <a:endParaRPr lang="zh-CN" altLang="en-US" sz="1400" dirty="0">
              <a:solidFill>
                <a:srgbClr val="FF8751"/>
              </a:solidFill>
              <a:latin typeface="+mn-ea"/>
            </a:endParaRPr>
          </a:p>
        </p:txBody>
      </p:sp>
      <p:sp>
        <p:nvSpPr>
          <p:cNvPr id="19" name="矩形 18"/>
          <p:cNvSpPr/>
          <p:nvPr/>
        </p:nvSpPr>
        <p:spPr>
          <a:xfrm>
            <a:off x="4012734" y="1064503"/>
            <a:ext cx="4166532" cy="461665"/>
          </a:xfrm>
          <a:prstGeom prst="rect">
            <a:avLst/>
          </a:prstGeom>
        </p:spPr>
        <p:txBody>
          <a:bodyPr wrap="square">
            <a:spAutoFit/>
          </a:bodyPr>
          <a:lstStyle/>
          <a:p>
            <a:pPr algn="ctr"/>
            <a:r>
              <a:rPr lang="zh-CN" altLang="en-US" sz="2400" dirty="0">
                <a:gradFill>
                  <a:gsLst>
                    <a:gs pos="0">
                      <a:srgbClr val="FF0000"/>
                    </a:gs>
                    <a:gs pos="100000">
                      <a:srgbClr val="C00000"/>
                    </a:gs>
                  </a:gsLst>
                  <a:lin ang="2700000" scaled="0"/>
                </a:gradFill>
                <a:latin typeface="+mj-ea"/>
                <a:ea typeface="+mj-ea"/>
              </a:rPr>
              <a:t>廉洁纪律主要违纪行为：</a:t>
            </a:r>
          </a:p>
        </p:txBody>
      </p:sp>
      <p:sp>
        <p:nvSpPr>
          <p:cNvPr id="20" name="PA-圆角矩形 19"/>
          <p:cNvSpPr/>
          <p:nvPr>
            <p:custDataLst>
              <p:tags r:id="rId1"/>
            </p:custDataLst>
          </p:nvPr>
        </p:nvSpPr>
        <p:spPr>
          <a:xfrm>
            <a:off x="498388" y="2010301"/>
            <a:ext cx="5400000" cy="64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lumMod val="65000"/>
                    <a:lumOff val="35000"/>
                  </a:schemeClr>
                </a:solidFill>
                <a:latin typeface="+mn-ea"/>
              </a:rPr>
              <a:t>利用职权或者纵容亲属、身边人员谋取利益；</a:t>
            </a:r>
            <a:endParaRPr lang="zh-CN" altLang="en-US" sz="1400" dirty="0">
              <a:solidFill>
                <a:schemeClr val="tx1">
                  <a:lumMod val="65000"/>
                  <a:lumOff val="35000"/>
                </a:schemeClr>
              </a:solidFill>
              <a:latin typeface="+mn-ea"/>
            </a:endParaRPr>
          </a:p>
        </p:txBody>
      </p:sp>
      <p:sp>
        <p:nvSpPr>
          <p:cNvPr id="21" name="PA-圆角矩形 20"/>
          <p:cNvSpPr/>
          <p:nvPr>
            <p:custDataLst>
              <p:tags r:id="rId2"/>
            </p:custDataLst>
          </p:nvPr>
        </p:nvSpPr>
        <p:spPr>
          <a:xfrm>
            <a:off x="6293614" y="2010301"/>
            <a:ext cx="5400000" cy="64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lumMod val="65000"/>
                    <a:lumOff val="35000"/>
                  </a:schemeClr>
                </a:solidFill>
                <a:latin typeface="+mn-ea"/>
              </a:rPr>
              <a:t>离退休人员或亲属违规从事与原任职务管辖业务相关的营利活动的；</a:t>
            </a:r>
          </a:p>
        </p:txBody>
      </p:sp>
      <p:sp>
        <p:nvSpPr>
          <p:cNvPr id="22" name="PA-圆角矩形 21"/>
          <p:cNvSpPr/>
          <p:nvPr>
            <p:custDataLst>
              <p:tags r:id="rId3"/>
            </p:custDataLst>
          </p:nvPr>
        </p:nvSpPr>
        <p:spPr>
          <a:xfrm>
            <a:off x="498388" y="2778013"/>
            <a:ext cx="5400000" cy="64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lumMod val="65000"/>
                    <a:lumOff val="35000"/>
                  </a:schemeClr>
                </a:solidFill>
                <a:latin typeface="+mn-ea"/>
              </a:rPr>
              <a:t>违规接收礼品礼金消费卡，增加了有价证券、股权、其他金融产品等财物；</a:t>
            </a:r>
            <a:endParaRPr lang="zh-CN" altLang="en-US" sz="1400" dirty="0">
              <a:solidFill>
                <a:schemeClr val="tx1">
                  <a:lumMod val="65000"/>
                  <a:lumOff val="35000"/>
                </a:schemeClr>
              </a:solidFill>
              <a:latin typeface="+mn-ea"/>
            </a:endParaRPr>
          </a:p>
        </p:txBody>
      </p:sp>
      <p:sp>
        <p:nvSpPr>
          <p:cNvPr id="23" name="PA-圆角矩形 22"/>
          <p:cNvSpPr/>
          <p:nvPr>
            <p:custDataLst>
              <p:tags r:id="rId4"/>
            </p:custDataLst>
          </p:nvPr>
        </p:nvSpPr>
        <p:spPr>
          <a:xfrm>
            <a:off x="6293614" y="2777968"/>
            <a:ext cx="5400000" cy="64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lumMod val="65000"/>
                    <a:lumOff val="35000"/>
                  </a:schemeClr>
                </a:solidFill>
                <a:latin typeface="+mn-ea"/>
              </a:rPr>
              <a:t>党员领导干部违反工作、生活保障制度的；</a:t>
            </a:r>
            <a:endParaRPr lang="zh-CN" altLang="en-US" sz="1400" dirty="0">
              <a:gradFill>
                <a:gsLst>
                  <a:gs pos="0">
                    <a:srgbClr val="FF0000"/>
                  </a:gs>
                  <a:gs pos="100000">
                    <a:srgbClr val="C00000"/>
                  </a:gs>
                </a:gsLst>
                <a:lin ang="2700000" scaled="0"/>
              </a:gradFill>
              <a:latin typeface="+mj-ea"/>
              <a:ea typeface="+mj-ea"/>
            </a:endParaRPr>
          </a:p>
        </p:txBody>
      </p:sp>
      <p:sp>
        <p:nvSpPr>
          <p:cNvPr id="24" name="PA-圆角矩形 23"/>
          <p:cNvSpPr/>
          <p:nvPr>
            <p:custDataLst>
              <p:tags r:id="rId5"/>
            </p:custDataLst>
          </p:nvPr>
        </p:nvSpPr>
        <p:spPr>
          <a:xfrm>
            <a:off x="498388" y="3545725"/>
            <a:ext cx="5400000" cy="64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gradFill>
                  <a:gsLst>
                    <a:gs pos="0">
                      <a:srgbClr val="FF0000"/>
                    </a:gs>
                    <a:gs pos="100000">
                      <a:srgbClr val="C00000"/>
                    </a:gs>
                  </a:gsLst>
                  <a:lin ang="2700000" scaled="0"/>
                </a:gradFill>
                <a:latin typeface="+mj-ea"/>
                <a:ea typeface="+mj-ea"/>
              </a:rPr>
              <a:t>借用管理和服务对象的钱款、住房、车辆等或通过民间借贷等金融活动获取大额回报的；</a:t>
            </a:r>
            <a:endParaRPr lang="zh-CN" altLang="en-US" sz="1400" dirty="0">
              <a:gradFill>
                <a:gsLst>
                  <a:gs pos="0">
                    <a:srgbClr val="FF0000"/>
                  </a:gs>
                  <a:gs pos="100000">
                    <a:srgbClr val="C00000"/>
                  </a:gs>
                </a:gsLst>
                <a:lin ang="2700000" scaled="0"/>
              </a:gradFill>
              <a:latin typeface="+mj-ea"/>
              <a:ea typeface="+mj-ea"/>
            </a:endParaRPr>
          </a:p>
        </p:txBody>
      </p:sp>
      <p:sp>
        <p:nvSpPr>
          <p:cNvPr id="25" name="PA-圆角矩形 24"/>
          <p:cNvSpPr/>
          <p:nvPr>
            <p:custDataLst>
              <p:tags r:id="rId6"/>
            </p:custDataLst>
          </p:nvPr>
        </p:nvSpPr>
        <p:spPr>
          <a:xfrm>
            <a:off x="6293614" y="3545635"/>
            <a:ext cx="5400000" cy="64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lumMod val="65000"/>
                    <a:lumOff val="35000"/>
                  </a:schemeClr>
                </a:solidFill>
                <a:latin typeface="+mn-ea"/>
              </a:rPr>
              <a:t>违规占有、使用公款公务的；</a:t>
            </a:r>
            <a:endParaRPr lang="zh-CN" altLang="en-US" sz="1400" dirty="0">
              <a:solidFill>
                <a:schemeClr val="tx1">
                  <a:lumMod val="65000"/>
                  <a:lumOff val="35000"/>
                </a:schemeClr>
              </a:solidFill>
              <a:latin typeface="+mn-ea"/>
            </a:endParaRPr>
          </a:p>
        </p:txBody>
      </p:sp>
      <p:sp>
        <p:nvSpPr>
          <p:cNvPr id="26" name="PA-圆角矩形 25"/>
          <p:cNvSpPr/>
          <p:nvPr>
            <p:custDataLst>
              <p:tags r:id="rId7"/>
            </p:custDataLst>
          </p:nvPr>
        </p:nvSpPr>
        <p:spPr>
          <a:xfrm>
            <a:off x="498388" y="4313437"/>
            <a:ext cx="5400000" cy="64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lumMod val="65000"/>
                    <a:lumOff val="35000"/>
                  </a:schemeClr>
                </a:solidFill>
                <a:latin typeface="+mn-ea"/>
              </a:rPr>
              <a:t>利用职权大操大办、接受、提供可能影响公正执行公务的宴请或其他娱乐活动的；</a:t>
            </a:r>
            <a:endParaRPr lang="zh-CN" altLang="en-US" sz="1400" dirty="0">
              <a:solidFill>
                <a:schemeClr val="tx1">
                  <a:lumMod val="65000"/>
                  <a:lumOff val="35000"/>
                </a:schemeClr>
              </a:solidFill>
              <a:latin typeface="+mn-ea"/>
            </a:endParaRPr>
          </a:p>
        </p:txBody>
      </p:sp>
      <p:sp>
        <p:nvSpPr>
          <p:cNvPr id="27" name="PA-圆角矩形 26"/>
          <p:cNvSpPr/>
          <p:nvPr>
            <p:custDataLst>
              <p:tags r:id="rId8"/>
            </p:custDataLst>
          </p:nvPr>
        </p:nvSpPr>
        <p:spPr>
          <a:xfrm>
            <a:off x="6293614" y="4313302"/>
            <a:ext cx="5400000" cy="64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gradFill>
                  <a:gsLst>
                    <a:gs pos="0">
                      <a:srgbClr val="FF0000"/>
                    </a:gs>
                    <a:gs pos="100000">
                      <a:srgbClr val="C00000"/>
                    </a:gs>
                  </a:gsLst>
                  <a:lin ang="2700000" scaled="0"/>
                </a:gradFill>
                <a:latin typeface="+mj-ea"/>
                <a:ea typeface="+mj-ea"/>
              </a:rPr>
              <a:t>以学习培训、考察调研、职工疗养等为名变相公款旅游等违反中央八项规定精神新表现作出处分规定</a:t>
            </a:r>
            <a:endParaRPr lang="zh-CN" altLang="en-US" sz="1400" dirty="0">
              <a:gradFill>
                <a:gsLst>
                  <a:gs pos="0">
                    <a:srgbClr val="FF0000"/>
                  </a:gs>
                  <a:gs pos="100000">
                    <a:srgbClr val="C00000"/>
                  </a:gs>
                </a:gsLst>
                <a:lin ang="2700000" scaled="0"/>
              </a:gradFill>
              <a:latin typeface="+mj-ea"/>
              <a:ea typeface="+mj-ea"/>
            </a:endParaRPr>
          </a:p>
        </p:txBody>
      </p:sp>
      <p:sp>
        <p:nvSpPr>
          <p:cNvPr id="28" name="PA-圆角矩形 27"/>
          <p:cNvSpPr/>
          <p:nvPr>
            <p:custDataLst>
              <p:tags r:id="rId9"/>
            </p:custDataLst>
          </p:nvPr>
        </p:nvSpPr>
        <p:spPr>
          <a:xfrm>
            <a:off x="498388" y="5081149"/>
            <a:ext cx="5400000" cy="64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gradFill>
                  <a:gsLst>
                    <a:gs pos="0">
                      <a:srgbClr val="FF0000"/>
                    </a:gs>
                    <a:gs pos="100000">
                      <a:srgbClr val="C00000"/>
                    </a:gs>
                  </a:gsLst>
                  <a:lin ang="2700000" scaled="0"/>
                </a:gradFill>
                <a:latin typeface="+mj-ea"/>
                <a:ea typeface="+mj-ea"/>
              </a:rPr>
              <a:t>违规从事盈利活动的，增加了“利用参与企业重组改制、定向增发、兼并投资、土地使用权出让等决策、审批过程中掌握的信息买卖股票，利用职权或者职务上的影响通过购买信托产品、基金等方式非正常获利的”；</a:t>
            </a:r>
          </a:p>
        </p:txBody>
      </p:sp>
      <p:sp>
        <p:nvSpPr>
          <p:cNvPr id="29" name="PA-圆角矩形 28"/>
          <p:cNvSpPr/>
          <p:nvPr>
            <p:custDataLst>
              <p:tags r:id="rId10"/>
            </p:custDataLst>
          </p:nvPr>
        </p:nvSpPr>
        <p:spPr>
          <a:xfrm>
            <a:off x="6293614" y="5080969"/>
            <a:ext cx="5400000" cy="64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lumMod val="65000"/>
                    <a:lumOff val="35000"/>
                  </a:schemeClr>
                </a:solidFill>
                <a:latin typeface="+mn-ea"/>
              </a:rPr>
              <a:t>违反会议活动管理规定和办公用房管理规定的；</a:t>
            </a:r>
            <a:endParaRPr lang="zh-CN" altLang="en-US" sz="1400" dirty="0">
              <a:solidFill>
                <a:schemeClr val="tx1">
                  <a:lumMod val="65000"/>
                  <a:lumOff val="35000"/>
                </a:schemeClr>
              </a:solidFill>
              <a:latin typeface="+mn-ea"/>
            </a:endParaRPr>
          </a:p>
        </p:txBody>
      </p:sp>
      <p:sp>
        <p:nvSpPr>
          <p:cNvPr id="30" name="PA-圆角矩形 29"/>
          <p:cNvSpPr/>
          <p:nvPr>
            <p:custDataLst>
              <p:tags r:id="rId11"/>
            </p:custDataLst>
          </p:nvPr>
        </p:nvSpPr>
        <p:spPr>
          <a:xfrm>
            <a:off x="498388" y="5848860"/>
            <a:ext cx="5400000" cy="64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lumMod val="65000"/>
                    <a:lumOff val="35000"/>
                  </a:schemeClr>
                </a:solidFill>
                <a:latin typeface="+mn-ea"/>
              </a:rPr>
              <a:t>在审批监管、资源开发、金融信贷、大宗采购、土地使用权出让、房地产开发、工程招投标以及公共财政支出等方面谋取利益的；</a:t>
            </a:r>
          </a:p>
        </p:txBody>
      </p:sp>
      <p:sp>
        <p:nvSpPr>
          <p:cNvPr id="31" name="PA-圆角矩形 30"/>
          <p:cNvSpPr/>
          <p:nvPr>
            <p:custDataLst>
              <p:tags r:id="rId12"/>
            </p:custDataLst>
          </p:nvPr>
        </p:nvSpPr>
        <p:spPr>
          <a:xfrm>
            <a:off x="6293614" y="5848638"/>
            <a:ext cx="5400000" cy="648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lumMod val="65000"/>
                    <a:lumOff val="35000"/>
                  </a:schemeClr>
                </a:solidFill>
                <a:latin typeface="+mn-ea"/>
              </a:rPr>
              <a:t>搞权色交易或者给予财物搞钱色交易的；</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14" presetClass="entr" presetSubtype="10"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1000"/>
                            </p:stCondLst>
                            <p:childTnLst>
                              <p:par>
                                <p:cTn id="14" presetID="2" presetClass="entr" presetSubtype="4" decel="4000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1000" fill="hold"/>
                                        <p:tgtEl>
                                          <p:spTgt spid="20"/>
                                        </p:tgtEl>
                                        <p:attrNameLst>
                                          <p:attrName>ppt_x</p:attrName>
                                        </p:attrNameLst>
                                      </p:cBhvr>
                                      <p:tavLst>
                                        <p:tav tm="0">
                                          <p:val>
                                            <p:strVal val="#ppt_x"/>
                                          </p:val>
                                        </p:tav>
                                        <p:tav tm="100000">
                                          <p:val>
                                            <p:strVal val="#ppt_x"/>
                                          </p:val>
                                        </p:tav>
                                      </p:tavLst>
                                    </p:anim>
                                    <p:anim calcmode="lin" valueType="num">
                                      <p:cBhvr additive="base">
                                        <p:cTn id="17" dur="1000" fill="hold"/>
                                        <p:tgtEl>
                                          <p:spTgt spid="20"/>
                                        </p:tgtEl>
                                        <p:attrNameLst>
                                          <p:attrName>ppt_y</p:attrName>
                                        </p:attrNameLst>
                                      </p:cBhvr>
                                      <p:tavLst>
                                        <p:tav tm="0">
                                          <p:val>
                                            <p:strVal val="1+#ppt_h/2"/>
                                          </p:val>
                                        </p:tav>
                                        <p:tav tm="100000">
                                          <p:val>
                                            <p:strVal val="#ppt_y"/>
                                          </p:val>
                                        </p:tav>
                                      </p:tavLst>
                                    </p:anim>
                                  </p:childTnLst>
                                </p:cTn>
                              </p:par>
                              <p:par>
                                <p:cTn id="18" presetID="2" presetClass="entr" presetSubtype="4" decel="40000" fill="hold" grpId="0" nodeType="withEffect">
                                  <p:stCondLst>
                                    <p:cond delay="10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1000" fill="hold"/>
                                        <p:tgtEl>
                                          <p:spTgt spid="21"/>
                                        </p:tgtEl>
                                        <p:attrNameLst>
                                          <p:attrName>ppt_x</p:attrName>
                                        </p:attrNameLst>
                                      </p:cBhvr>
                                      <p:tavLst>
                                        <p:tav tm="0">
                                          <p:val>
                                            <p:strVal val="#ppt_x"/>
                                          </p:val>
                                        </p:tav>
                                        <p:tav tm="100000">
                                          <p:val>
                                            <p:strVal val="#ppt_x"/>
                                          </p:val>
                                        </p:tav>
                                      </p:tavLst>
                                    </p:anim>
                                    <p:anim calcmode="lin" valueType="num">
                                      <p:cBhvr additive="base">
                                        <p:cTn id="21" dur="1000" fill="hold"/>
                                        <p:tgtEl>
                                          <p:spTgt spid="21"/>
                                        </p:tgtEl>
                                        <p:attrNameLst>
                                          <p:attrName>ppt_y</p:attrName>
                                        </p:attrNameLst>
                                      </p:cBhvr>
                                      <p:tavLst>
                                        <p:tav tm="0">
                                          <p:val>
                                            <p:strVal val="1+#ppt_h/2"/>
                                          </p:val>
                                        </p:tav>
                                        <p:tav tm="100000">
                                          <p:val>
                                            <p:strVal val="#ppt_y"/>
                                          </p:val>
                                        </p:tav>
                                      </p:tavLst>
                                    </p:anim>
                                  </p:childTnLst>
                                </p:cTn>
                              </p:par>
                              <p:par>
                                <p:cTn id="22" presetID="2" presetClass="entr" presetSubtype="4" decel="40000" fill="hold" grpId="0" nodeType="withEffect">
                                  <p:stCondLst>
                                    <p:cond delay="20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1000" fill="hold"/>
                                        <p:tgtEl>
                                          <p:spTgt spid="22"/>
                                        </p:tgtEl>
                                        <p:attrNameLst>
                                          <p:attrName>ppt_x</p:attrName>
                                        </p:attrNameLst>
                                      </p:cBhvr>
                                      <p:tavLst>
                                        <p:tav tm="0">
                                          <p:val>
                                            <p:strVal val="#ppt_x"/>
                                          </p:val>
                                        </p:tav>
                                        <p:tav tm="100000">
                                          <p:val>
                                            <p:strVal val="#ppt_x"/>
                                          </p:val>
                                        </p:tav>
                                      </p:tavLst>
                                    </p:anim>
                                    <p:anim calcmode="lin" valueType="num">
                                      <p:cBhvr additive="base">
                                        <p:cTn id="25" dur="10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4" decel="40000" fill="hold" grpId="0" nodeType="withEffect">
                                  <p:stCondLst>
                                    <p:cond delay="30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1000" fill="hold"/>
                                        <p:tgtEl>
                                          <p:spTgt spid="23"/>
                                        </p:tgtEl>
                                        <p:attrNameLst>
                                          <p:attrName>ppt_x</p:attrName>
                                        </p:attrNameLst>
                                      </p:cBhvr>
                                      <p:tavLst>
                                        <p:tav tm="0">
                                          <p:val>
                                            <p:strVal val="#ppt_x"/>
                                          </p:val>
                                        </p:tav>
                                        <p:tav tm="100000">
                                          <p:val>
                                            <p:strVal val="#ppt_x"/>
                                          </p:val>
                                        </p:tav>
                                      </p:tavLst>
                                    </p:anim>
                                    <p:anim calcmode="lin" valueType="num">
                                      <p:cBhvr additive="base">
                                        <p:cTn id="29" dur="1000" fill="hold"/>
                                        <p:tgtEl>
                                          <p:spTgt spid="23"/>
                                        </p:tgtEl>
                                        <p:attrNameLst>
                                          <p:attrName>ppt_y</p:attrName>
                                        </p:attrNameLst>
                                      </p:cBhvr>
                                      <p:tavLst>
                                        <p:tav tm="0">
                                          <p:val>
                                            <p:strVal val="1+#ppt_h/2"/>
                                          </p:val>
                                        </p:tav>
                                        <p:tav tm="100000">
                                          <p:val>
                                            <p:strVal val="#ppt_y"/>
                                          </p:val>
                                        </p:tav>
                                      </p:tavLst>
                                    </p:anim>
                                  </p:childTnLst>
                                </p:cTn>
                              </p:par>
                              <p:par>
                                <p:cTn id="30" presetID="2" presetClass="entr" presetSubtype="4" decel="40000" fill="hold" grpId="0" nodeType="withEffect">
                                  <p:stCondLst>
                                    <p:cond delay="40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1000" fill="hold"/>
                                        <p:tgtEl>
                                          <p:spTgt spid="24"/>
                                        </p:tgtEl>
                                        <p:attrNameLst>
                                          <p:attrName>ppt_x</p:attrName>
                                        </p:attrNameLst>
                                      </p:cBhvr>
                                      <p:tavLst>
                                        <p:tav tm="0">
                                          <p:val>
                                            <p:strVal val="#ppt_x"/>
                                          </p:val>
                                        </p:tav>
                                        <p:tav tm="100000">
                                          <p:val>
                                            <p:strVal val="#ppt_x"/>
                                          </p:val>
                                        </p:tav>
                                      </p:tavLst>
                                    </p:anim>
                                    <p:anim calcmode="lin" valueType="num">
                                      <p:cBhvr additive="base">
                                        <p:cTn id="33" dur="1000" fill="hold"/>
                                        <p:tgtEl>
                                          <p:spTgt spid="24"/>
                                        </p:tgtEl>
                                        <p:attrNameLst>
                                          <p:attrName>ppt_y</p:attrName>
                                        </p:attrNameLst>
                                      </p:cBhvr>
                                      <p:tavLst>
                                        <p:tav tm="0">
                                          <p:val>
                                            <p:strVal val="1+#ppt_h/2"/>
                                          </p:val>
                                        </p:tav>
                                        <p:tav tm="100000">
                                          <p:val>
                                            <p:strVal val="#ppt_y"/>
                                          </p:val>
                                        </p:tav>
                                      </p:tavLst>
                                    </p:anim>
                                  </p:childTnLst>
                                </p:cTn>
                              </p:par>
                              <p:par>
                                <p:cTn id="34" presetID="2" presetClass="entr" presetSubtype="4" decel="40000" fill="hold" grpId="0" nodeType="withEffect">
                                  <p:stCondLst>
                                    <p:cond delay="50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000" fill="hold"/>
                                        <p:tgtEl>
                                          <p:spTgt spid="25"/>
                                        </p:tgtEl>
                                        <p:attrNameLst>
                                          <p:attrName>ppt_x</p:attrName>
                                        </p:attrNameLst>
                                      </p:cBhvr>
                                      <p:tavLst>
                                        <p:tav tm="0">
                                          <p:val>
                                            <p:strVal val="#ppt_x"/>
                                          </p:val>
                                        </p:tav>
                                        <p:tav tm="100000">
                                          <p:val>
                                            <p:strVal val="#ppt_x"/>
                                          </p:val>
                                        </p:tav>
                                      </p:tavLst>
                                    </p:anim>
                                    <p:anim calcmode="lin" valueType="num">
                                      <p:cBhvr additive="base">
                                        <p:cTn id="37" dur="1000" fill="hold"/>
                                        <p:tgtEl>
                                          <p:spTgt spid="25"/>
                                        </p:tgtEl>
                                        <p:attrNameLst>
                                          <p:attrName>ppt_y</p:attrName>
                                        </p:attrNameLst>
                                      </p:cBhvr>
                                      <p:tavLst>
                                        <p:tav tm="0">
                                          <p:val>
                                            <p:strVal val="1+#ppt_h/2"/>
                                          </p:val>
                                        </p:tav>
                                        <p:tav tm="100000">
                                          <p:val>
                                            <p:strVal val="#ppt_y"/>
                                          </p:val>
                                        </p:tav>
                                      </p:tavLst>
                                    </p:anim>
                                  </p:childTnLst>
                                </p:cTn>
                              </p:par>
                              <p:par>
                                <p:cTn id="38" presetID="2" presetClass="entr" presetSubtype="4" decel="40000" fill="hold" grpId="0" nodeType="withEffect">
                                  <p:stCondLst>
                                    <p:cond delay="60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ppt_x"/>
                                          </p:val>
                                        </p:tav>
                                        <p:tav tm="100000">
                                          <p:val>
                                            <p:strVal val="#ppt_x"/>
                                          </p:val>
                                        </p:tav>
                                      </p:tavLst>
                                    </p:anim>
                                    <p:anim calcmode="lin" valueType="num">
                                      <p:cBhvr additive="base">
                                        <p:cTn id="41" dur="1000" fill="hold"/>
                                        <p:tgtEl>
                                          <p:spTgt spid="26"/>
                                        </p:tgtEl>
                                        <p:attrNameLst>
                                          <p:attrName>ppt_y</p:attrName>
                                        </p:attrNameLst>
                                      </p:cBhvr>
                                      <p:tavLst>
                                        <p:tav tm="0">
                                          <p:val>
                                            <p:strVal val="1+#ppt_h/2"/>
                                          </p:val>
                                        </p:tav>
                                        <p:tav tm="100000">
                                          <p:val>
                                            <p:strVal val="#ppt_y"/>
                                          </p:val>
                                        </p:tav>
                                      </p:tavLst>
                                    </p:anim>
                                  </p:childTnLst>
                                </p:cTn>
                              </p:par>
                              <p:par>
                                <p:cTn id="42" presetID="2" presetClass="entr" presetSubtype="4" decel="40000" fill="hold" grpId="0" nodeType="withEffect">
                                  <p:stCondLst>
                                    <p:cond delay="70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1000" fill="hold"/>
                                        <p:tgtEl>
                                          <p:spTgt spid="27"/>
                                        </p:tgtEl>
                                        <p:attrNameLst>
                                          <p:attrName>ppt_x</p:attrName>
                                        </p:attrNameLst>
                                      </p:cBhvr>
                                      <p:tavLst>
                                        <p:tav tm="0">
                                          <p:val>
                                            <p:strVal val="#ppt_x"/>
                                          </p:val>
                                        </p:tav>
                                        <p:tav tm="100000">
                                          <p:val>
                                            <p:strVal val="#ppt_x"/>
                                          </p:val>
                                        </p:tav>
                                      </p:tavLst>
                                    </p:anim>
                                    <p:anim calcmode="lin" valueType="num">
                                      <p:cBhvr additive="base">
                                        <p:cTn id="45" dur="1000" fill="hold"/>
                                        <p:tgtEl>
                                          <p:spTgt spid="27"/>
                                        </p:tgtEl>
                                        <p:attrNameLst>
                                          <p:attrName>ppt_y</p:attrName>
                                        </p:attrNameLst>
                                      </p:cBhvr>
                                      <p:tavLst>
                                        <p:tav tm="0">
                                          <p:val>
                                            <p:strVal val="1+#ppt_h/2"/>
                                          </p:val>
                                        </p:tav>
                                        <p:tav tm="100000">
                                          <p:val>
                                            <p:strVal val="#ppt_y"/>
                                          </p:val>
                                        </p:tav>
                                      </p:tavLst>
                                    </p:anim>
                                  </p:childTnLst>
                                </p:cTn>
                              </p:par>
                              <p:par>
                                <p:cTn id="46" presetID="2" presetClass="entr" presetSubtype="4" decel="40000" fill="hold" grpId="0" nodeType="withEffect">
                                  <p:stCondLst>
                                    <p:cond delay="80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1000" fill="hold"/>
                                        <p:tgtEl>
                                          <p:spTgt spid="28"/>
                                        </p:tgtEl>
                                        <p:attrNameLst>
                                          <p:attrName>ppt_x</p:attrName>
                                        </p:attrNameLst>
                                      </p:cBhvr>
                                      <p:tavLst>
                                        <p:tav tm="0">
                                          <p:val>
                                            <p:strVal val="#ppt_x"/>
                                          </p:val>
                                        </p:tav>
                                        <p:tav tm="100000">
                                          <p:val>
                                            <p:strVal val="#ppt_x"/>
                                          </p:val>
                                        </p:tav>
                                      </p:tavLst>
                                    </p:anim>
                                    <p:anim calcmode="lin" valueType="num">
                                      <p:cBhvr additive="base">
                                        <p:cTn id="49" dur="1000" fill="hold"/>
                                        <p:tgtEl>
                                          <p:spTgt spid="28"/>
                                        </p:tgtEl>
                                        <p:attrNameLst>
                                          <p:attrName>ppt_y</p:attrName>
                                        </p:attrNameLst>
                                      </p:cBhvr>
                                      <p:tavLst>
                                        <p:tav tm="0">
                                          <p:val>
                                            <p:strVal val="1+#ppt_h/2"/>
                                          </p:val>
                                        </p:tav>
                                        <p:tav tm="100000">
                                          <p:val>
                                            <p:strVal val="#ppt_y"/>
                                          </p:val>
                                        </p:tav>
                                      </p:tavLst>
                                    </p:anim>
                                  </p:childTnLst>
                                </p:cTn>
                              </p:par>
                              <p:par>
                                <p:cTn id="50" presetID="2" presetClass="entr" presetSubtype="4" decel="40000" fill="hold" grpId="0" nodeType="withEffect">
                                  <p:stCondLst>
                                    <p:cond delay="90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1000" fill="hold"/>
                                        <p:tgtEl>
                                          <p:spTgt spid="29"/>
                                        </p:tgtEl>
                                        <p:attrNameLst>
                                          <p:attrName>ppt_x</p:attrName>
                                        </p:attrNameLst>
                                      </p:cBhvr>
                                      <p:tavLst>
                                        <p:tav tm="0">
                                          <p:val>
                                            <p:strVal val="#ppt_x"/>
                                          </p:val>
                                        </p:tav>
                                        <p:tav tm="100000">
                                          <p:val>
                                            <p:strVal val="#ppt_x"/>
                                          </p:val>
                                        </p:tav>
                                      </p:tavLst>
                                    </p:anim>
                                    <p:anim calcmode="lin" valueType="num">
                                      <p:cBhvr additive="base">
                                        <p:cTn id="53" dur="1000" fill="hold"/>
                                        <p:tgtEl>
                                          <p:spTgt spid="29"/>
                                        </p:tgtEl>
                                        <p:attrNameLst>
                                          <p:attrName>ppt_y</p:attrName>
                                        </p:attrNameLst>
                                      </p:cBhvr>
                                      <p:tavLst>
                                        <p:tav tm="0">
                                          <p:val>
                                            <p:strVal val="1+#ppt_h/2"/>
                                          </p:val>
                                        </p:tav>
                                        <p:tav tm="100000">
                                          <p:val>
                                            <p:strVal val="#ppt_y"/>
                                          </p:val>
                                        </p:tav>
                                      </p:tavLst>
                                    </p:anim>
                                  </p:childTnLst>
                                </p:cTn>
                              </p:par>
                              <p:par>
                                <p:cTn id="54" presetID="2" presetClass="entr" presetSubtype="4" decel="40000" fill="hold" grpId="0" nodeType="withEffect">
                                  <p:stCondLst>
                                    <p:cond delay="100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1000" fill="hold"/>
                                        <p:tgtEl>
                                          <p:spTgt spid="30"/>
                                        </p:tgtEl>
                                        <p:attrNameLst>
                                          <p:attrName>ppt_x</p:attrName>
                                        </p:attrNameLst>
                                      </p:cBhvr>
                                      <p:tavLst>
                                        <p:tav tm="0">
                                          <p:val>
                                            <p:strVal val="#ppt_x"/>
                                          </p:val>
                                        </p:tav>
                                        <p:tav tm="100000">
                                          <p:val>
                                            <p:strVal val="#ppt_x"/>
                                          </p:val>
                                        </p:tav>
                                      </p:tavLst>
                                    </p:anim>
                                    <p:anim calcmode="lin" valueType="num">
                                      <p:cBhvr additive="base">
                                        <p:cTn id="57" dur="1000" fill="hold"/>
                                        <p:tgtEl>
                                          <p:spTgt spid="30"/>
                                        </p:tgtEl>
                                        <p:attrNameLst>
                                          <p:attrName>ppt_y</p:attrName>
                                        </p:attrNameLst>
                                      </p:cBhvr>
                                      <p:tavLst>
                                        <p:tav tm="0">
                                          <p:val>
                                            <p:strVal val="1+#ppt_h/2"/>
                                          </p:val>
                                        </p:tav>
                                        <p:tav tm="100000">
                                          <p:val>
                                            <p:strVal val="#ppt_y"/>
                                          </p:val>
                                        </p:tav>
                                      </p:tavLst>
                                    </p:anim>
                                  </p:childTnLst>
                                </p:cTn>
                              </p:par>
                              <p:par>
                                <p:cTn id="58" presetID="2" presetClass="entr" presetSubtype="4" decel="40000" fill="hold" grpId="0" nodeType="withEffect">
                                  <p:stCondLst>
                                    <p:cond delay="1100"/>
                                  </p:stCondLst>
                                  <p:childTnLst>
                                    <p:set>
                                      <p:cBhvr>
                                        <p:cTn id="59" dur="1" fill="hold">
                                          <p:stCondLst>
                                            <p:cond delay="0"/>
                                          </p:stCondLst>
                                        </p:cTn>
                                        <p:tgtEl>
                                          <p:spTgt spid="31"/>
                                        </p:tgtEl>
                                        <p:attrNameLst>
                                          <p:attrName>style.visibility</p:attrName>
                                        </p:attrNameLst>
                                      </p:cBhvr>
                                      <p:to>
                                        <p:strVal val="visible"/>
                                      </p:to>
                                    </p:set>
                                    <p:anim calcmode="lin" valueType="num">
                                      <p:cBhvr additive="base">
                                        <p:cTn id="60" dur="1000" fill="hold"/>
                                        <p:tgtEl>
                                          <p:spTgt spid="31"/>
                                        </p:tgtEl>
                                        <p:attrNameLst>
                                          <p:attrName>ppt_x</p:attrName>
                                        </p:attrNameLst>
                                      </p:cBhvr>
                                      <p:tavLst>
                                        <p:tav tm="0">
                                          <p:val>
                                            <p:strVal val="#ppt_x"/>
                                          </p:val>
                                        </p:tav>
                                        <p:tav tm="100000">
                                          <p:val>
                                            <p:strVal val="#ppt_x"/>
                                          </p:val>
                                        </p:tav>
                                      </p:tavLst>
                                    </p:anim>
                                    <p:anim calcmode="lin" valueType="num">
                                      <p:cBhvr additive="base">
                                        <p:cTn id="61"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6750566"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第九章　对违反群众纪律行为的处分</a:t>
            </a:r>
          </a:p>
        </p:txBody>
      </p:sp>
      <p:grpSp>
        <p:nvGrpSpPr>
          <p:cNvPr id="15" name="组合 14"/>
          <p:cNvGrpSpPr/>
          <p:nvPr/>
        </p:nvGrpSpPr>
        <p:grpSpPr>
          <a:xfrm>
            <a:off x="752388" y="2559905"/>
            <a:ext cx="2340000" cy="2340000"/>
            <a:chOff x="741230" y="2644137"/>
            <a:chExt cx="2340000" cy="2340000"/>
          </a:xfrm>
        </p:grpSpPr>
        <p:sp>
          <p:nvSpPr>
            <p:cNvPr id="14" name="矩形: 圆角 13"/>
            <p:cNvSpPr/>
            <p:nvPr/>
          </p:nvSpPr>
          <p:spPr>
            <a:xfrm>
              <a:off x="741230" y="2644137"/>
              <a:ext cx="2340000" cy="2340000"/>
            </a:xfrm>
            <a:prstGeom prst="roundRect">
              <a:avLst>
                <a:gd name="adj" fmla="val 25894"/>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49761" y="3121640"/>
              <a:ext cx="2122939" cy="1384995"/>
            </a:xfrm>
            <a:prstGeom prst="rect">
              <a:avLst/>
            </a:prstGeom>
          </p:spPr>
          <p:txBody>
            <a:bodyPr wrap="square">
              <a:spAutoFit/>
            </a:bodyPr>
            <a:lstStyle/>
            <a:p>
              <a:pPr algn="ctr"/>
              <a:r>
                <a:rPr lang="zh-CN" altLang="en-US" sz="2800" dirty="0">
                  <a:solidFill>
                    <a:srgbClr val="FFFDF8"/>
                  </a:solidFill>
                  <a:latin typeface="+mj-ea"/>
                  <a:ea typeface="+mj-ea"/>
                </a:rPr>
                <a:t>群众纪律</a:t>
              </a:r>
              <a:endParaRPr lang="en-US" altLang="zh-CN" sz="2800" dirty="0">
                <a:solidFill>
                  <a:srgbClr val="FFFDF8"/>
                </a:solidFill>
                <a:latin typeface="+mj-ea"/>
                <a:ea typeface="+mj-ea"/>
              </a:endParaRPr>
            </a:p>
            <a:p>
              <a:pPr algn="ctr"/>
              <a:r>
                <a:rPr lang="zh-CN" altLang="en-US" sz="2800" dirty="0">
                  <a:solidFill>
                    <a:srgbClr val="FFFDF8"/>
                  </a:solidFill>
                  <a:latin typeface="+mj-ea"/>
                  <a:ea typeface="+mj-ea"/>
                </a:rPr>
                <a:t>主要违纪</a:t>
              </a:r>
              <a:endParaRPr lang="en-US" altLang="zh-CN" sz="2800" dirty="0">
                <a:solidFill>
                  <a:srgbClr val="FFFDF8"/>
                </a:solidFill>
                <a:latin typeface="+mj-ea"/>
                <a:ea typeface="+mj-ea"/>
              </a:endParaRPr>
            </a:p>
            <a:p>
              <a:pPr algn="ctr"/>
              <a:r>
                <a:rPr lang="zh-CN" altLang="en-US" sz="2800" dirty="0">
                  <a:solidFill>
                    <a:srgbClr val="FFFDF8"/>
                  </a:solidFill>
                  <a:latin typeface="+mj-ea"/>
                  <a:ea typeface="+mj-ea"/>
                </a:rPr>
                <a:t>行为</a:t>
              </a:r>
            </a:p>
          </p:txBody>
        </p:sp>
      </p:grpSp>
      <p:sp>
        <p:nvSpPr>
          <p:cNvPr id="13" name="PA-圆角矩形 12"/>
          <p:cNvSpPr/>
          <p:nvPr>
            <p:custDataLst>
              <p:tags r:id="rId1"/>
            </p:custDataLst>
          </p:nvPr>
        </p:nvSpPr>
        <p:spPr>
          <a:xfrm>
            <a:off x="4057918" y="1287453"/>
            <a:ext cx="7380000" cy="720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gradFill>
                  <a:gsLst>
                    <a:gs pos="0">
                      <a:srgbClr val="FF0000"/>
                    </a:gs>
                    <a:gs pos="100000">
                      <a:srgbClr val="C00000"/>
                    </a:gs>
                  </a:gsLst>
                  <a:lin ang="2700000" scaled="0"/>
                </a:gradFill>
                <a:latin typeface="+mj-ea"/>
                <a:ea typeface="+mj-ea"/>
              </a:rPr>
              <a:t>侵害群众利益的，在扶贫领域有上述行为的，从重或者加重处分；</a:t>
            </a:r>
            <a:endParaRPr lang="zh-CN" altLang="en-US" sz="1600" dirty="0">
              <a:gradFill>
                <a:gsLst>
                  <a:gs pos="0">
                    <a:srgbClr val="FF0000"/>
                  </a:gs>
                  <a:gs pos="100000">
                    <a:srgbClr val="C00000"/>
                  </a:gs>
                </a:gsLst>
                <a:lin ang="2700000" scaled="0"/>
              </a:gradFill>
              <a:latin typeface="+mj-ea"/>
              <a:ea typeface="+mj-ea"/>
            </a:endParaRPr>
          </a:p>
        </p:txBody>
      </p:sp>
      <p:sp>
        <p:nvSpPr>
          <p:cNvPr id="17" name="PA-圆角矩形 16"/>
          <p:cNvSpPr/>
          <p:nvPr>
            <p:custDataLst>
              <p:tags r:id="rId2"/>
            </p:custDataLst>
          </p:nvPr>
        </p:nvSpPr>
        <p:spPr>
          <a:xfrm>
            <a:off x="4057918" y="2126908"/>
            <a:ext cx="7380000" cy="720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lumMod val="65000"/>
                    <a:lumOff val="35000"/>
                  </a:schemeClr>
                </a:solidFill>
                <a:latin typeface="+mn-ea"/>
              </a:rPr>
              <a:t>在社会保障、政策扶持、扶贫脱贫、救灾救济款物分配等事项中优亲厚友的；</a:t>
            </a:r>
            <a:endParaRPr lang="zh-CN" altLang="en-US" sz="1600" dirty="0">
              <a:solidFill>
                <a:schemeClr val="tx1">
                  <a:lumMod val="65000"/>
                  <a:lumOff val="35000"/>
                </a:schemeClr>
              </a:solidFill>
              <a:latin typeface="+mn-ea"/>
            </a:endParaRPr>
          </a:p>
        </p:txBody>
      </p:sp>
      <p:sp>
        <p:nvSpPr>
          <p:cNvPr id="18" name="PA-圆角矩形 17"/>
          <p:cNvSpPr/>
          <p:nvPr>
            <p:custDataLst>
              <p:tags r:id="rId3"/>
            </p:custDataLst>
          </p:nvPr>
        </p:nvSpPr>
        <p:spPr>
          <a:xfrm>
            <a:off x="4057918" y="2966363"/>
            <a:ext cx="7380000" cy="720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gradFill>
                  <a:gsLst>
                    <a:gs pos="0">
                      <a:srgbClr val="FF0000"/>
                    </a:gs>
                    <a:gs pos="100000">
                      <a:srgbClr val="C00000"/>
                    </a:gs>
                  </a:gsLst>
                  <a:lin ang="2700000" scaled="0"/>
                </a:gradFill>
                <a:latin typeface="+mj-ea"/>
                <a:ea typeface="+mj-ea"/>
              </a:rPr>
              <a:t>利用宗族或者黑恶势力等欺压群众，为黑恶势力充当“保护伞”的；</a:t>
            </a:r>
            <a:endParaRPr lang="zh-CN" altLang="en-US" sz="1600" dirty="0">
              <a:gradFill>
                <a:gsLst>
                  <a:gs pos="0">
                    <a:srgbClr val="FF0000"/>
                  </a:gs>
                  <a:gs pos="100000">
                    <a:srgbClr val="C00000"/>
                  </a:gs>
                </a:gsLst>
                <a:lin ang="2700000" scaled="0"/>
              </a:gradFill>
              <a:latin typeface="+mj-ea"/>
              <a:ea typeface="+mj-ea"/>
            </a:endParaRPr>
          </a:p>
        </p:txBody>
      </p:sp>
      <p:sp>
        <p:nvSpPr>
          <p:cNvPr id="19" name="PA-圆角矩形 18"/>
          <p:cNvSpPr/>
          <p:nvPr>
            <p:custDataLst>
              <p:tags r:id="rId4"/>
            </p:custDataLst>
          </p:nvPr>
        </p:nvSpPr>
        <p:spPr>
          <a:xfrm>
            <a:off x="4057918" y="3805818"/>
            <a:ext cx="7380000" cy="720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gradFill>
                  <a:gsLst>
                    <a:gs pos="0">
                      <a:srgbClr val="FF0000"/>
                    </a:gs>
                    <a:gs pos="100000">
                      <a:srgbClr val="C00000"/>
                    </a:gs>
                  </a:gsLst>
                  <a:lin ang="2700000" scaled="0"/>
                </a:gradFill>
                <a:latin typeface="+mj-ea"/>
                <a:ea typeface="+mj-ea"/>
              </a:rPr>
              <a:t>对涉及群众切身利益的问题不作为、乱作为的；</a:t>
            </a:r>
            <a:endParaRPr lang="zh-CN" altLang="en-US" sz="1600" dirty="0">
              <a:gradFill>
                <a:gsLst>
                  <a:gs pos="0">
                    <a:srgbClr val="FF0000"/>
                  </a:gs>
                  <a:gs pos="100000">
                    <a:srgbClr val="C00000"/>
                  </a:gs>
                </a:gsLst>
                <a:lin ang="2700000" scaled="0"/>
              </a:gradFill>
              <a:latin typeface="+mj-ea"/>
              <a:ea typeface="+mj-ea"/>
            </a:endParaRPr>
          </a:p>
        </p:txBody>
      </p:sp>
      <p:sp>
        <p:nvSpPr>
          <p:cNvPr id="20" name="PA-圆角矩形 19"/>
          <p:cNvSpPr/>
          <p:nvPr>
            <p:custDataLst>
              <p:tags r:id="rId5"/>
            </p:custDataLst>
          </p:nvPr>
        </p:nvSpPr>
        <p:spPr>
          <a:xfrm>
            <a:off x="4057918" y="4645273"/>
            <a:ext cx="7380000" cy="720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gradFill>
                  <a:gsLst>
                    <a:gs pos="0">
                      <a:srgbClr val="FF0000"/>
                    </a:gs>
                    <a:gs pos="100000">
                      <a:srgbClr val="C00000"/>
                    </a:gs>
                  </a:gsLst>
                  <a:lin ang="2700000" scaled="0"/>
                </a:gradFill>
                <a:latin typeface="+mj-ea"/>
                <a:ea typeface="+mj-ea"/>
              </a:rPr>
              <a:t>劳民伤财的“形象工程”、“政绩工程”的；</a:t>
            </a:r>
            <a:endParaRPr lang="zh-CN" altLang="en-US" sz="1600" dirty="0">
              <a:gradFill>
                <a:gsLst>
                  <a:gs pos="0">
                    <a:srgbClr val="FF0000"/>
                  </a:gs>
                  <a:gs pos="100000">
                    <a:srgbClr val="C00000"/>
                  </a:gs>
                </a:gsLst>
                <a:lin ang="2700000" scaled="0"/>
              </a:gradFill>
              <a:latin typeface="+mj-ea"/>
              <a:ea typeface="+mj-ea"/>
            </a:endParaRPr>
          </a:p>
        </p:txBody>
      </p:sp>
      <p:sp>
        <p:nvSpPr>
          <p:cNvPr id="21" name="PA-圆角矩形 20"/>
          <p:cNvSpPr/>
          <p:nvPr>
            <p:custDataLst>
              <p:tags r:id="rId6"/>
            </p:custDataLst>
          </p:nvPr>
        </p:nvSpPr>
        <p:spPr>
          <a:xfrm>
            <a:off x="4057918" y="5484729"/>
            <a:ext cx="7380000" cy="720000"/>
          </a:xfrm>
          <a:prstGeom prst="roundRect">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lumMod val="65000"/>
                    <a:lumOff val="35000"/>
                  </a:schemeClr>
                </a:solidFill>
                <a:latin typeface="+mn-ea"/>
              </a:rPr>
              <a:t>违规侵犯群众知情权的；</a:t>
            </a:r>
            <a:endParaRPr lang="zh-CN" altLang="en-US" sz="1600" dirty="0">
              <a:solidFill>
                <a:schemeClr val="tx1">
                  <a:lumMod val="65000"/>
                  <a:lumOff val="35000"/>
                </a:schemeClr>
              </a:solidFill>
              <a:latin typeface="+mn-ea"/>
            </a:endParaRPr>
          </a:p>
        </p:txBody>
      </p:sp>
      <p:sp>
        <p:nvSpPr>
          <p:cNvPr id="22" name="矩形 21"/>
          <p:cNvSpPr/>
          <p:nvPr/>
        </p:nvSpPr>
        <p:spPr>
          <a:xfrm>
            <a:off x="345798" y="5165756"/>
            <a:ext cx="3153179" cy="307777"/>
          </a:xfrm>
          <a:prstGeom prst="rect">
            <a:avLst/>
          </a:prstGeom>
        </p:spPr>
        <p:txBody>
          <a:bodyPr wrap="square">
            <a:spAutoFit/>
          </a:bodyPr>
          <a:lstStyle/>
          <a:p>
            <a:pPr algn="ctr"/>
            <a:r>
              <a:rPr lang="zh-CN" altLang="en-US" sz="1400" dirty="0">
                <a:gradFill>
                  <a:gsLst>
                    <a:gs pos="0">
                      <a:srgbClr val="FF0000"/>
                    </a:gs>
                    <a:gs pos="100000">
                      <a:srgbClr val="C00000"/>
                    </a:gs>
                  </a:gsLst>
                  <a:lin ang="2700000" scaled="0"/>
                </a:gradFill>
                <a:latin typeface="+mn-ea"/>
              </a:rPr>
              <a:t>（红色字体为新增或调整条款）</a:t>
            </a:r>
            <a:endParaRPr lang="zh-CN" altLang="en-US" sz="1400" dirty="0">
              <a:solidFill>
                <a:srgbClr val="FF8751"/>
              </a:solidFill>
              <a:latin typeface="+mn-ea"/>
            </a:endParaRPr>
          </a:p>
        </p:txBody>
      </p:sp>
      <p:grpSp>
        <p:nvGrpSpPr>
          <p:cNvPr id="33" name="组合 32"/>
          <p:cNvGrpSpPr/>
          <p:nvPr/>
        </p:nvGrpSpPr>
        <p:grpSpPr>
          <a:xfrm>
            <a:off x="3288484" y="1647453"/>
            <a:ext cx="556669" cy="4197277"/>
            <a:chOff x="3583267" y="1647453"/>
            <a:chExt cx="556669" cy="4197277"/>
          </a:xfrm>
        </p:grpSpPr>
        <p:cxnSp>
          <p:nvCxnSpPr>
            <p:cNvPr id="24" name="直接连接符 23"/>
            <p:cNvCxnSpPr/>
            <p:nvPr/>
          </p:nvCxnSpPr>
          <p:spPr>
            <a:xfrm>
              <a:off x="3869936" y="1647453"/>
              <a:ext cx="0" cy="4197276"/>
            </a:xfrm>
            <a:prstGeom prst="line">
              <a:avLst/>
            </a:prstGeom>
            <a:ln w="63500" cap="sq">
              <a:solidFill>
                <a:srgbClr val="FF9261"/>
              </a:solidFill>
              <a:beve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3869936" y="1647453"/>
              <a:ext cx="270000" cy="0"/>
            </a:xfrm>
            <a:prstGeom prst="line">
              <a:avLst/>
            </a:prstGeom>
            <a:ln w="63500" cap="sq">
              <a:solidFill>
                <a:srgbClr val="FF9261"/>
              </a:solidFill>
              <a:beve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3869936" y="5844730"/>
              <a:ext cx="270000" cy="0"/>
            </a:xfrm>
            <a:prstGeom prst="line">
              <a:avLst/>
            </a:prstGeom>
            <a:ln w="63500" cap="sq">
              <a:solidFill>
                <a:srgbClr val="FF9261"/>
              </a:solidFill>
              <a:beve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3583267" y="3746091"/>
              <a:ext cx="270000" cy="0"/>
            </a:xfrm>
            <a:prstGeom prst="line">
              <a:avLst/>
            </a:prstGeom>
            <a:ln w="63500" cap="sq">
              <a:solidFill>
                <a:srgbClr val="FF9261"/>
              </a:solidFill>
              <a:beve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3869936" y="2420742"/>
              <a:ext cx="270000" cy="0"/>
            </a:xfrm>
            <a:prstGeom prst="line">
              <a:avLst/>
            </a:prstGeom>
            <a:ln w="63500" cap="sq">
              <a:solidFill>
                <a:srgbClr val="FF9261"/>
              </a:solidFill>
              <a:beve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3869936" y="5005273"/>
              <a:ext cx="270000" cy="0"/>
            </a:xfrm>
            <a:prstGeom prst="line">
              <a:avLst/>
            </a:prstGeom>
            <a:ln w="63500" cap="sq">
              <a:solidFill>
                <a:srgbClr val="FF9261"/>
              </a:solidFill>
              <a:beve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3869936" y="3327614"/>
              <a:ext cx="270000" cy="0"/>
            </a:xfrm>
            <a:prstGeom prst="line">
              <a:avLst/>
            </a:prstGeom>
            <a:ln w="63500" cap="sq">
              <a:solidFill>
                <a:srgbClr val="FF9261"/>
              </a:solidFill>
              <a:beve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3869936" y="4157131"/>
              <a:ext cx="270000" cy="0"/>
            </a:xfrm>
            <a:prstGeom prst="line">
              <a:avLst/>
            </a:prstGeom>
            <a:ln w="63500" cap="sq">
              <a:solidFill>
                <a:srgbClr val="FF9261"/>
              </a:solidFill>
              <a:beve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360"/>
                                          </p:val>
                                        </p:tav>
                                        <p:tav tm="100000">
                                          <p:val>
                                            <p:fltVal val="0"/>
                                          </p:val>
                                        </p:tav>
                                      </p:tavLst>
                                    </p:anim>
                                    <p:animEffect transition="in" filter="fade">
                                      <p:cBhvr>
                                        <p:cTn id="10" dur="1000"/>
                                        <p:tgtEl>
                                          <p:spTgt spid="1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par>
                          <p:cTn id="18" fill="hold">
                            <p:stCondLst>
                              <p:cond delay="1500"/>
                            </p:stCondLst>
                            <p:childTnLst>
                              <p:par>
                                <p:cTn id="19" presetID="2" presetClass="entr" presetSubtype="2" decel="4000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1000" fill="hold"/>
                                        <p:tgtEl>
                                          <p:spTgt spid="13"/>
                                        </p:tgtEl>
                                        <p:attrNameLst>
                                          <p:attrName>ppt_x</p:attrName>
                                        </p:attrNameLst>
                                      </p:cBhvr>
                                      <p:tavLst>
                                        <p:tav tm="0">
                                          <p:val>
                                            <p:strVal val="1+#ppt_w/2"/>
                                          </p:val>
                                        </p:tav>
                                        <p:tav tm="100000">
                                          <p:val>
                                            <p:strVal val="#ppt_x"/>
                                          </p:val>
                                        </p:tav>
                                      </p:tavLst>
                                    </p:anim>
                                    <p:anim calcmode="lin" valueType="num">
                                      <p:cBhvr additive="base">
                                        <p:cTn id="22" dur="10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2" decel="40000" fill="hold" grpId="0" nodeType="withEffect">
                                  <p:stCondLst>
                                    <p:cond delay="10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1000" fill="hold"/>
                                        <p:tgtEl>
                                          <p:spTgt spid="17"/>
                                        </p:tgtEl>
                                        <p:attrNameLst>
                                          <p:attrName>ppt_x</p:attrName>
                                        </p:attrNameLst>
                                      </p:cBhvr>
                                      <p:tavLst>
                                        <p:tav tm="0">
                                          <p:val>
                                            <p:strVal val="1+#ppt_w/2"/>
                                          </p:val>
                                        </p:tav>
                                        <p:tav tm="100000">
                                          <p:val>
                                            <p:strVal val="#ppt_x"/>
                                          </p:val>
                                        </p:tav>
                                      </p:tavLst>
                                    </p:anim>
                                    <p:anim calcmode="lin" valueType="num">
                                      <p:cBhvr additive="base">
                                        <p:cTn id="26" dur="1000" fill="hold"/>
                                        <p:tgtEl>
                                          <p:spTgt spid="17"/>
                                        </p:tgtEl>
                                        <p:attrNameLst>
                                          <p:attrName>ppt_y</p:attrName>
                                        </p:attrNameLst>
                                      </p:cBhvr>
                                      <p:tavLst>
                                        <p:tav tm="0">
                                          <p:val>
                                            <p:strVal val="#ppt_y"/>
                                          </p:val>
                                        </p:tav>
                                        <p:tav tm="100000">
                                          <p:val>
                                            <p:strVal val="#ppt_y"/>
                                          </p:val>
                                        </p:tav>
                                      </p:tavLst>
                                    </p:anim>
                                  </p:childTnLst>
                                </p:cTn>
                              </p:par>
                              <p:par>
                                <p:cTn id="27" presetID="2" presetClass="entr" presetSubtype="2" decel="40000" fill="hold" grpId="0" nodeType="withEffect">
                                  <p:stCondLst>
                                    <p:cond delay="20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1000" fill="hold"/>
                                        <p:tgtEl>
                                          <p:spTgt spid="18"/>
                                        </p:tgtEl>
                                        <p:attrNameLst>
                                          <p:attrName>ppt_x</p:attrName>
                                        </p:attrNameLst>
                                      </p:cBhvr>
                                      <p:tavLst>
                                        <p:tav tm="0">
                                          <p:val>
                                            <p:strVal val="1+#ppt_w/2"/>
                                          </p:val>
                                        </p:tav>
                                        <p:tav tm="100000">
                                          <p:val>
                                            <p:strVal val="#ppt_x"/>
                                          </p:val>
                                        </p:tav>
                                      </p:tavLst>
                                    </p:anim>
                                    <p:anim calcmode="lin" valueType="num">
                                      <p:cBhvr additive="base">
                                        <p:cTn id="30" dur="1000" fill="hold"/>
                                        <p:tgtEl>
                                          <p:spTgt spid="18"/>
                                        </p:tgtEl>
                                        <p:attrNameLst>
                                          <p:attrName>ppt_y</p:attrName>
                                        </p:attrNameLst>
                                      </p:cBhvr>
                                      <p:tavLst>
                                        <p:tav tm="0">
                                          <p:val>
                                            <p:strVal val="#ppt_y"/>
                                          </p:val>
                                        </p:tav>
                                        <p:tav tm="100000">
                                          <p:val>
                                            <p:strVal val="#ppt_y"/>
                                          </p:val>
                                        </p:tav>
                                      </p:tavLst>
                                    </p:anim>
                                  </p:childTnLst>
                                </p:cTn>
                              </p:par>
                              <p:par>
                                <p:cTn id="31" presetID="2" presetClass="entr" presetSubtype="2" decel="40000" fill="hold" grpId="0" nodeType="withEffect">
                                  <p:stCondLst>
                                    <p:cond delay="30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1000" fill="hold"/>
                                        <p:tgtEl>
                                          <p:spTgt spid="19"/>
                                        </p:tgtEl>
                                        <p:attrNameLst>
                                          <p:attrName>ppt_x</p:attrName>
                                        </p:attrNameLst>
                                      </p:cBhvr>
                                      <p:tavLst>
                                        <p:tav tm="0">
                                          <p:val>
                                            <p:strVal val="1+#ppt_w/2"/>
                                          </p:val>
                                        </p:tav>
                                        <p:tav tm="100000">
                                          <p:val>
                                            <p:strVal val="#ppt_x"/>
                                          </p:val>
                                        </p:tav>
                                      </p:tavLst>
                                    </p:anim>
                                    <p:anim calcmode="lin" valueType="num">
                                      <p:cBhvr additive="base">
                                        <p:cTn id="34" dur="1000" fill="hold"/>
                                        <p:tgtEl>
                                          <p:spTgt spid="19"/>
                                        </p:tgtEl>
                                        <p:attrNameLst>
                                          <p:attrName>ppt_y</p:attrName>
                                        </p:attrNameLst>
                                      </p:cBhvr>
                                      <p:tavLst>
                                        <p:tav tm="0">
                                          <p:val>
                                            <p:strVal val="#ppt_y"/>
                                          </p:val>
                                        </p:tav>
                                        <p:tav tm="100000">
                                          <p:val>
                                            <p:strVal val="#ppt_y"/>
                                          </p:val>
                                        </p:tav>
                                      </p:tavLst>
                                    </p:anim>
                                  </p:childTnLst>
                                </p:cTn>
                              </p:par>
                              <p:par>
                                <p:cTn id="35" presetID="2" presetClass="entr" presetSubtype="2" decel="40000" fill="hold" grpId="0" nodeType="withEffect">
                                  <p:stCondLst>
                                    <p:cond delay="40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1000" fill="hold"/>
                                        <p:tgtEl>
                                          <p:spTgt spid="20"/>
                                        </p:tgtEl>
                                        <p:attrNameLst>
                                          <p:attrName>ppt_x</p:attrName>
                                        </p:attrNameLst>
                                      </p:cBhvr>
                                      <p:tavLst>
                                        <p:tav tm="0">
                                          <p:val>
                                            <p:strVal val="1+#ppt_w/2"/>
                                          </p:val>
                                        </p:tav>
                                        <p:tav tm="100000">
                                          <p:val>
                                            <p:strVal val="#ppt_x"/>
                                          </p:val>
                                        </p:tav>
                                      </p:tavLst>
                                    </p:anim>
                                    <p:anim calcmode="lin" valueType="num">
                                      <p:cBhvr additive="base">
                                        <p:cTn id="38" dur="1000" fill="hold"/>
                                        <p:tgtEl>
                                          <p:spTgt spid="20"/>
                                        </p:tgtEl>
                                        <p:attrNameLst>
                                          <p:attrName>ppt_y</p:attrName>
                                        </p:attrNameLst>
                                      </p:cBhvr>
                                      <p:tavLst>
                                        <p:tav tm="0">
                                          <p:val>
                                            <p:strVal val="#ppt_y"/>
                                          </p:val>
                                        </p:tav>
                                        <p:tav tm="100000">
                                          <p:val>
                                            <p:strVal val="#ppt_y"/>
                                          </p:val>
                                        </p:tav>
                                      </p:tavLst>
                                    </p:anim>
                                  </p:childTnLst>
                                </p:cTn>
                              </p:par>
                              <p:par>
                                <p:cTn id="39" presetID="2" presetClass="entr" presetSubtype="2" decel="40000" fill="hold" grpId="0" nodeType="withEffect">
                                  <p:stCondLst>
                                    <p:cond delay="50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1000" fill="hold"/>
                                        <p:tgtEl>
                                          <p:spTgt spid="21"/>
                                        </p:tgtEl>
                                        <p:attrNameLst>
                                          <p:attrName>ppt_x</p:attrName>
                                        </p:attrNameLst>
                                      </p:cBhvr>
                                      <p:tavLst>
                                        <p:tav tm="0">
                                          <p:val>
                                            <p:strVal val="1+#ppt_w/2"/>
                                          </p:val>
                                        </p:tav>
                                        <p:tav tm="100000">
                                          <p:val>
                                            <p:strVal val="#ppt_x"/>
                                          </p:val>
                                        </p:tav>
                                      </p:tavLst>
                                    </p:anim>
                                    <p:anim calcmode="lin" valueType="num">
                                      <p:cBhvr additive="base">
                                        <p:cTn id="42"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19" grpId="0" animBg="1"/>
      <p:bldP spid="20" grpId="0" animBg="1"/>
      <p:bldP spid="21" grpId="0" animBg="1"/>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圆角矩形 15"/>
          <p:cNvSpPr/>
          <p:nvPr>
            <p:custDataLst>
              <p:tags r:id="rId1"/>
            </p:custDataLst>
          </p:nvPr>
        </p:nvSpPr>
        <p:spPr>
          <a:xfrm>
            <a:off x="1055999" y="2020817"/>
            <a:ext cx="10080000" cy="540000"/>
          </a:xfrm>
          <a:prstGeom prst="roundRect">
            <a:avLst>
              <a:gd name="adj" fmla="val 9602"/>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lumMod val="65000"/>
                    <a:lumOff val="35000"/>
                  </a:schemeClr>
                </a:solidFill>
                <a:latin typeface="+mn-ea"/>
              </a:rPr>
              <a:t>工作中不负责任或失职造成重大损失的；</a:t>
            </a:r>
            <a:endParaRPr lang="zh-CN" altLang="en-US" sz="1600" dirty="0">
              <a:solidFill>
                <a:schemeClr val="tx1">
                  <a:lumMod val="65000"/>
                  <a:lumOff val="35000"/>
                </a:schemeClr>
              </a:solidFill>
              <a:latin typeface="+mn-ea"/>
            </a:endParaRPr>
          </a:p>
        </p:txBody>
      </p:sp>
      <p:sp>
        <p:nvSpPr>
          <p:cNvPr id="18" name="PA-圆角矩形 17"/>
          <p:cNvSpPr/>
          <p:nvPr>
            <p:custDataLst>
              <p:tags r:id="rId2"/>
            </p:custDataLst>
          </p:nvPr>
        </p:nvSpPr>
        <p:spPr>
          <a:xfrm>
            <a:off x="1055999" y="2666639"/>
            <a:ext cx="10080000" cy="540000"/>
          </a:xfrm>
          <a:prstGeom prst="roundRect">
            <a:avLst>
              <a:gd name="adj" fmla="val 9602"/>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gradFill>
                  <a:gsLst>
                    <a:gs pos="0">
                      <a:srgbClr val="FF0000"/>
                    </a:gs>
                    <a:gs pos="100000">
                      <a:srgbClr val="C00000"/>
                    </a:gs>
                  </a:gsLst>
                  <a:lin ang="2700000" scaled="0"/>
                </a:gradFill>
                <a:latin typeface="+mj-ea"/>
                <a:ea typeface="+mj-ea"/>
              </a:rPr>
              <a:t>贯彻创新、协调、绿色、开放、共享的发展理念不力</a:t>
            </a:r>
            <a:r>
              <a:rPr lang="en-US" altLang="zh-CN" sz="1600">
                <a:gradFill>
                  <a:gsLst>
                    <a:gs pos="0">
                      <a:srgbClr val="FF0000"/>
                    </a:gs>
                    <a:gs pos="100000">
                      <a:srgbClr val="C00000"/>
                    </a:gs>
                  </a:gsLst>
                  <a:lin ang="2700000" scaled="0"/>
                </a:gradFill>
                <a:latin typeface="+mj-ea"/>
                <a:ea typeface="+mj-ea"/>
              </a:rPr>
              <a:t>,</a:t>
            </a:r>
            <a:r>
              <a:rPr lang="zh-CN" altLang="en-US" sz="1600">
                <a:gradFill>
                  <a:gsLst>
                    <a:gs pos="0">
                      <a:srgbClr val="FF0000"/>
                    </a:gs>
                    <a:gs pos="100000">
                      <a:srgbClr val="C00000"/>
                    </a:gs>
                  </a:gsLst>
                  <a:lin ang="2700000" scaled="0"/>
                </a:gradFill>
                <a:latin typeface="+mj-ea"/>
                <a:ea typeface="+mj-ea"/>
              </a:rPr>
              <a:t>造成较大损失的；</a:t>
            </a:r>
            <a:endParaRPr lang="zh-CN" altLang="en-US" sz="1600" dirty="0">
              <a:gradFill>
                <a:gsLst>
                  <a:gs pos="0">
                    <a:srgbClr val="FF0000"/>
                  </a:gs>
                  <a:gs pos="100000">
                    <a:srgbClr val="C00000"/>
                  </a:gs>
                </a:gsLst>
                <a:lin ang="2700000" scaled="0"/>
              </a:gradFill>
              <a:latin typeface="+mj-ea"/>
              <a:ea typeface="+mj-ea"/>
            </a:endParaRPr>
          </a:p>
        </p:txBody>
      </p:sp>
      <p:sp>
        <p:nvSpPr>
          <p:cNvPr id="19" name="PA-圆角矩形 18"/>
          <p:cNvSpPr/>
          <p:nvPr>
            <p:custDataLst>
              <p:tags r:id="rId3"/>
            </p:custDataLst>
          </p:nvPr>
        </p:nvSpPr>
        <p:spPr>
          <a:xfrm>
            <a:off x="1055999" y="3312461"/>
            <a:ext cx="10080000" cy="540000"/>
          </a:xfrm>
          <a:prstGeom prst="roundRect">
            <a:avLst>
              <a:gd name="adj" fmla="val 9602"/>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gradFill>
                  <a:gsLst>
                    <a:gs pos="0">
                      <a:srgbClr val="FF0000"/>
                    </a:gs>
                    <a:gs pos="100000">
                      <a:srgbClr val="C00000"/>
                    </a:gs>
                  </a:gsLst>
                  <a:lin ang="2700000" scaled="0"/>
                </a:gradFill>
                <a:latin typeface="+mj-ea"/>
                <a:ea typeface="+mj-ea"/>
              </a:rPr>
              <a:t>贯彻党中央决策部署只表态不落实的、热衷于搞舆论造势等形式主义、官僚主义行为的；</a:t>
            </a:r>
            <a:endParaRPr lang="zh-CN" altLang="en-US" sz="1600" dirty="0">
              <a:gradFill>
                <a:gsLst>
                  <a:gs pos="0">
                    <a:srgbClr val="FF0000"/>
                  </a:gs>
                  <a:gs pos="100000">
                    <a:srgbClr val="C00000"/>
                  </a:gs>
                </a:gsLst>
                <a:lin ang="2700000" scaled="0"/>
              </a:gradFill>
              <a:latin typeface="+mj-ea"/>
              <a:ea typeface="+mj-ea"/>
            </a:endParaRPr>
          </a:p>
        </p:txBody>
      </p:sp>
      <p:sp>
        <p:nvSpPr>
          <p:cNvPr id="20" name="PA-圆角矩形 19"/>
          <p:cNvSpPr/>
          <p:nvPr>
            <p:custDataLst>
              <p:tags r:id="rId4"/>
            </p:custDataLst>
          </p:nvPr>
        </p:nvSpPr>
        <p:spPr>
          <a:xfrm>
            <a:off x="1055999" y="3958283"/>
            <a:ext cx="10080000" cy="540000"/>
          </a:xfrm>
          <a:prstGeom prst="roundRect">
            <a:avLst>
              <a:gd name="adj" fmla="val 9602"/>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gradFill>
                  <a:gsLst>
                    <a:gs pos="0">
                      <a:srgbClr val="FF0000"/>
                    </a:gs>
                    <a:gs pos="100000">
                      <a:srgbClr val="C00000"/>
                    </a:gs>
                  </a:gsLst>
                  <a:lin ang="2700000" scaled="0"/>
                </a:gradFill>
                <a:latin typeface="+mj-ea"/>
                <a:ea typeface="+mj-ea"/>
              </a:rPr>
              <a:t>上级检查工作或向上级汇报时纵容、唆使、暗示、强迫下级说假话、报假情的，从重或者加重处分；</a:t>
            </a:r>
            <a:endParaRPr lang="zh-CN" altLang="en-US" sz="1600" dirty="0">
              <a:gradFill>
                <a:gsLst>
                  <a:gs pos="0">
                    <a:srgbClr val="FF0000"/>
                  </a:gs>
                  <a:gs pos="100000">
                    <a:srgbClr val="C00000"/>
                  </a:gs>
                </a:gsLst>
                <a:lin ang="2700000" scaled="0"/>
              </a:gradFill>
              <a:latin typeface="+mj-ea"/>
              <a:ea typeface="+mj-ea"/>
            </a:endParaRPr>
          </a:p>
        </p:txBody>
      </p:sp>
      <p:sp>
        <p:nvSpPr>
          <p:cNvPr id="21" name="PA-圆角矩形 20"/>
          <p:cNvSpPr/>
          <p:nvPr>
            <p:custDataLst>
              <p:tags r:id="rId5"/>
            </p:custDataLst>
          </p:nvPr>
        </p:nvSpPr>
        <p:spPr>
          <a:xfrm>
            <a:off x="1055999" y="4604105"/>
            <a:ext cx="10080000" cy="540000"/>
          </a:xfrm>
          <a:prstGeom prst="roundRect">
            <a:avLst>
              <a:gd name="adj" fmla="val 9602"/>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lumMod val="65000"/>
                    <a:lumOff val="35000"/>
                  </a:schemeClr>
                </a:solidFill>
                <a:latin typeface="+mn-ea"/>
              </a:rPr>
              <a:t>干预和插手市场经济活动、司法活动、执纪执法活动的；</a:t>
            </a:r>
            <a:endParaRPr lang="zh-CN" altLang="en-US" sz="1600" dirty="0">
              <a:solidFill>
                <a:schemeClr val="tx1">
                  <a:lumMod val="65000"/>
                  <a:lumOff val="35000"/>
                </a:schemeClr>
              </a:solidFill>
              <a:latin typeface="+mn-ea"/>
            </a:endParaRPr>
          </a:p>
        </p:txBody>
      </p:sp>
      <p:sp>
        <p:nvSpPr>
          <p:cNvPr id="22" name="PA-圆角矩形 21"/>
          <p:cNvSpPr/>
          <p:nvPr>
            <p:custDataLst>
              <p:tags r:id="rId6"/>
            </p:custDataLst>
          </p:nvPr>
        </p:nvSpPr>
        <p:spPr>
          <a:xfrm>
            <a:off x="1055999" y="5249927"/>
            <a:ext cx="10080000" cy="540000"/>
          </a:xfrm>
          <a:prstGeom prst="roundRect">
            <a:avLst>
              <a:gd name="adj" fmla="val 9602"/>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lumMod val="65000"/>
                    <a:lumOff val="35000"/>
                  </a:schemeClr>
                </a:solidFill>
                <a:latin typeface="+mn-ea"/>
              </a:rPr>
              <a:t>泄露、扩散或者打探、窃取党组织有关保密内容的；</a:t>
            </a:r>
            <a:endParaRPr lang="zh-CN" altLang="en-US" sz="1600" dirty="0">
              <a:solidFill>
                <a:schemeClr val="tx1">
                  <a:lumMod val="65000"/>
                  <a:lumOff val="35000"/>
                </a:schemeClr>
              </a:solidFill>
              <a:latin typeface="+mn-ea"/>
            </a:endParaRPr>
          </a:p>
        </p:txBody>
      </p:sp>
      <p:sp>
        <p:nvSpPr>
          <p:cNvPr id="23" name="PA-圆角矩形 22"/>
          <p:cNvSpPr/>
          <p:nvPr>
            <p:custDataLst>
              <p:tags r:id="rId7"/>
            </p:custDataLst>
          </p:nvPr>
        </p:nvSpPr>
        <p:spPr>
          <a:xfrm>
            <a:off x="1055999" y="5895751"/>
            <a:ext cx="10080000" cy="540000"/>
          </a:xfrm>
          <a:prstGeom prst="roundRect">
            <a:avLst>
              <a:gd name="adj" fmla="val 9602"/>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lumMod val="65000"/>
                    <a:lumOff val="35000"/>
                  </a:schemeClr>
                </a:solidFill>
                <a:latin typeface="+mn-ea"/>
              </a:rPr>
              <a:t>违反外事工作纪律的；</a:t>
            </a:r>
            <a:endParaRPr lang="zh-CN" altLang="en-US" sz="1600" dirty="0">
              <a:solidFill>
                <a:schemeClr val="tx1">
                  <a:lumMod val="65000"/>
                  <a:lumOff val="35000"/>
                </a:schemeClr>
              </a:solidFill>
              <a:latin typeface="+mn-ea"/>
            </a:endParaRPr>
          </a:p>
        </p:txBody>
      </p:sp>
      <p:sp>
        <p:nvSpPr>
          <p:cNvPr id="2" name="矩形 1"/>
          <p:cNvSpPr/>
          <p:nvPr/>
        </p:nvSpPr>
        <p:spPr>
          <a:xfrm>
            <a:off x="752388" y="112877"/>
            <a:ext cx="6750566"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第十章　对违反工作纪律行为的处分</a:t>
            </a:r>
          </a:p>
        </p:txBody>
      </p:sp>
      <p:sp>
        <p:nvSpPr>
          <p:cNvPr id="14" name="矩形 13"/>
          <p:cNvSpPr/>
          <p:nvPr/>
        </p:nvSpPr>
        <p:spPr>
          <a:xfrm>
            <a:off x="4012734" y="1064503"/>
            <a:ext cx="4166532" cy="461665"/>
          </a:xfrm>
          <a:prstGeom prst="rect">
            <a:avLst/>
          </a:prstGeom>
        </p:spPr>
        <p:txBody>
          <a:bodyPr wrap="square">
            <a:spAutoFit/>
          </a:bodyPr>
          <a:lstStyle/>
          <a:p>
            <a:pPr algn="ctr"/>
            <a:r>
              <a:rPr lang="zh-CN" altLang="en-US" sz="2400" dirty="0">
                <a:gradFill>
                  <a:gsLst>
                    <a:gs pos="0">
                      <a:srgbClr val="FF0000"/>
                    </a:gs>
                    <a:gs pos="100000">
                      <a:srgbClr val="C00000"/>
                    </a:gs>
                  </a:gsLst>
                  <a:lin ang="2700000" scaled="0"/>
                </a:gradFill>
                <a:latin typeface="+mj-ea"/>
                <a:ea typeface="+mj-ea"/>
              </a:rPr>
              <a:t>工作纪律主要违纪行为：</a:t>
            </a:r>
          </a:p>
        </p:txBody>
      </p:sp>
      <p:sp>
        <p:nvSpPr>
          <p:cNvPr id="15" name="矩形 14"/>
          <p:cNvSpPr/>
          <p:nvPr/>
        </p:nvSpPr>
        <p:spPr>
          <a:xfrm>
            <a:off x="4012734" y="1561199"/>
            <a:ext cx="4166532" cy="310768"/>
          </a:xfrm>
          <a:prstGeom prst="rect">
            <a:avLst/>
          </a:prstGeom>
        </p:spPr>
        <p:txBody>
          <a:bodyPr wrap="square">
            <a:spAutoFit/>
          </a:bodyPr>
          <a:lstStyle/>
          <a:p>
            <a:pPr algn="ctr"/>
            <a:r>
              <a:rPr lang="zh-CN" altLang="en-US" sz="1400" dirty="0">
                <a:gradFill>
                  <a:gsLst>
                    <a:gs pos="0">
                      <a:srgbClr val="FF0000"/>
                    </a:gs>
                    <a:gs pos="100000">
                      <a:srgbClr val="C00000"/>
                    </a:gs>
                  </a:gsLst>
                  <a:lin ang="2700000" scaled="0"/>
                </a:gradFill>
                <a:latin typeface="+mn-ea"/>
              </a:rPr>
              <a:t>（红色字体为新增或调整条款）</a:t>
            </a:r>
            <a:endParaRPr lang="zh-CN" altLang="en-US" sz="1400" dirty="0">
              <a:solidFill>
                <a:srgbClr val="FF8751"/>
              </a:solidFill>
              <a:latin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par>
                                <p:cTn id="10" presetID="14" presetClass="entr" presetSubtype="10" fill="hold" grpId="0" nodeType="withEffect">
                                  <p:stCondLst>
                                    <p:cond delay="50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par>
                          <p:cTn id="13" fill="hold">
                            <p:stCondLst>
                              <p:cond delay="1000"/>
                            </p:stCondLst>
                            <p:childTnLst>
                              <p:par>
                                <p:cTn id="14" presetID="2" presetClass="entr" presetSubtype="4" decel="4000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4" decel="40000" fill="hold" grpId="0" nodeType="withEffect">
                                  <p:stCondLst>
                                    <p:cond delay="10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000" fill="hold"/>
                                        <p:tgtEl>
                                          <p:spTgt spid="18"/>
                                        </p:tgtEl>
                                        <p:attrNameLst>
                                          <p:attrName>ppt_x</p:attrName>
                                        </p:attrNameLst>
                                      </p:cBhvr>
                                      <p:tavLst>
                                        <p:tav tm="0">
                                          <p:val>
                                            <p:strVal val="#ppt_x"/>
                                          </p:val>
                                        </p:tav>
                                        <p:tav tm="100000">
                                          <p:val>
                                            <p:strVal val="#ppt_x"/>
                                          </p:val>
                                        </p:tav>
                                      </p:tavLst>
                                    </p:anim>
                                    <p:anim calcmode="lin" valueType="num">
                                      <p:cBhvr additive="base">
                                        <p:cTn id="21" dur="1000" fill="hold"/>
                                        <p:tgtEl>
                                          <p:spTgt spid="18"/>
                                        </p:tgtEl>
                                        <p:attrNameLst>
                                          <p:attrName>ppt_y</p:attrName>
                                        </p:attrNameLst>
                                      </p:cBhvr>
                                      <p:tavLst>
                                        <p:tav tm="0">
                                          <p:val>
                                            <p:strVal val="1+#ppt_h/2"/>
                                          </p:val>
                                        </p:tav>
                                        <p:tav tm="100000">
                                          <p:val>
                                            <p:strVal val="#ppt_y"/>
                                          </p:val>
                                        </p:tav>
                                      </p:tavLst>
                                    </p:anim>
                                  </p:childTnLst>
                                </p:cTn>
                              </p:par>
                              <p:par>
                                <p:cTn id="22" presetID="2" presetClass="entr" presetSubtype="4" decel="40000" fill="hold" grpId="0" nodeType="withEffect">
                                  <p:stCondLst>
                                    <p:cond delay="2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1000" fill="hold"/>
                                        <p:tgtEl>
                                          <p:spTgt spid="19"/>
                                        </p:tgtEl>
                                        <p:attrNameLst>
                                          <p:attrName>ppt_x</p:attrName>
                                        </p:attrNameLst>
                                      </p:cBhvr>
                                      <p:tavLst>
                                        <p:tav tm="0">
                                          <p:val>
                                            <p:strVal val="#ppt_x"/>
                                          </p:val>
                                        </p:tav>
                                        <p:tav tm="100000">
                                          <p:val>
                                            <p:strVal val="#ppt_x"/>
                                          </p:val>
                                        </p:tav>
                                      </p:tavLst>
                                    </p:anim>
                                    <p:anim calcmode="lin" valueType="num">
                                      <p:cBhvr additive="base">
                                        <p:cTn id="25" dur="1000" fill="hold"/>
                                        <p:tgtEl>
                                          <p:spTgt spid="19"/>
                                        </p:tgtEl>
                                        <p:attrNameLst>
                                          <p:attrName>ppt_y</p:attrName>
                                        </p:attrNameLst>
                                      </p:cBhvr>
                                      <p:tavLst>
                                        <p:tav tm="0">
                                          <p:val>
                                            <p:strVal val="1+#ppt_h/2"/>
                                          </p:val>
                                        </p:tav>
                                        <p:tav tm="100000">
                                          <p:val>
                                            <p:strVal val="#ppt_y"/>
                                          </p:val>
                                        </p:tav>
                                      </p:tavLst>
                                    </p:anim>
                                  </p:childTnLst>
                                </p:cTn>
                              </p:par>
                              <p:par>
                                <p:cTn id="26" presetID="2" presetClass="entr" presetSubtype="4" decel="40000" fill="hold" grpId="0" nodeType="withEffect">
                                  <p:stCondLst>
                                    <p:cond delay="3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1000" fill="hold"/>
                                        <p:tgtEl>
                                          <p:spTgt spid="20"/>
                                        </p:tgtEl>
                                        <p:attrNameLst>
                                          <p:attrName>ppt_x</p:attrName>
                                        </p:attrNameLst>
                                      </p:cBhvr>
                                      <p:tavLst>
                                        <p:tav tm="0">
                                          <p:val>
                                            <p:strVal val="#ppt_x"/>
                                          </p:val>
                                        </p:tav>
                                        <p:tav tm="100000">
                                          <p:val>
                                            <p:strVal val="#ppt_x"/>
                                          </p:val>
                                        </p:tav>
                                      </p:tavLst>
                                    </p:anim>
                                    <p:anim calcmode="lin" valueType="num">
                                      <p:cBhvr additive="base">
                                        <p:cTn id="29" dur="1000" fill="hold"/>
                                        <p:tgtEl>
                                          <p:spTgt spid="20"/>
                                        </p:tgtEl>
                                        <p:attrNameLst>
                                          <p:attrName>ppt_y</p:attrName>
                                        </p:attrNameLst>
                                      </p:cBhvr>
                                      <p:tavLst>
                                        <p:tav tm="0">
                                          <p:val>
                                            <p:strVal val="1+#ppt_h/2"/>
                                          </p:val>
                                        </p:tav>
                                        <p:tav tm="100000">
                                          <p:val>
                                            <p:strVal val="#ppt_y"/>
                                          </p:val>
                                        </p:tav>
                                      </p:tavLst>
                                    </p:anim>
                                  </p:childTnLst>
                                </p:cTn>
                              </p:par>
                              <p:par>
                                <p:cTn id="30" presetID="2" presetClass="entr" presetSubtype="4" decel="40000" fill="hold" grpId="0" nodeType="withEffect">
                                  <p:stCondLst>
                                    <p:cond delay="40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000" fill="hold"/>
                                        <p:tgtEl>
                                          <p:spTgt spid="21"/>
                                        </p:tgtEl>
                                        <p:attrNameLst>
                                          <p:attrName>ppt_x</p:attrName>
                                        </p:attrNameLst>
                                      </p:cBhvr>
                                      <p:tavLst>
                                        <p:tav tm="0">
                                          <p:val>
                                            <p:strVal val="#ppt_x"/>
                                          </p:val>
                                        </p:tav>
                                        <p:tav tm="100000">
                                          <p:val>
                                            <p:strVal val="#ppt_x"/>
                                          </p:val>
                                        </p:tav>
                                      </p:tavLst>
                                    </p:anim>
                                    <p:anim calcmode="lin" valueType="num">
                                      <p:cBhvr additive="base">
                                        <p:cTn id="33" dur="10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decel="40000" fill="hold" grpId="0" nodeType="withEffect">
                                  <p:stCondLst>
                                    <p:cond delay="50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1000" fill="hold"/>
                                        <p:tgtEl>
                                          <p:spTgt spid="22"/>
                                        </p:tgtEl>
                                        <p:attrNameLst>
                                          <p:attrName>ppt_x</p:attrName>
                                        </p:attrNameLst>
                                      </p:cBhvr>
                                      <p:tavLst>
                                        <p:tav tm="0">
                                          <p:val>
                                            <p:strVal val="#ppt_x"/>
                                          </p:val>
                                        </p:tav>
                                        <p:tav tm="100000">
                                          <p:val>
                                            <p:strVal val="#ppt_x"/>
                                          </p:val>
                                        </p:tav>
                                      </p:tavLst>
                                    </p:anim>
                                    <p:anim calcmode="lin" valueType="num">
                                      <p:cBhvr additive="base">
                                        <p:cTn id="37" dur="1000" fill="hold"/>
                                        <p:tgtEl>
                                          <p:spTgt spid="22"/>
                                        </p:tgtEl>
                                        <p:attrNameLst>
                                          <p:attrName>ppt_y</p:attrName>
                                        </p:attrNameLst>
                                      </p:cBhvr>
                                      <p:tavLst>
                                        <p:tav tm="0">
                                          <p:val>
                                            <p:strVal val="1+#ppt_h/2"/>
                                          </p:val>
                                        </p:tav>
                                        <p:tav tm="100000">
                                          <p:val>
                                            <p:strVal val="#ppt_y"/>
                                          </p:val>
                                        </p:tav>
                                      </p:tavLst>
                                    </p:anim>
                                  </p:childTnLst>
                                </p:cTn>
                              </p:par>
                              <p:par>
                                <p:cTn id="38" presetID="2" presetClass="entr" presetSubtype="4" decel="40000" fill="hold" grpId="0" nodeType="withEffect">
                                  <p:stCondLst>
                                    <p:cond delay="60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1000" fill="hold"/>
                                        <p:tgtEl>
                                          <p:spTgt spid="23"/>
                                        </p:tgtEl>
                                        <p:attrNameLst>
                                          <p:attrName>ppt_x</p:attrName>
                                        </p:attrNameLst>
                                      </p:cBhvr>
                                      <p:tavLst>
                                        <p:tav tm="0">
                                          <p:val>
                                            <p:strVal val="#ppt_x"/>
                                          </p:val>
                                        </p:tav>
                                        <p:tav tm="100000">
                                          <p:val>
                                            <p:strVal val="#ppt_x"/>
                                          </p:val>
                                        </p:tav>
                                      </p:tavLst>
                                    </p:anim>
                                    <p:anim calcmode="lin" valueType="num">
                                      <p:cBhvr additive="base">
                                        <p:cTn id="41"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P spid="21" grpId="0" animBg="1"/>
      <p:bldP spid="22" grpId="0" animBg="1"/>
      <p:bldP spid="23" grpId="0" animBg="1"/>
      <p:bldP spid="14"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7160935"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第十一章　对违反生活纪律行为的处分</a:t>
            </a:r>
          </a:p>
        </p:txBody>
      </p:sp>
      <p:sp>
        <p:nvSpPr>
          <p:cNvPr id="6" name="矩形 5"/>
          <p:cNvSpPr/>
          <p:nvPr/>
        </p:nvSpPr>
        <p:spPr>
          <a:xfrm>
            <a:off x="4012734" y="1064503"/>
            <a:ext cx="4166532" cy="461665"/>
          </a:xfrm>
          <a:prstGeom prst="rect">
            <a:avLst/>
          </a:prstGeom>
        </p:spPr>
        <p:txBody>
          <a:bodyPr wrap="square">
            <a:spAutoFit/>
          </a:bodyPr>
          <a:lstStyle/>
          <a:p>
            <a:pPr algn="ctr"/>
            <a:r>
              <a:rPr lang="zh-CN" altLang="en-US" sz="2400" dirty="0">
                <a:gradFill>
                  <a:gsLst>
                    <a:gs pos="0">
                      <a:srgbClr val="FF0000"/>
                    </a:gs>
                    <a:gs pos="100000">
                      <a:srgbClr val="C00000"/>
                    </a:gs>
                  </a:gsLst>
                  <a:lin ang="2700000" scaled="0"/>
                </a:gradFill>
                <a:latin typeface="+mj-ea"/>
                <a:ea typeface="+mj-ea"/>
              </a:rPr>
              <a:t>生活纪律主要违纪行为：</a:t>
            </a:r>
          </a:p>
        </p:txBody>
      </p:sp>
      <p:sp>
        <p:nvSpPr>
          <p:cNvPr id="12" name="矩形 11"/>
          <p:cNvSpPr/>
          <p:nvPr/>
        </p:nvSpPr>
        <p:spPr>
          <a:xfrm>
            <a:off x="4012734" y="1561199"/>
            <a:ext cx="4166532" cy="310768"/>
          </a:xfrm>
          <a:prstGeom prst="rect">
            <a:avLst/>
          </a:prstGeom>
        </p:spPr>
        <p:txBody>
          <a:bodyPr wrap="square">
            <a:spAutoFit/>
          </a:bodyPr>
          <a:lstStyle/>
          <a:p>
            <a:pPr algn="ctr"/>
            <a:r>
              <a:rPr lang="zh-CN" altLang="en-US" sz="1400" dirty="0">
                <a:gradFill>
                  <a:gsLst>
                    <a:gs pos="0">
                      <a:srgbClr val="FF0000"/>
                    </a:gs>
                    <a:gs pos="100000">
                      <a:srgbClr val="C00000"/>
                    </a:gs>
                  </a:gsLst>
                  <a:lin ang="2700000" scaled="0"/>
                </a:gradFill>
                <a:latin typeface="+mn-ea"/>
              </a:rPr>
              <a:t>（红色字体为新增或调整条款）</a:t>
            </a:r>
            <a:endParaRPr lang="zh-CN" altLang="en-US" sz="1400" dirty="0">
              <a:solidFill>
                <a:srgbClr val="FF8751"/>
              </a:solidFill>
              <a:latin typeface="+mn-ea"/>
            </a:endParaRPr>
          </a:p>
        </p:txBody>
      </p:sp>
      <p:sp>
        <p:nvSpPr>
          <p:cNvPr id="13" name="PA-圆角矩形 12"/>
          <p:cNvSpPr/>
          <p:nvPr>
            <p:custDataLst>
              <p:tags r:id="rId1"/>
            </p:custDataLst>
          </p:nvPr>
        </p:nvSpPr>
        <p:spPr>
          <a:xfrm>
            <a:off x="1596000" y="2020817"/>
            <a:ext cx="9000000" cy="648000"/>
          </a:xfrm>
          <a:prstGeom prst="roundRect">
            <a:avLst>
              <a:gd name="adj" fmla="val 9602"/>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lumMod val="65000"/>
                    <a:lumOff val="35000"/>
                  </a:schemeClr>
                </a:solidFill>
                <a:latin typeface="+mn-ea"/>
              </a:rPr>
              <a:t>生活奢靡、贪图享乐、追求低级趣味，造成不良影响的；</a:t>
            </a:r>
            <a:endParaRPr lang="zh-CN" altLang="en-US" dirty="0">
              <a:solidFill>
                <a:schemeClr val="tx1">
                  <a:lumMod val="65000"/>
                  <a:lumOff val="35000"/>
                </a:schemeClr>
              </a:solidFill>
              <a:latin typeface="+mn-ea"/>
            </a:endParaRPr>
          </a:p>
        </p:txBody>
      </p:sp>
      <p:sp>
        <p:nvSpPr>
          <p:cNvPr id="15" name="PA-圆角矩形 14"/>
          <p:cNvSpPr/>
          <p:nvPr>
            <p:custDataLst>
              <p:tags r:id="rId2"/>
            </p:custDataLst>
          </p:nvPr>
        </p:nvSpPr>
        <p:spPr>
          <a:xfrm>
            <a:off x="1596000" y="2879311"/>
            <a:ext cx="9000000" cy="648000"/>
          </a:xfrm>
          <a:prstGeom prst="roundRect">
            <a:avLst>
              <a:gd name="adj" fmla="val 9602"/>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lumMod val="65000"/>
                    <a:lumOff val="35000"/>
                  </a:schemeClr>
                </a:solidFill>
                <a:latin typeface="+mn-ea"/>
              </a:rPr>
              <a:t>与他人发生不正当性关系的；</a:t>
            </a:r>
            <a:endParaRPr lang="zh-CN" altLang="en-US" dirty="0">
              <a:solidFill>
                <a:schemeClr val="tx1">
                  <a:lumMod val="65000"/>
                  <a:lumOff val="35000"/>
                </a:schemeClr>
              </a:solidFill>
              <a:latin typeface="+mn-ea"/>
            </a:endParaRPr>
          </a:p>
        </p:txBody>
      </p:sp>
      <p:sp>
        <p:nvSpPr>
          <p:cNvPr id="16" name="PA-圆角矩形 15"/>
          <p:cNvSpPr/>
          <p:nvPr>
            <p:custDataLst>
              <p:tags r:id="rId3"/>
            </p:custDataLst>
          </p:nvPr>
        </p:nvSpPr>
        <p:spPr>
          <a:xfrm>
            <a:off x="1596000" y="3737805"/>
            <a:ext cx="9000000" cy="648000"/>
          </a:xfrm>
          <a:prstGeom prst="roundRect">
            <a:avLst>
              <a:gd name="adj" fmla="val 9602"/>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gradFill>
                  <a:gsLst>
                    <a:gs pos="0">
                      <a:srgbClr val="FF0000"/>
                    </a:gs>
                    <a:gs pos="100000">
                      <a:srgbClr val="C00000"/>
                    </a:gs>
                  </a:gsLst>
                  <a:lin ang="2700000" scaled="0"/>
                </a:gradFill>
                <a:latin typeface="+mj-ea"/>
                <a:ea typeface="+mj-ea"/>
              </a:rPr>
              <a:t>党员领导干部不重视家风建设，对配偶、子女及其配偶失管失教的；</a:t>
            </a:r>
            <a:endParaRPr lang="zh-CN" altLang="en-US" dirty="0">
              <a:gradFill>
                <a:gsLst>
                  <a:gs pos="0">
                    <a:srgbClr val="FF0000"/>
                  </a:gs>
                  <a:gs pos="100000">
                    <a:srgbClr val="C00000"/>
                  </a:gs>
                </a:gsLst>
                <a:lin ang="2700000" scaled="0"/>
              </a:gradFill>
              <a:latin typeface="+mj-ea"/>
              <a:ea typeface="+mj-ea"/>
            </a:endParaRPr>
          </a:p>
        </p:txBody>
      </p:sp>
      <p:sp>
        <p:nvSpPr>
          <p:cNvPr id="17" name="PA-圆角矩形 16"/>
          <p:cNvSpPr/>
          <p:nvPr>
            <p:custDataLst>
              <p:tags r:id="rId4"/>
            </p:custDataLst>
          </p:nvPr>
        </p:nvSpPr>
        <p:spPr>
          <a:xfrm>
            <a:off x="1596000" y="4596299"/>
            <a:ext cx="9000000" cy="648000"/>
          </a:xfrm>
          <a:prstGeom prst="roundRect">
            <a:avLst>
              <a:gd name="adj" fmla="val 9602"/>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lumMod val="65000"/>
                    <a:lumOff val="35000"/>
                  </a:schemeClr>
                </a:solidFill>
                <a:latin typeface="+mn-ea"/>
              </a:rPr>
              <a:t>违背社会公序良俗，在公共场所有不当行为的；</a:t>
            </a:r>
            <a:endParaRPr lang="zh-CN" altLang="en-US" dirty="0">
              <a:solidFill>
                <a:schemeClr val="tx1">
                  <a:lumMod val="65000"/>
                  <a:lumOff val="35000"/>
                </a:schemeClr>
              </a:solidFill>
              <a:latin typeface="+mn-ea"/>
            </a:endParaRPr>
          </a:p>
        </p:txBody>
      </p:sp>
      <p:sp>
        <p:nvSpPr>
          <p:cNvPr id="18" name="PA-圆角矩形 17"/>
          <p:cNvSpPr/>
          <p:nvPr>
            <p:custDataLst>
              <p:tags r:id="rId5"/>
            </p:custDataLst>
          </p:nvPr>
        </p:nvSpPr>
        <p:spPr>
          <a:xfrm>
            <a:off x="1596000" y="5454792"/>
            <a:ext cx="9000000" cy="648000"/>
          </a:xfrm>
          <a:prstGeom prst="roundRect">
            <a:avLst>
              <a:gd name="adj" fmla="val 9602"/>
            </a:avLst>
          </a:prstGeom>
          <a:solidFill>
            <a:srgbClr val="FFFDF8"/>
          </a:solidFill>
          <a:ln w="12700">
            <a:solidFill>
              <a:srgbClr val="FFA075">
                <a:alpha val="30000"/>
              </a:srgbClr>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lumMod val="65000"/>
                    <a:lumOff val="35000"/>
                  </a:schemeClr>
                </a:solidFill>
                <a:latin typeface="+mn-ea"/>
              </a:rPr>
              <a:t>有其他严重违反社会公德、家庭美德行为的；</a:t>
            </a:r>
            <a:endParaRPr lang="zh-CN" altLang="en-US" dirty="0">
              <a:solidFill>
                <a:schemeClr val="tx1">
                  <a:lumMod val="65000"/>
                  <a:lumOff val="35000"/>
                </a:schemeClr>
              </a:solidFill>
              <a:latin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par>
                                <p:cTn id="10" presetID="14" presetClass="entr" presetSubtype="10" fill="hold" grpId="0" nodeType="withEffect">
                                  <p:stCondLst>
                                    <p:cond delay="50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par>
                          <p:cTn id="13" fill="hold">
                            <p:stCondLst>
                              <p:cond delay="1000"/>
                            </p:stCondLst>
                            <p:childTnLst>
                              <p:par>
                                <p:cTn id="14" presetID="2" presetClass="entr" presetSubtype="4" decel="4000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ppt_x"/>
                                          </p:val>
                                        </p:tav>
                                        <p:tav tm="100000">
                                          <p:val>
                                            <p:strVal val="#ppt_x"/>
                                          </p:val>
                                        </p:tav>
                                      </p:tavLst>
                                    </p:anim>
                                    <p:anim calcmode="lin" valueType="num">
                                      <p:cBhvr additive="base">
                                        <p:cTn id="17" dur="10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decel="40000" fill="hold" grpId="0" nodeType="withEffect">
                                  <p:stCondLst>
                                    <p:cond delay="10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1000" fill="hold"/>
                                        <p:tgtEl>
                                          <p:spTgt spid="15"/>
                                        </p:tgtEl>
                                        <p:attrNameLst>
                                          <p:attrName>ppt_x</p:attrName>
                                        </p:attrNameLst>
                                      </p:cBhvr>
                                      <p:tavLst>
                                        <p:tav tm="0">
                                          <p:val>
                                            <p:strVal val="#ppt_x"/>
                                          </p:val>
                                        </p:tav>
                                        <p:tav tm="100000">
                                          <p:val>
                                            <p:strVal val="#ppt_x"/>
                                          </p:val>
                                        </p:tav>
                                      </p:tavLst>
                                    </p:anim>
                                    <p:anim calcmode="lin" valueType="num">
                                      <p:cBhvr additive="base">
                                        <p:cTn id="21" dur="1000" fill="hold"/>
                                        <p:tgtEl>
                                          <p:spTgt spid="15"/>
                                        </p:tgtEl>
                                        <p:attrNameLst>
                                          <p:attrName>ppt_y</p:attrName>
                                        </p:attrNameLst>
                                      </p:cBhvr>
                                      <p:tavLst>
                                        <p:tav tm="0">
                                          <p:val>
                                            <p:strVal val="1+#ppt_h/2"/>
                                          </p:val>
                                        </p:tav>
                                        <p:tav tm="100000">
                                          <p:val>
                                            <p:strVal val="#ppt_y"/>
                                          </p:val>
                                        </p:tav>
                                      </p:tavLst>
                                    </p:anim>
                                  </p:childTnLst>
                                </p:cTn>
                              </p:par>
                              <p:par>
                                <p:cTn id="22" presetID="2" presetClass="entr" presetSubtype="4" decel="40000" fill="hold" grpId="0" nodeType="withEffect">
                                  <p:stCondLst>
                                    <p:cond delay="20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4" decel="40000" fill="hold" grpId="0" nodeType="withEffect">
                                  <p:stCondLst>
                                    <p:cond delay="3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1000" fill="hold"/>
                                        <p:tgtEl>
                                          <p:spTgt spid="17"/>
                                        </p:tgtEl>
                                        <p:attrNameLst>
                                          <p:attrName>ppt_x</p:attrName>
                                        </p:attrNameLst>
                                      </p:cBhvr>
                                      <p:tavLst>
                                        <p:tav tm="0">
                                          <p:val>
                                            <p:strVal val="#ppt_x"/>
                                          </p:val>
                                        </p:tav>
                                        <p:tav tm="100000">
                                          <p:val>
                                            <p:strVal val="#ppt_x"/>
                                          </p:val>
                                        </p:tav>
                                      </p:tavLst>
                                    </p:anim>
                                    <p:anim calcmode="lin" valueType="num">
                                      <p:cBhvr additive="base">
                                        <p:cTn id="29" dur="1000" fill="hold"/>
                                        <p:tgtEl>
                                          <p:spTgt spid="17"/>
                                        </p:tgtEl>
                                        <p:attrNameLst>
                                          <p:attrName>ppt_y</p:attrName>
                                        </p:attrNameLst>
                                      </p:cBhvr>
                                      <p:tavLst>
                                        <p:tav tm="0">
                                          <p:val>
                                            <p:strVal val="1+#ppt_h/2"/>
                                          </p:val>
                                        </p:tav>
                                        <p:tav tm="100000">
                                          <p:val>
                                            <p:strVal val="#ppt_y"/>
                                          </p:val>
                                        </p:tav>
                                      </p:tavLst>
                                    </p:anim>
                                  </p:childTnLst>
                                </p:cTn>
                              </p:par>
                              <p:par>
                                <p:cTn id="30" presetID="2" presetClass="entr" presetSubtype="4" decel="40000" fill="hold" grpId="0" nodeType="withEffect">
                                  <p:stCondLst>
                                    <p:cond delay="40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1000" fill="hold"/>
                                        <p:tgtEl>
                                          <p:spTgt spid="18"/>
                                        </p:tgtEl>
                                        <p:attrNameLst>
                                          <p:attrName>ppt_x</p:attrName>
                                        </p:attrNameLst>
                                      </p:cBhvr>
                                      <p:tavLst>
                                        <p:tav tm="0">
                                          <p:val>
                                            <p:strVal val="#ppt_x"/>
                                          </p:val>
                                        </p:tav>
                                        <p:tav tm="100000">
                                          <p:val>
                                            <p:strVal val="#ppt_x"/>
                                          </p:val>
                                        </p:tav>
                                      </p:tavLst>
                                    </p:anim>
                                    <p:anim calcmode="lin" valueType="num">
                                      <p:cBhvr additive="base">
                                        <p:cTn id="33"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animBg="1"/>
      <p:bldP spid="15" grpId="0" animBg="1"/>
      <p:bldP spid="16" grpId="0" animBg="1"/>
      <p:bldP spid="1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4698722"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严格贯彻落实新</a:t>
            </a:r>
            <a:r>
              <a:rPr lang="en-US" altLang="zh-CN" sz="3200" dirty="0">
                <a:gradFill>
                  <a:gsLst>
                    <a:gs pos="0">
                      <a:srgbClr val="FDF394"/>
                    </a:gs>
                    <a:gs pos="100000">
                      <a:srgbClr val="FDF394"/>
                    </a:gs>
                    <a:gs pos="55000">
                      <a:srgbClr val="FFFDF8"/>
                    </a:gs>
                  </a:gsLst>
                  <a:lin ang="5400000" scaled="1"/>
                </a:gradFill>
                <a:latin typeface="+mj-ea"/>
                <a:ea typeface="+mj-ea"/>
              </a:rPr>
              <a:t>《</a:t>
            </a:r>
            <a:r>
              <a:rPr lang="zh-CN" altLang="en-US" sz="3200" dirty="0">
                <a:gradFill>
                  <a:gsLst>
                    <a:gs pos="0">
                      <a:srgbClr val="FDF394"/>
                    </a:gs>
                    <a:gs pos="100000">
                      <a:srgbClr val="FDF394"/>
                    </a:gs>
                    <a:gs pos="55000">
                      <a:srgbClr val="FFFDF8"/>
                    </a:gs>
                  </a:gsLst>
                  <a:lin ang="5400000" scaled="1"/>
                </a:gradFill>
                <a:latin typeface="+mj-ea"/>
                <a:ea typeface="+mj-ea"/>
              </a:rPr>
              <a:t>条例</a:t>
            </a:r>
            <a:r>
              <a:rPr lang="en-US" altLang="zh-CN" sz="3200" dirty="0">
                <a:gradFill>
                  <a:gsLst>
                    <a:gs pos="0">
                      <a:srgbClr val="FDF394"/>
                    </a:gs>
                    <a:gs pos="100000">
                      <a:srgbClr val="FDF394"/>
                    </a:gs>
                    <a:gs pos="55000">
                      <a:srgbClr val="FFFDF8"/>
                    </a:gs>
                  </a:gsLst>
                  <a:lin ang="5400000" scaled="1"/>
                </a:gradFill>
                <a:latin typeface="+mj-ea"/>
                <a:ea typeface="+mj-ea"/>
              </a:rPr>
              <a:t>》</a:t>
            </a:r>
            <a:endParaRPr lang="zh-CN" altLang="en-US" sz="3200" dirty="0">
              <a:gradFill>
                <a:gsLst>
                  <a:gs pos="0">
                    <a:srgbClr val="FDF394"/>
                  </a:gs>
                  <a:gs pos="100000">
                    <a:srgbClr val="FDF394"/>
                  </a:gs>
                  <a:gs pos="55000">
                    <a:srgbClr val="FFFDF8"/>
                  </a:gs>
                </a:gsLst>
                <a:lin ang="5400000" scaled="1"/>
              </a:gradFill>
              <a:latin typeface="+mj-ea"/>
              <a:ea typeface="+mj-ea"/>
            </a:endParaRPr>
          </a:p>
        </p:txBody>
      </p:sp>
      <p:grpSp>
        <p:nvGrpSpPr>
          <p:cNvPr id="4" name="组合 3"/>
          <p:cNvGrpSpPr/>
          <p:nvPr/>
        </p:nvGrpSpPr>
        <p:grpSpPr>
          <a:xfrm>
            <a:off x="660573" y="2530319"/>
            <a:ext cx="3733888" cy="2723970"/>
            <a:chOff x="660573" y="2710400"/>
            <a:chExt cx="3733888" cy="2723970"/>
          </a:xfrm>
        </p:grpSpPr>
        <p:sp>
          <p:nvSpPr>
            <p:cNvPr id="5" name="矩形 4"/>
            <p:cNvSpPr/>
            <p:nvPr/>
          </p:nvSpPr>
          <p:spPr>
            <a:xfrm>
              <a:off x="671795" y="3164581"/>
              <a:ext cx="3722666" cy="2269789"/>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mn-ea"/>
                </a:rPr>
                <a:t>各级党委（党组）和纪委（纪检组）要加强对学习宣传、贯彻执行</a:t>
              </a:r>
              <a:r>
                <a:rPr lang="en-US" altLang="zh-CN" sz="1600" dirty="0">
                  <a:solidFill>
                    <a:schemeClr val="tx1">
                      <a:lumMod val="65000"/>
                      <a:lumOff val="35000"/>
                    </a:schemeClr>
                  </a:solidFill>
                  <a:latin typeface="+mn-ea"/>
                </a:rPr>
                <a:t>《</a:t>
              </a:r>
              <a:r>
                <a:rPr lang="zh-CN" altLang="en-US" sz="1600" dirty="0">
                  <a:solidFill>
                    <a:schemeClr val="tx1">
                      <a:lumMod val="65000"/>
                      <a:lumOff val="35000"/>
                    </a:schemeClr>
                  </a:solidFill>
                  <a:latin typeface="+mn-ea"/>
                </a:rPr>
                <a:t>条例</a:t>
              </a:r>
              <a:r>
                <a:rPr lang="en-US" altLang="zh-CN" sz="1600" dirty="0">
                  <a:solidFill>
                    <a:schemeClr val="tx1">
                      <a:lumMod val="65000"/>
                      <a:lumOff val="35000"/>
                    </a:schemeClr>
                  </a:solidFill>
                  <a:latin typeface="+mn-ea"/>
                </a:rPr>
                <a:t>》</a:t>
              </a:r>
              <a:r>
                <a:rPr lang="zh-CN" altLang="en-US" sz="1600" dirty="0">
                  <a:solidFill>
                    <a:schemeClr val="tx1">
                      <a:lumMod val="65000"/>
                      <a:lumOff val="35000"/>
                    </a:schemeClr>
                  </a:solidFill>
                  <a:latin typeface="+mn-ea"/>
                </a:rPr>
                <a:t>的监督检查，纳入巡视巡察和派驻监督重点，对贯彻执行不力的，要批评教育、督促整改，严肃追责问责，推动</a:t>
              </a:r>
              <a:r>
                <a:rPr lang="en-US" altLang="zh-CN" sz="1600" dirty="0">
                  <a:solidFill>
                    <a:schemeClr val="tx1">
                      <a:lumMod val="65000"/>
                      <a:lumOff val="35000"/>
                    </a:schemeClr>
                  </a:solidFill>
                  <a:latin typeface="+mn-ea"/>
                </a:rPr>
                <a:t>《</a:t>
              </a:r>
              <a:r>
                <a:rPr lang="zh-CN" altLang="en-US" sz="1600" dirty="0">
                  <a:solidFill>
                    <a:schemeClr val="tx1">
                      <a:lumMod val="65000"/>
                      <a:lumOff val="35000"/>
                    </a:schemeClr>
                  </a:solidFill>
                  <a:latin typeface="+mn-ea"/>
                </a:rPr>
                <a:t>条例</a:t>
              </a:r>
              <a:r>
                <a:rPr lang="en-US" altLang="zh-CN" sz="1600" dirty="0">
                  <a:solidFill>
                    <a:schemeClr val="tx1">
                      <a:lumMod val="65000"/>
                      <a:lumOff val="35000"/>
                    </a:schemeClr>
                  </a:solidFill>
                  <a:latin typeface="+mn-ea"/>
                </a:rPr>
                <a:t>》</a:t>
              </a:r>
              <a:r>
                <a:rPr lang="zh-CN" altLang="en-US" sz="1600" dirty="0">
                  <a:solidFill>
                    <a:schemeClr val="tx1">
                      <a:lumMod val="65000"/>
                      <a:lumOff val="35000"/>
                    </a:schemeClr>
                  </a:solidFill>
                  <a:latin typeface="+mn-ea"/>
                </a:rPr>
                <a:t>各项规定落到实处。</a:t>
              </a:r>
            </a:p>
          </p:txBody>
        </p:sp>
        <p:sp>
          <p:nvSpPr>
            <p:cNvPr id="6" name="矩形 5"/>
            <p:cNvSpPr/>
            <p:nvPr/>
          </p:nvSpPr>
          <p:spPr>
            <a:xfrm>
              <a:off x="660573" y="2710400"/>
              <a:ext cx="3733887" cy="400110"/>
            </a:xfrm>
            <a:prstGeom prst="rect">
              <a:avLst/>
            </a:prstGeom>
          </p:spPr>
          <p:txBody>
            <a:bodyPr wrap="square">
              <a:spAutoFit/>
            </a:bodyPr>
            <a:lstStyle/>
            <a:p>
              <a:pPr algn="ctr"/>
              <a:r>
                <a:rPr lang="zh-CN" altLang="en-US" sz="2000" dirty="0">
                  <a:gradFill>
                    <a:gsLst>
                      <a:gs pos="0">
                        <a:srgbClr val="FF0000"/>
                      </a:gs>
                      <a:gs pos="100000">
                        <a:srgbClr val="C00000"/>
                      </a:gs>
                    </a:gsLst>
                    <a:lin ang="2700000" scaled="0"/>
                  </a:gradFill>
                  <a:latin typeface="+mj-ea"/>
                  <a:ea typeface="+mj-ea"/>
                </a:rPr>
                <a:t>认真学习宣传，坚决贯彻执行</a:t>
              </a:r>
            </a:p>
          </p:txBody>
        </p:sp>
      </p:grpSp>
      <p:sp>
        <p:nvSpPr>
          <p:cNvPr id="7" name="a"/>
          <p:cNvSpPr/>
          <p:nvPr/>
        </p:nvSpPr>
        <p:spPr>
          <a:xfrm>
            <a:off x="5134027" y="1474735"/>
            <a:ext cx="7056386" cy="1509765"/>
          </a:xfrm>
          <a:prstGeom prst="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8" name="1"/>
          <p:cNvSpPr/>
          <p:nvPr/>
        </p:nvSpPr>
        <p:spPr>
          <a:xfrm>
            <a:off x="4702731" y="1928915"/>
            <a:ext cx="601404" cy="601404"/>
          </a:xfrm>
          <a:prstGeom prst="ellipse">
            <a:avLst/>
          </a:prstGeom>
          <a:solidFill>
            <a:srgbClr val="FFA075"/>
          </a:solidFill>
          <a:ln w="101600">
            <a:solidFill>
              <a:srgbClr val="FFFDF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dirty="0"/>
              <a:t>1</a:t>
            </a:r>
            <a:endParaRPr dirty="0"/>
          </a:p>
        </p:txBody>
      </p:sp>
      <p:sp>
        <p:nvSpPr>
          <p:cNvPr id="9" name="a"/>
          <p:cNvSpPr/>
          <p:nvPr/>
        </p:nvSpPr>
        <p:spPr>
          <a:xfrm>
            <a:off x="5134027" y="3110557"/>
            <a:ext cx="7056386" cy="1509765"/>
          </a:xfrm>
          <a:prstGeom prst="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10" name="1"/>
          <p:cNvSpPr/>
          <p:nvPr/>
        </p:nvSpPr>
        <p:spPr>
          <a:xfrm>
            <a:off x="4702731" y="3564737"/>
            <a:ext cx="601404" cy="601404"/>
          </a:xfrm>
          <a:prstGeom prst="ellipse">
            <a:avLst/>
          </a:prstGeom>
          <a:solidFill>
            <a:srgbClr val="FFA075"/>
          </a:solidFill>
          <a:ln w="101600">
            <a:solidFill>
              <a:srgbClr val="FFFDF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dirty="0"/>
              <a:t>2</a:t>
            </a:r>
            <a:endParaRPr dirty="0"/>
          </a:p>
        </p:txBody>
      </p:sp>
      <p:sp>
        <p:nvSpPr>
          <p:cNvPr id="11" name="a"/>
          <p:cNvSpPr/>
          <p:nvPr/>
        </p:nvSpPr>
        <p:spPr>
          <a:xfrm>
            <a:off x="5134027" y="4746378"/>
            <a:ext cx="7056386" cy="1509765"/>
          </a:xfrm>
          <a:prstGeom prst="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12" name="1"/>
          <p:cNvSpPr/>
          <p:nvPr/>
        </p:nvSpPr>
        <p:spPr>
          <a:xfrm>
            <a:off x="4702731" y="5200558"/>
            <a:ext cx="601404" cy="601404"/>
          </a:xfrm>
          <a:prstGeom prst="ellipse">
            <a:avLst/>
          </a:prstGeom>
          <a:solidFill>
            <a:srgbClr val="FFA075"/>
          </a:solidFill>
          <a:ln w="101600">
            <a:solidFill>
              <a:srgbClr val="FFFDF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dirty="0"/>
              <a:t>3</a:t>
            </a:r>
            <a:endParaRPr dirty="0"/>
          </a:p>
        </p:txBody>
      </p:sp>
      <p:grpSp>
        <p:nvGrpSpPr>
          <p:cNvPr id="22" name="组合 21"/>
          <p:cNvGrpSpPr/>
          <p:nvPr/>
        </p:nvGrpSpPr>
        <p:grpSpPr>
          <a:xfrm>
            <a:off x="5735431" y="1656469"/>
            <a:ext cx="5784774" cy="1151492"/>
            <a:chOff x="5735431" y="1608206"/>
            <a:chExt cx="5784774" cy="1151492"/>
          </a:xfrm>
        </p:grpSpPr>
        <p:sp>
          <p:nvSpPr>
            <p:cNvPr id="13" name="矩形 12"/>
            <p:cNvSpPr/>
            <p:nvPr/>
          </p:nvSpPr>
          <p:spPr>
            <a:xfrm>
              <a:off x="5735431" y="1608206"/>
              <a:ext cx="1556836" cy="400110"/>
            </a:xfrm>
            <a:prstGeom prst="rect">
              <a:avLst/>
            </a:prstGeom>
          </p:spPr>
          <p:txBody>
            <a:bodyPr wrap="none">
              <a:spAutoFit/>
            </a:bodyPr>
            <a:lstStyle/>
            <a:p>
              <a:r>
                <a:rPr lang="zh-CN" altLang="en-US" sz="2000" dirty="0">
                  <a:solidFill>
                    <a:srgbClr val="FFFDF8"/>
                  </a:solidFill>
                  <a:latin typeface="+mj-ea"/>
                  <a:ea typeface="+mj-ea"/>
                </a:rPr>
                <a:t>对党员干部</a:t>
              </a:r>
              <a:r>
                <a:rPr lang="en-US" altLang="zh-CN" sz="2000" dirty="0">
                  <a:solidFill>
                    <a:srgbClr val="FFFDF8"/>
                  </a:solidFill>
                  <a:latin typeface="+mj-ea"/>
                  <a:ea typeface="+mj-ea"/>
                </a:rPr>
                <a:t>:</a:t>
              </a:r>
              <a:endParaRPr lang="zh-CN" altLang="en-US" sz="2000" dirty="0">
                <a:solidFill>
                  <a:srgbClr val="FFFDF8"/>
                </a:solidFill>
                <a:latin typeface="+mj-ea"/>
                <a:ea typeface="+mj-ea"/>
              </a:endParaRPr>
            </a:p>
          </p:txBody>
        </p:sp>
        <p:sp>
          <p:nvSpPr>
            <p:cNvPr id="17" name="矩形 16"/>
            <p:cNvSpPr/>
            <p:nvPr/>
          </p:nvSpPr>
          <p:spPr>
            <a:xfrm>
              <a:off x="5735431" y="2021034"/>
              <a:ext cx="5784774" cy="738664"/>
            </a:xfrm>
            <a:prstGeom prst="rect">
              <a:avLst/>
            </a:prstGeom>
          </p:spPr>
          <p:txBody>
            <a:bodyPr wrap="square">
              <a:spAutoFit/>
            </a:bodyPr>
            <a:lstStyle/>
            <a:p>
              <a:r>
                <a:rPr lang="zh-CN" altLang="en-US" sz="1400" dirty="0">
                  <a:solidFill>
                    <a:srgbClr val="FFFDF8"/>
                  </a:solidFill>
                  <a:latin typeface="+mn-ea"/>
                </a:rPr>
                <a:t>要把学习条例与学习党章、党的十九大精神、习近平新时代中国特色社会主义思想结合起来，学懂悟透。要结合实际情况，联系地区部门具体情况，解决当前的突出问题。</a:t>
              </a:r>
            </a:p>
          </p:txBody>
        </p:sp>
      </p:grpSp>
      <p:grpSp>
        <p:nvGrpSpPr>
          <p:cNvPr id="21" name="组合 20"/>
          <p:cNvGrpSpPr/>
          <p:nvPr/>
        </p:nvGrpSpPr>
        <p:grpSpPr>
          <a:xfrm>
            <a:off x="5735431" y="3263924"/>
            <a:ext cx="5784774" cy="1203029"/>
            <a:chOff x="5735431" y="3284824"/>
            <a:chExt cx="5784774" cy="1203029"/>
          </a:xfrm>
        </p:grpSpPr>
        <p:sp>
          <p:nvSpPr>
            <p:cNvPr id="14" name="矩形 13"/>
            <p:cNvSpPr/>
            <p:nvPr/>
          </p:nvSpPr>
          <p:spPr>
            <a:xfrm>
              <a:off x="5739346" y="3284824"/>
              <a:ext cx="2069797" cy="400110"/>
            </a:xfrm>
            <a:prstGeom prst="rect">
              <a:avLst/>
            </a:prstGeom>
          </p:spPr>
          <p:txBody>
            <a:bodyPr wrap="none">
              <a:spAutoFit/>
            </a:bodyPr>
            <a:lstStyle/>
            <a:p>
              <a:r>
                <a:rPr lang="zh-CN" altLang="en-US" sz="2000" dirty="0">
                  <a:solidFill>
                    <a:srgbClr val="FFFDF8"/>
                  </a:solidFill>
                  <a:latin typeface="+mj-ea"/>
                  <a:ea typeface="+mj-ea"/>
                </a:rPr>
                <a:t>对党委（党组）</a:t>
              </a:r>
              <a:r>
                <a:rPr lang="en-US" altLang="zh-CN" sz="2000" dirty="0">
                  <a:solidFill>
                    <a:srgbClr val="FFFDF8"/>
                  </a:solidFill>
                  <a:latin typeface="+mj-ea"/>
                  <a:ea typeface="+mj-ea"/>
                </a:rPr>
                <a:t>:</a:t>
              </a:r>
              <a:endParaRPr lang="zh-CN" altLang="en-US" sz="2000" dirty="0">
                <a:solidFill>
                  <a:srgbClr val="FFFDF8"/>
                </a:solidFill>
                <a:latin typeface="+mj-ea"/>
                <a:ea typeface="+mj-ea"/>
              </a:endParaRPr>
            </a:p>
          </p:txBody>
        </p:sp>
        <p:sp>
          <p:nvSpPr>
            <p:cNvPr id="18" name="矩形 17"/>
            <p:cNvSpPr/>
            <p:nvPr/>
          </p:nvSpPr>
          <p:spPr>
            <a:xfrm>
              <a:off x="5735431" y="3656856"/>
              <a:ext cx="5784774" cy="830997"/>
            </a:xfrm>
            <a:prstGeom prst="rect">
              <a:avLst/>
            </a:prstGeom>
          </p:spPr>
          <p:txBody>
            <a:bodyPr wrap="square">
              <a:spAutoFit/>
            </a:bodyPr>
            <a:lstStyle/>
            <a:p>
              <a:r>
                <a:rPr lang="zh-CN" altLang="en-US" sz="1200" dirty="0">
                  <a:solidFill>
                    <a:srgbClr val="FFFDF8"/>
                  </a:solidFill>
                  <a:latin typeface="+mn-ea"/>
                </a:rPr>
                <a:t>各级党委（党组）要牢固树立“四个意识”，抓好</a:t>
              </a:r>
              <a:r>
                <a:rPr lang="en-US" altLang="zh-CN" sz="1200" dirty="0">
                  <a:solidFill>
                    <a:srgbClr val="FFFDF8"/>
                  </a:solidFill>
                  <a:latin typeface="+mn-ea"/>
                </a:rPr>
                <a:t>《</a:t>
              </a:r>
              <a:r>
                <a:rPr lang="zh-CN" altLang="en-US" sz="1200" dirty="0">
                  <a:solidFill>
                    <a:srgbClr val="FFFDF8"/>
                  </a:solidFill>
                  <a:latin typeface="+mn-ea"/>
                </a:rPr>
                <a:t>条例</a:t>
              </a:r>
              <a:r>
                <a:rPr lang="en-US" altLang="zh-CN" sz="1200" dirty="0">
                  <a:solidFill>
                    <a:srgbClr val="FFFDF8"/>
                  </a:solidFill>
                  <a:latin typeface="+mn-ea"/>
                </a:rPr>
                <a:t>》</a:t>
              </a:r>
              <a:r>
                <a:rPr lang="zh-CN" altLang="en-US" sz="1200" dirty="0">
                  <a:solidFill>
                    <a:srgbClr val="FFFDF8"/>
                  </a:solidFill>
                  <a:latin typeface="+mn-ea"/>
                </a:rPr>
                <a:t>的学习宣传和贯彻落实；要切实加强纪律教育，使铁的纪律真正转化为党员干部的日常习惯和自觉遵循。要巩固发展执纪必严、违纪必究常态化效果，下大气力建制度、立规矩、抓落实、重执行，强化日常管理和监督，充分发挥纪律建设标本兼治的利器作用。</a:t>
              </a:r>
            </a:p>
          </p:txBody>
        </p:sp>
      </p:grpSp>
      <p:grpSp>
        <p:nvGrpSpPr>
          <p:cNvPr id="20" name="组合 19"/>
          <p:cNvGrpSpPr/>
          <p:nvPr/>
        </p:nvGrpSpPr>
        <p:grpSpPr>
          <a:xfrm>
            <a:off x="5735431" y="4931873"/>
            <a:ext cx="5784774" cy="1138774"/>
            <a:chOff x="5735431" y="4865675"/>
            <a:chExt cx="5784774" cy="1138774"/>
          </a:xfrm>
        </p:grpSpPr>
        <p:sp>
          <p:nvSpPr>
            <p:cNvPr id="15" name="矩形 14"/>
            <p:cNvSpPr/>
            <p:nvPr/>
          </p:nvSpPr>
          <p:spPr>
            <a:xfrm>
              <a:off x="5735431" y="4865675"/>
              <a:ext cx="2326278" cy="400110"/>
            </a:xfrm>
            <a:prstGeom prst="rect">
              <a:avLst/>
            </a:prstGeom>
          </p:spPr>
          <p:txBody>
            <a:bodyPr wrap="none">
              <a:spAutoFit/>
            </a:bodyPr>
            <a:lstStyle/>
            <a:p>
              <a:r>
                <a:rPr lang="zh-CN" altLang="en-US" sz="2000" dirty="0">
                  <a:solidFill>
                    <a:srgbClr val="FFFDF8"/>
                  </a:solidFill>
                  <a:latin typeface="+mj-ea"/>
                  <a:ea typeface="+mj-ea"/>
                </a:rPr>
                <a:t>对纪委（纪检组）</a:t>
              </a:r>
              <a:r>
                <a:rPr lang="en-US" altLang="zh-CN" sz="2000" dirty="0">
                  <a:solidFill>
                    <a:srgbClr val="FFFDF8"/>
                  </a:solidFill>
                  <a:latin typeface="+mj-ea"/>
                  <a:ea typeface="+mj-ea"/>
                </a:rPr>
                <a:t>:</a:t>
              </a:r>
              <a:endParaRPr lang="zh-CN" altLang="en-US" sz="2000" dirty="0">
                <a:solidFill>
                  <a:srgbClr val="FFFDF8"/>
                </a:solidFill>
                <a:latin typeface="+mj-ea"/>
                <a:ea typeface="+mj-ea"/>
              </a:endParaRPr>
            </a:p>
          </p:txBody>
        </p:sp>
        <p:sp>
          <p:nvSpPr>
            <p:cNvPr id="19" name="矩形 18"/>
            <p:cNvSpPr/>
            <p:nvPr/>
          </p:nvSpPr>
          <p:spPr>
            <a:xfrm>
              <a:off x="5735431" y="5265785"/>
              <a:ext cx="5784774" cy="738664"/>
            </a:xfrm>
            <a:prstGeom prst="rect">
              <a:avLst/>
            </a:prstGeom>
          </p:spPr>
          <p:txBody>
            <a:bodyPr wrap="square">
              <a:spAutoFit/>
            </a:bodyPr>
            <a:lstStyle/>
            <a:p>
              <a:r>
                <a:rPr lang="zh-CN" altLang="en-US" sz="1400" dirty="0">
                  <a:solidFill>
                    <a:srgbClr val="FFFDF8"/>
                  </a:solidFill>
                  <a:latin typeface="+mn-ea"/>
                </a:rPr>
                <a:t>各级纪委（纪检组）要认真履行党章赋予的职责，强化监督执纪问责，把执纪和执法贯通起来，坚持纪严于法、纪法协同，让制度“长牙”、纪律“带电”，努力取得全面从严治党更大战略性成果。</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360"/>
                                          </p:val>
                                        </p:tav>
                                        <p:tav tm="100000">
                                          <p:val>
                                            <p:fltVal val="0"/>
                                          </p:val>
                                        </p:tav>
                                      </p:tavLst>
                                    </p:anim>
                                    <p:animEffect transition="in" filter="fade">
                                      <p:cBhvr>
                                        <p:cTn id="16" dur="1000"/>
                                        <p:tgtEl>
                                          <p:spTgt spid="8"/>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360"/>
                                          </p:val>
                                        </p:tav>
                                        <p:tav tm="100000">
                                          <p:val>
                                            <p:fltVal val="0"/>
                                          </p:val>
                                        </p:tav>
                                      </p:tavLst>
                                    </p:anim>
                                    <p:animEffect transition="in" filter="fade">
                                      <p:cBhvr>
                                        <p:cTn id="22" dur="1000"/>
                                        <p:tgtEl>
                                          <p:spTgt spid="10"/>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360"/>
                                          </p:val>
                                        </p:tav>
                                        <p:tav tm="100000">
                                          <p:val>
                                            <p:fltVal val="0"/>
                                          </p:val>
                                        </p:tav>
                                      </p:tavLst>
                                    </p:anim>
                                    <p:animEffect transition="in" filter="fade">
                                      <p:cBhvr>
                                        <p:cTn id="28" dur="1000"/>
                                        <p:tgtEl>
                                          <p:spTgt spid="12"/>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right)">
                                      <p:cBhvr>
                                        <p:cTn id="31" dur="1000"/>
                                        <p:tgtEl>
                                          <p:spTgt spid="7"/>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1000"/>
                                        <p:tgtEl>
                                          <p:spTgt spid="9"/>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right)">
                                      <p:cBhvr>
                                        <p:cTn id="37" dur="1000"/>
                                        <p:tgtEl>
                                          <p:spTgt spid="11"/>
                                        </p:tgtEl>
                                      </p:cBhvr>
                                    </p:animEffect>
                                  </p:childTnLst>
                                </p:cTn>
                              </p:par>
                              <p:par>
                                <p:cTn id="38" presetID="10" presetClass="entr" presetSubtype="0" fill="hold" nodeType="withEffect">
                                  <p:stCondLst>
                                    <p:cond delay="50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nodeType="withEffect">
                                  <p:stCondLst>
                                    <p:cond delay="50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nodeType="withEffect">
                                  <p:stCondLst>
                                    <p:cond delay="50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5225" y="1235075"/>
            <a:ext cx="11309502" cy="3218104"/>
            <a:chOff x="343627" y="1336675"/>
            <a:chExt cx="11309502" cy="3218104"/>
          </a:xfrm>
        </p:grpSpPr>
        <p:grpSp>
          <p:nvGrpSpPr>
            <p:cNvPr id="3" name="Group 4"/>
            <p:cNvGrpSpPr>
              <a:grpSpLocks noChangeAspect="1"/>
            </p:cNvGrpSpPr>
            <p:nvPr/>
          </p:nvGrpSpPr>
          <p:grpSpPr bwMode="auto">
            <a:xfrm>
              <a:off x="343627" y="1336675"/>
              <a:ext cx="4365769" cy="3218104"/>
              <a:chOff x="-168" y="3842"/>
              <a:chExt cx="3009" cy="2218"/>
            </a:xfrm>
          </p:grpSpPr>
          <p:pic>
            <p:nvPicPr>
              <p:cNvPr id="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 y="4568"/>
                <a:ext cx="181"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 y="4565"/>
                <a:ext cx="20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 y="4562"/>
                <a:ext cx="23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 y="4559"/>
                <a:ext cx="252"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7" y="4557"/>
                <a:ext cx="275"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Freeform 10"/>
              <p:cNvSpPr/>
              <p:nvPr/>
            </p:nvSpPr>
            <p:spPr bwMode="auto">
              <a:xfrm>
                <a:off x="202" y="4254"/>
                <a:ext cx="1966" cy="1806"/>
              </a:xfrm>
              <a:custGeom>
                <a:avLst/>
                <a:gdLst>
                  <a:gd name="T0" fmla="*/ 3 w 479"/>
                  <a:gd name="T1" fmla="*/ 0 h 439"/>
                  <a:gd name="T2" fmla="*/ 220 w 479"/>
                  <a:gd name="T3" fmla="*/ 423 h 439"/>
                  <a:gd name="T4" fmla="*/ 479 w 479"/>
                  <a:gd name="T5" fmla="*/ 182 h 439"/>
                  <a:gd name="T6" fmla="*/ 3 w 479"/>
                  <a:gd name="T7" fmla="*/ 0 h 439"/>
                </a:gdLst>
                <a:ahLst/>
                <a:cxnLst>
                  <a:cxn ang="0">
                    <a:pos x="T0" y="T1"/>
                  </a:cxn>
                  <a:cxn ang="0">
                    <a:pos x="T2" y="T3"/>
                  </a:cxn>
                  <a:cxn ang="0">
                    <a:pos x="T4" y="T5"/>
                  </a:cxn>
                  <a:cxn ang="0">
                    <a:pos x="T6" y="T7"/>
                  </a:cxn>
                </a:cxnLst>
                <a:rect l="0" t="0" r="r" b="b"/>
                <a:pathLst>
                  <a:path w="479" h="439">
                    <a:moveTo>
                      <a:pt x="3" y="0"/>
                    </a:moveTo>
                    <a:cubicBezTo>
                      <a:pt x="3" y="0"/>
                      <a:pt x="0" y="369"/>
                      <a:pt x="220" y="423"/>
                    </a:cubicBezTo>
                    <a:cubicBezTo>
                      <a:pt x="256" y="431"/>
                      <a:pt x="405" y="439"/>
                      <a:pt x="479" y="182"/>
                    </a:cubicBezTo>
                    <a:cubicBezTo>
                      <a:pt x="3" y="0"/>
                      <a:pt x="3" y="0"/>
                      <a:pt x="3" y="0"/>
                    </a:cubicBezTo>
                    <a:close/>
                  </a:path>
                </a:pathLst>
              </a:custGeom>
              <a:solidFill>
                <a:srgbClr val="A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1"/>
              <p:cNvSpPr/>
              <p:nvPr/>
            </p:nvSpPr>
            <p:spPr bwMode="auto">
              <a:xfrm>
                <a:off x="-168" y="4114"/>
                <a:ext cx="382" cy="140"/>
              </a:xfrm>
              <a:custGeom>
                <a:avLst/>
                <a:gdLst>
                  <a:gd name="T0" fmla="*/ 0 w 382"/>
                  <a:gd name="T1" fmla="*/ 0 h 140"/>
                  <a:gd name="T2" fmla="*/ 218 w 382"/>
                  <a:gd name="T3" fmla="*/ 8 h 140"/>
                  <a:gd name="T4" fmla="*/ 382 w 382"/>
                  <a:gd name="T5" fmla="*/ 140 h 140"/>
                  <a:gd name="T6" fmla="*/ 168 w 382"/>
                  <a:gd name="T7" fmla="*/ 123 h 140"/>
                  <a:gd name="T8" fmla="*/ 0 w 382"/>
                  <a:gd name="T9" fmla="*/ 0 h 140"/>
                  <a:gd name="T10" fmla="*/ 0 w 382"/>
                  <a:gd name="T11" fmla="*/ 0 h 140"/>
                </a:gdLst>
                <a:ahLst/>
                <a:cxnLst>
                  <a:cxn ang="0">
                    <a:pos x="T0" y="T1"/>
                  </a:cxn>
                  <a:cxn ang="0">
                    <a:pos x="T2" y="T3"/>
                  </a:cxn>
                  <a:cxn ang="0">
                    <a:pos x="T4" y="T5"/>
                  </a:cxn>
                  <a:cxn ang="0">
                    <a:pos x="T6" y="T7"/>
                  </a:cxn>
                  <a:cxn ang="0">
                    <a:pos x="T8" y="T9"/>
                  </a:cxn>
                  <a:cxn ang="0">
                    <a:pos x="T10" y="T11"/>
                  </a:cxn>
                </a:cxnLst>
                <a:rect l="0" t="0" r="r" b="b"/>
                <a:pathLst>
                  <a:path w="382" h="140">
                    <a:moveTo>
                      <a:pt x="0" y="0"/>
                    </a:moveTo>
                    <a:lnTo>
                      <a:pt x="218" y="8"/>
                    </a:lnTo>
                    <a:lnTo>
                      <a:pt x="382" y="140"/>
                    </a:lnTo>
                    <a:lnTo>
                      <a:pt x="168" y="123"/>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2"/>
              <p:cNvSpPr/>
              <p:nvPr/>
            </p:nvSpPr>
            <p:spPr bwMode="auto">
              <a:xfrm>
                <a:off x="0" y="4122"/>
                <a:ext cx="214" cy="132"/>
              </a:xfrm>
              <a:custGeom>
                <a:avLst/>
                <a:gdLst>
                  <a:gd name="T0" fmla="*/ 50 w 214"/>
                  <a:gd name="T1" fmla="*/ 0 h 132"/>
                  <a:gd name="T2" fmla="*/ 214 w 214"/>
                  <a:gd name="T3" fmla="*/ 132 h 132"/>
                  <a:gd name="T4" fmla="*/ 0 w 214"/>
                  <a:gd name="T5" fmla="*/ 115 h 132"/>
                  <a:gd name="T6" fmla="*/ 50 w 214"/>
                  <a:gd name="T7" fmla="*/ 0 h 132"/>
                  <a:gd name="T8" fmla="*/ 50 w 214"/>
                  <a:gd name="T9" fmla="*/ 0 h 132"/>
                </a:gdLst>
                <a:ahLst/>
                <a:cxnLst>
                  <a:cxn ang="0">
                    <a:pos x="T0" y="T1"/>
                  </a:cxn>
                  <a:cxn ang="0">
                    <a:pos x="T2" y="T3"/>
                  </a:cxn>
                  <a:cxn ang="0">
                    <a:pos x="T4" y="T5"/>
                  </a:cxn>
                  <a:cxn ang="0">
                    <a:pos x="T6" y="T7"/>
                  </a:cxn>
                  <a:cxn ang="0">
                    <a:pos x="T8" y="T9"/>
                  </a:cxn>
                </a:cxnLst>
                <a:rect l="0" t="0" r="r" b="b"/>
                <a:pathLst>
                  <a:path w="214" h="132">
                    <a:moveTo>
                      <a:pt x="50" y="0"/>
                    </a:moveTo>
                    <a:lnTo>
                      <a:pt x="214" y="132"/>
                    </a:lnTo>
                    <a:lnTo>
                      <a:pt x="0" y="115"/>
                    </a:lnTo>
                    <a:lnTo>
                      <a:pt x="50" y="0"/>
                    </a:lnTo>
                    <a:lnTo>
                      <a:pt x="50" y="0"/>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3"/>
              <p:cNvSpPr/>
              <p:nvPr/>
            </p:nvSpPr>
            <p:spPr bwMode="auto">
              <a:xfrm>
                <a:off x="0" y="4180"/>
                <a:ext cx="214" cy="74"/>
              </a:xfrm>
              <a:custGeom>
                <a:avLst/>
                <a:gdLst>
                  <a:gd name="T0" fmla="*/ 25 w 214"/>
                  <a:gd name="T1" fmla="*/ 0 h 74"/>
                  <a:gd name="T2" fmla="*/ 214 w 214"/>
                  <a:gd name="T3" fmla="*/ 74 h 74"/>
                  <a:gd name="T4" fmla="*/ 0 w 214"/>
                  <a:gd name="T5" fmla="*/ 57 h 74"/>
                  <a:gd name="T6" fmla="*/ 25 w 214"/>
                  <a:gd name="T7" fmla="*/ 0 h 74"/>
                  <a:gd name="T8" fmla="*/ 25 w 214"/>
                  <a:gd name="T9" fmla="*/ 0 h 74"/>
                </a:gdLst>
                <a:ahLst/>
                <a:cxnLst>
                  <a:cxn ang="0">
                    <a:pos x="T0" y="T1"/>
                  </a:cxn>
                  <a:cxn ang="0">
                    <a:pos x="T2" y="T3"/>
                  </a:cxn>
                  <a:cxn ang="0">
                    <a:pos x="T4" y="T5"/>
                  </a:cxn>
                  <a:cxn ang="0">
                    <a:pos x="T6" y="T7"/>
                  </a:cxn>
                  <a:cxn ang="0">
                    <a:pos x="T8" y="T9"/>
                  </a:cxn>
                </a:cxnLst>
                <a:rect l="0" t="0" r="r" b="b"/>
                <a:pathLst>
                  <a:path w="214" h="74">
                    <a:moveTo>
                      <a:pt x="25" y="0"/>
                    </a:moveTo>
                    <a:lnTo>
                      <a:pt x="214" y="74"/>
                    </a:lnTo>
                    <a:lnTo>
                      <a:pt x="0" y="57"/>
                    </a:lnTo>
                    <a:lnTo>
                      <a:pt x="25" y="0"/>
                    </a:lnTo>
                    <a:lnTo>
                      <a:pt x="25" y="0"/>
                    </a:lnTo>
                    <a:close/>
                  </a:path>
                </a:pathLst>
              </a:custGeom>
              <a:solidFill>
                <a:srgbClr val="EA55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4"/>
              <p:cNvSpPr/>
              <p:nvPr/>
            </p:nvSpPr>
            <p:spPr bwMode="auto">
              <a:xfrm>
                <a:off x="-168" y="4114"/>
                <a:ext cx="218" cy="123"/>
              </a:xfrm>
              <a:custGeom>
                <a:avLst/>
                <a:gdLst>
                  <a:gd name="T0" fmla="*/ 0 w 218"/>
                  <a:gd name="T1" fmla="*/ 0 h 123"/>
                  <a:gd name="T2" fmla="*/ 218 w 218"/>
                  <a:gd name="T3" fmla="*/ 8 h 123"/>
                  <a:gd name="T4" fmla="*/ 168 w 218"/>
                  <a:gd name="T5" fmla="*/ 123 h 123"/>
                  <a:gd name="T6" fmla="*/ 0 w 218"/>
                  <a:gd name="T7" fmla="*/ 0 h 123"/>
                  <a:gd name="T8" fmla="*/ 0 w 218"/>
                  <a:gd name="T9" fmla="*/ 0 h 123"/>
                </a:gdLst>
                <a:ahLst/>
                <a:cxnLst>
                  <a:cxn ang="0">
                    <a:pos x="T0" y="T1"/>
                  </a:cxn>
                  <a:cxn ang="0">
                    <a:pos x="T2" y="T3"/>
                  </a:cxn>
                  <a:cxn ang="0">
                    <a:pos x="T4" y="T5"/>
                  </a:cxn>
                  <a:cxn ang="0">
                    <a:pos x="T6" y="T7"/>
                  </a:cxn>
                  <a:cxn ang="0">
                    <a:pos x="T8" y="T9"/>
                  </a:cxn>
                </a:cxnLst>
                <a:rect l="0" t="0" r="r" b="b"/>
                <a:pathLst>
                  <a:path w="218" h="123">
                    <a:moveTo>
                      <a:pt x="0" y="0"/>
                    </a:moveTo>
                    <a:lnTo>
                      <a:pt x="218" y="8"/>
                    </a:lnTo>
                    <a:lnTo>
                      <a:pt x="168" y="123"/>
                    </a:lnTo>
                    <a:lnTo>
                      <a:pt x="0" y="0"/>
                    </a:lnTo>
                    <a:lnTo>
                      <a:pt x="0"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5"/>
              <p:cNvSpPr/>
              <p:nvPr/>
            </p:nvSpPr>
            <p:spPr bwMode="auto">
              <a:xfrm>
                <a:off x="-168" y="4114"/>
                <a:ext cx="193" cy="123"/>
              </a:xfrm>
              <a:custGeom>
                <a:avLst/>
                <a:gdLst>
                  <a:gd name="T0" fmla="*/ 0 w 193"/>
                  <a:gd name="T1" fmla="*/ 0 h 123"/>
                  <a:gd name="T2" fmla="*/ 193 w 193"/>
                  <a:gd name="T3" fmla="*/ 66 h 123"/>
                  <a:gd name="T4" fmla="*/ 168 w 193"/>
                  <a:gd name="T5" fmla="*/ 123 h 123"/>
                  <a:gd name="T6" fmla="*/ 0 w 193"/>
                  <a:gd name="T7" fmla="*/ 0 h 123"/>
                  <a:gd name="T8" fmla="*/ 0 w 193"/>
                  <a:gd name="T9" fmla="*/ 0 h 123"/>
                </a:gdLst>
                <a:ahLst/>
                <a:cxnLst>
                  <a:cxn ang="0">
                    <a:pos x="T0" y="T1"/>
                  </a:cxn>
                  <a:cxn ang="0">
                    <a:pos x="T2" y="T3"/>
                  </a:cxn>
                  <a:cxn ang="0">
                    <a:pos x="T4" y="T5"/>
                  </a:cxn>
                  <a:cxn ang="0">
                    <a:pos x="T6" y="T7"/>
                  </a:cxn>
                  <a:cxn ang="0">
                    <a:pos x="T8" y="T9"/>
                  </a:cxn>
                </a:cxnLst>
                <a:rect l="0" t="0" r="r" b="b"/>
                <a:pathLst>
                  <a:path w="193" h="123">
                    <a:moveTo>
                      <a:pt x="0" y="0"/>
                    </a:moveTo>
                    <a:lnTo>
                      <a:pt x="193" y="66"/>
                    </a:lnTo>
                    <a:lnTo>
                      <a:pt x="168" y="123"/>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6"/>
              <p:cNvSpPr/>
              <p:nvPr/>
            </p:nvSpPr>
            <p:spPr bwMode="auto">
              <a:xfrm>
                <a:off x="181" y="4217"/>
                <a:ext cx="45" cy="61"/>
              </a:xfrm>
              <a:custGeom>
                <a:avLst/>
                <a:gdLst>
                  <a:gd name="T0" fmla="*/ 2 w 11"/>
                  <a:gd name="T1" fmla="*/ 6 h 15"/>
                  <a:gd name="T2" fmla="*/ 9 w 11"/>
                  <a:gd name="T3" fmla="*/ 1 h 15"/>
                  <a:gd name="T4" fmla="*/ 9 w 11"/>
                  <a:gd name="T5" fmla="*/ 10 h 15"/>
                  <a:gd name="T6" fmla="*/ 2 w 11"/>
                  <a:gd name="T7" fmla="*/ 14 h 15"/>
                  <a:gd name="T8" fmla="*/ 2 w 11"/>
                  <a:gd name="T9" fmla="*/ 6 h 15"/>
                </a:gdLst>
                <a:ahLst/>
                <a:cxnLst>
                  <a:cxn ang="0">
                    <a:pos x="T0" y="T1"/>
                  </a:cxn>
                  <a:cxn ang="0">
                    <a:pos x="T2" y="T3"/>
                  </a:cxn>
                  <a:cxn ang="0">
                    <a:pos x="T4" y="T5"/>
                  </a:cxn>
                  <a:cxn ang="0">
                    <a:pos x="T6" y="T7"/>
                  </a:cxn>
                  <a:cxn ang="0">
                    <a:pos x="T8" y="T9"/>
                  </a:cxn>
                </a:cxnLst>
                <a:rect l="0" t="0" r="r" b="b"/>
                <a:pathLst>
                  <a:path w="11" h="15">
                    <a:moveTo>
                      <a:pt x="2" y="6"/>
                    </a:moveTo>
                    <a:cubicBezTo>
                      <a:pt x="4" y="2"/>
                      <a:pt x="7" y="0"/>
                      <a:pt x="9" y="1"/>
                    </a:cubicBezTo>
                    <a:cubicBezTo>
                      <a:pt x="11" y="2"/>
                      <a:pt x="11" y="6"/>
                      <a:pt x="9" y="10"/>
                    </a:cubicBezTo>
                    <a:cubicBezTo>
                      <a:pt x="8" y="13"/>
                      <a:pt x="4" y="15"/>
                      <a:pt x="2" y="14"/>
                    </a:cubicBezTo>
                    <a:cubicBezTo>
                      <a:pt x="0" y="13"/>
                      <a:pt x="0" y="10"/>
                      <a:pt x="2" y="6"/>
                    </a:cubicBez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7"/>
              <p:cNvSpPr/>
              <p:nvPr/>
            </p:nvSpPr>
            <p:spPr bwMode="auto">
              <a:xfrm>
                <a:off x="218" y="4644"/>
                <a:ext cx="66" cy="424"/>
              </a:xfrm>
              <a:custGeom>
                <a:avLst/>
                <a:gdLst>
                  <a:gd name="T0" fmla="*/ 0 w 16"/>
                  <a:gd name="T1" fmla="*/ 103 h 103"/>
                  <a:gd name="T2" fmla="*/ 16 w 16"/>
                  <a:gd name="T3" fmla="*/ 103 h 103"/>
                  <a:gd name="T4" fmla="*/ 16 w 16"/>
                  <a:gd name="T5" fmla="*/ 6 h 103"/>
                  <a:gd name="T6" fmla="*/ 8 w 16"/>
                  <a:gd name="T7" fmla="*/ 0 h 103"/>
                  <a:gd name="T8" fmla="*/ 0 w 16"/>
                  <a:gd name="T9" fmla="*/ 6 h 103"/>
                  <a:gd name="T10" fmla="*/ 0 w 16"/>
                  <a:gd name="T11" fmla="*/ 103 h 103"/>
                </a:gdLst>
                <a:ahLst/>
                <a:cxnLst>
                  <a:cxn ang="0">
                    <a:pos x="T0" y="T1"/>
                  </a:cxn>
                  <a:cxn ang="0">
                    <a:pos x="T2" y="T3"/>
                  </a:cxn>
                  <a:cxn ang="0">
                    <a:pos x="T4" y="T5"/>
                  </a:cxn>
                  <a:cxn ang="0">
                    <a:pos x="T6" y="T7"/>
                  </a:cxn>
                  <a:cxn ang="0">
                    <a:pos x="T8" y="T9"/>
                  </a:cxn>
                  <a:cxn ang="0">
                    <a:pos x="T10" y="T11"/>
                  </a:cxn>
                </a:cxnLst>
                <a:rect l="0" t="0" r="r" b="b"/>
                <a:pathLst>
                  <a:path w="16" h="103">
                    <a:moveTo>
                      <a:pt x="0" y="103"/>
                    </a:moveTo>
                    <a:cubicBezTo>
                      <a:pt x="16" y="103"/>
                      <a:pt x="16" y="103"/>
                      <a:pt x="16" y="103"/>
                    </a:cubicBezTo>
                    <a:cubicBezTo>
                      <a:pt x="16" y="6"/>
                      <a:pt x="16" y="6"/>
                      <a:pt x="16" y="6"/>
                    </a:cubicBezTo>
                    <a:cubicBezTo>
                      <a:pt x="16" y="3"/>
                      <a:pt x="13" y="0"/>
                      <a:pt x="8" y="0"/>
                    </a:cubicBezTo>
                    <a:cubicBezTo>
                      <a:pt x="4" y="0"/>
                      <a:pt x="0" y="3"/>
                      <a:pt x="0" y="6"/>
                    </a:cubicBezTo>
                    <a:cubicBezTo>
                      <a:pt x="0" y="103"/>
                      <a:pt x="0" y="103"/>
                      <a:pt x="0" y="103"/>
                    </a:cubicBez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8"/>
              <p:cNvSpPr/>
              <p:nvPr/>
            </p:nvSpPr>
            <p:spPr bwMode="auto">
              <a:xfrm>
                <a:off x="247" y="4266"/>
                <a:ext cx="12" cy="411"/>
              </a:xfrm>
              <a:custGeom>
                <a:avLst/>
                <a:gdLst>
                  <a:gd name="T0" fmla="*/ 12 w 12"/>
                  <a:gd name="T1" fmla="*/ 0 h 411"/>
                  <a:gd name="T2" fmla="*/ 12 w 12"/>
                  <a:gd name="T3" fmla="*/ 411 h 411"/>
                  <a:gd name="T4" fmla="*/ 0 w 12"/>
                  <a:gd name="T5" fmla="*/ 411 h 411"/>
                  <a:gd name="T6" fmla="*/ 0 w 12"/>
                  <a:gd name="T7" fmla="*/ 0 h 411"/>
                  <a:gd name="T8" fmla="*/ 12 w 12"/>
                  <a:gd name="T9" fmla="*/ 0 h 411"/>
                  <a:gd name="T10" fmla="*/ 12 w 12"/>
                  <a:gd name="T11" fmla="*/ 0 h 411"/>
                </a:gdLst>
                <a:ahLst/>
                <a:cxnLst>
                  <a:cxn ang="0">
                    <a:pos x="T0" y="T1"/>
                  </a:cxn>
                  <a:cxn ang="0">
                    <a:pos x="T2" y="T3"/>
                  </a:cxn>
                  <a:cxn ang="0">
                    <a:pos x="T4" y="T5"/>
                  </a:cxn>
                  <a:cxn ang="0">
                    <a:pos x="T6" y="T7"/>
                  </a:cxn>
                  <a:cxn ang="0">
                    <a:pos x="T8" y="T9"/>
                  </a:cxn>
                  <a:cxn ang="0">
                    <a:pos x="T10" y="T11"/>
                  </a:cxn>
                </a:cxnLst>
                <a:rect l="0" t="0" r="r" b="b"/>
                <a:pathLst>
                  <a:path w="12" h="411">
                    <a:moveTo>
                      <a:pt x="12" y="0"/>
                    </a:moveTo>
                    <a:lnTo>
                      <a:pt x="12" y="411"/>
                    </a:lnTo>
                    <a:lnTo>
                      <a:pt x="0" y="411"/>
                    </a:lnTo>
                    <a:lnTo>
                      <a:pt x="0" y="0"/>
                    </a:lnTo>
                    <a:lnTo>
                      <a:pt x="12" y="0"/>
                    </a:lnTo>
                    <a:lnTo>
                      <a:pt x="12"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Line 19"/>
              <p:cNvSpPr>
                <a:spLocks noChangeShapeType="1"/>
              </p:cNvSpPr>
              <p:nvPr/>
            </p:nvSpPr>
            <p:spPr bwMode="auto">
              <a:xfrm>
                <a:off x="218" y="4254"/>
                <a:ext cx="1950" cy="748"/>
              </a:xfrm>
              <a:prstGeom prst="line">
                <a:avLst/>
              </a:prstGeom>
              <a:noFill/>
              <a:ln w="39688" cap="flat">
                <a:solidFill>
                  <a:srgbClr val="F083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5" name="Freeform 20"/>
              <p:cNvSpPr/>
              <p:nvPr/>
            </p:nvSpPr>
            <p:spPr bwMode="auto">
              <a:xfrm>
                <a:off x="542" y="4101"/>
                <a:ext cx="1962" cy="1807"/>
              </a:xfrm>
              <a:custGeom>
                <a:avLst/>
                <a:gdLst>
                  <a:gd name="T0" fmla="*/ 3 w 478"/>
                  <a:gd name="T1" fmla="*/ 0 h 439"/>
                  <a:gd name="T2" fmla="*/ 220 w 478"/>
                  <a:gd name="T3" fmla="*/ 423 h 439"/>
                  <a:gd name="T4" fmla="*/ 478 w 478"/>
                  <a:gd name="T5" fmla="*/ 182 h 439"/>
                  <a:gd name="T6" fmla="*/ 3 w 478"/>
                  <a:gd name="T7" fmla="*/ 0 h 439"/>
                </a:gdLst>
                <a:ahLst/>
                <a:cxnLst>
                  <a:cxn ang="0">
                    <a:pos x="T0" y="T1"/>
                  </a:cxn>
                  <a:cxn ang="0">
                    <a:pos x="T2" y="T3"/>
                  </a:cxn>
                  <a:cxn ang="0">
                    <a:pos x="T4" y="T5"/>
                  </a:cxn>
                  <a:cxn ang="0">
                    <a:pos x="T6" y="T7"/>
                  </a:cxn>
                </a:cxnLst>
                <a:rect l="0" t="0" r="r" b="b"/>
                <a:pathLst>
                  <a:path w="478" h="439">
                    <a:moveTo>
                      <a:pt x="3" y="0"/>
                    </a:moveTo>
                    <a:cubicBezTo>
                      <a:pt x="3" y="0"/>
                      <a:pt x="0" y="368"/>
                      <a:pt x="220" y="423"/>
                    </a:cubicBezTo>
                    <a:cubicBezTo>
                      <a:pt x="256" y="431"/>
                      <a:pt x="405" y="439"/>
                      <a:pt x="478" y="182"/>
                    </a:cubicBezTo>
                    <a:cubicBezTo>
                      <a:pt x="3" y="0"/>
                      <a:pt x="3" y="0"/>
                      <a:pt x="3" y="0"/>
                    </a:cubicBezTo>
                    <a:close/>
                  </a:path>
                </a:pathLst>
              </a:custGeom>
              <a:solidFill>
                <a:srgbClr val="C700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1"/>
              <p:cNvSpPr/>
              <p:nvPr/>
            </p:nvSpPr>
            <p:spPr bwMode="auto">
              <a:xfrm>
                <a:off x="173" y="3962"/>
                <a:ext cx="382" cy="139"/>
              </a:xfrm>
              <a:custGeom>
                <a:avLst/>
                <a:gdLst>
                  <a:gd name="T0" fmla="*/ 0 w 382"/>
                  <a:gd name="T1" fmla="*/ 0 h 139"/>
                  <a:gd name="T2" fmla="*/ 217 w 382"/>
                  <a:gd name="T3" fmla="*/ 8 h 139"/>
                  <a:gd name="T4" fmla="*/ 382 w 382"/>
                  <a:gd name="T5" fmla="*/ 139 h 139"/>
                  <a:gd name="T6" fmla="*/ 168 w 382"/>
                  <a:gd name="T7" fmla="*/ 119 h 139"/>
                  <a:gd name="T8" fmla="*/ 0 w 382"/>
                  <a:gd name="T9" fmla="*/ 0 h 139"/>
                  <a:gd name="T10" fmla="*/ 0 w 382"/>
                  <a:gd name="T11" fmla="*/ 0 h 139"/>
                </a:gdLst>
                <a:ahLst/>
                <a:cxnLst>
                  <a:cxn ang="0">
                    <a:pos x="T0" y="T1"/>
                  </a:cxn>
                  <a:cxn ang="0">
                    <a:pos x="T2" y="T3"/>
                  </a:cxn>
                  <a:cxn ang="0">
                    <a:pos x="T4" y="T5"/>
                  </a:cxn>
                  <a:cxn ang="0">
                    <a:pos x="T6" y="T7"/>
                  </a:cxn>
                  <a:cxn ang="0">
                    <a:pos x="T8" y="T9"/>
                  </a:cxn>
                  <a:cxn ang="0">
                    <a:pos x="T10" y="T11"/>
                  </a:cxn>
                </a:cxnLst>
                <a:rect l="0" t="0" r="r" b="b"/>
                <a:pathLst>
                  <a:path w="382" h="139">
                    <a:moveTo>
                      <a:pt x="0" y="0"/>
                    </a:moveTo>
                    <a:lnTo>
                      <a:pt x="217" y="8"/>
                    </a:lnTo>
                    <a:lnTo>
                      <a:pt x="382" y="139"/>
                    </a:lnTo>
                    <a:lnTo>
                      <a:pt x="168" y="119"/>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2"/>
              <p:cNvSpPr/>
              <p:nvPr/>
            </p:nvSpPr>
            <p:spPr bwMode="auto">
              <a:xfrm>
                <a:off x="341" y="3970"/>
                <a:ext cx="214" cy="131"/>
              </a:xfrm>
              <a:custGeom>
                <a:avLst/>
                <a:gdLst>
                  <a:gd name="T0" fmla="*/ 49 w 214"/>
                  <a:gd name="T1" fmla="*/ 0 h 131"/>
                  <a:gd name="T2" fmla="*/ 214 w 214"/>
                  <a:gd name="T3" fmla="*/ 131 h 131"/>
                  <a:gd name="T4" fmla="*/ 0 w 214"/>
                  <a:gd name="T5" fmla="*/ 111 h 131"/>
                  <a:gd name="T6" fmla="*/ 49 w 214"/>
                  <a:gd name="T7" fmla="*/ 0 h 131"/>
                  <a:gd name="T8" fmla="*/ 49 w 214"/>
                  <a:gd name="T9" fmla="*/ 0 h 131"/>
                </a:gdLst>
                <a:ahLst/>
                <a:cxnLst>
                  <a:cxn ang="0">
                    <a:pos x="T0" y="T1"/>
                  </a:cxn>
                  <a:cxn ang="0">
                    <a:pos x="T2" y="T3"/>
                  </a:cxn>
                  <a:cxn ang="0">
                    <a:pos x="T4" y="T5"/>
                  </a:cxn>
                  <a:cxn ang="0">
                    <a:pos x="T6" y="T7"/>
                  </a:cxn>
                  <a:cxn ang="0">
                    <a:pos x="T8" y="T9"/>
                  </a:cxn>
                </a:cxnLst>
                <a:rect l="0" t="0" r="r" b="b"/>
                <a:pathLst>
                  <a:path w="214" h="131">
                    <a:moveTo>
                      <a:pt x="49" y="0"/>
                    </a:moveTo>
                    <a:lnTo>
                      <a:pt x="214" y="131"/>
                    </a:lnTo>
                    <a:lnTo>
                      <a:pt x="0" y="111"/>
                    </a:lnTo>
                    <a:lnTo>
                      <a:pt x="49" y="0"/>
                    </a:lnTo>
                    <a:lnTo>
                      <a:pt x="49" y="0"/>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3"/>
              <p:cNvSpPr/>
              <p:nvPr/>
            </p:nvSpPr>
            <p:spPr bwMode="auto">
              <a:xfrm>
                <a:off x="341" y="4027"/>
                <a:ext cx="214" cy="74"/>
              </a:xfrm>
              <a:custGeom>
                <a:avLst/>
                <a:gdLst>
                  <a:gd name="T0" fmla="*/ 25 w 214"/>
                  <a:gd name="T1" fmla="*/ 0 h 74"/>
                  <a:gd name="T2" fmla="*/ 214 w 214"/>
                  <a:gd name="T3" fmla="*/ 74 h 74"/>
                  <a:gd name="T4" fmla="*/ 0 w 214"/>
                  <a:gd name="T5" fmla="*/ 54 h 74"/>
                  <a:gd name="T6" fmla="*/ 25 w 214"/>
                  <a:gd name="T7" fmla="*/ 0 h 74"/>
                  <a:gd name="T8" fmla="*/ 25 w 214"/>
                  <a:gd name="T9" fmla="*/ 0 h 74"/>
                </a:gdLst>
                <a:ahLst/>
                <a:cxnLst>
                  <a:cxn ang="0">
                    <a:pos x="T0" y="T1"/>
                  </a:cxn>
                  <a:cxn ang="0">
                    <a:pos x="T2" y="T3"/>
                  </a:cxn>
                  <a:cxn ang="0">
                    <a:pos x="T4" y="T5"/>
                  </a:cxn>
                  <a:cxn ang="0">
                    <a:pos x="T6" y="T7"/>
                  </a:cxn>
                  <a:cxn ang="0">
                    <a:pos x="T8" y="T9"/>
                  </a:cxn>
                </a:cxnLst>
                <a:rect l="0" t="0" r="r" b="b"/>
                <a:pathLst>
                  <a:path w="214" h="74">
                    <a:moveTo>
                      <a:pt x="25" y="0"/>
                    </a:moveTo>
                    <a:lnTo>
                      <a:pt x="214" y="74"/>
                    </a:lnTo>
                    <a:lnTo>
                      <a:pt x="0" y="54"/>
                    </a:lnTo>
                    <a:lnTo>
                      <a:pt x="25" y="0"/>
                    </a:lnTo>
                    <a:lnTo>
                      <a:pt x="25" y="0"/>
                    </a:lnTo>
                    <a:close/>
                  </a:path>
                </a:pathLst>
              </a:custGeom>
              <a:solidFill>
                <a:srgbClr val="EA55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
              <p:cNvSpPr/>
              <p:nvPr/>
            </p:nvSpPr>
            <p:spPr bwMode="auto">
              <a:xfrm>
                <a:off x="173" y="3962"/>
                <a:ext cx="217" cy="119"/>
              </a:xfrm>
              <a:custGeom>
                <a:avLst/>
                <a:gdLst>
                  <a:gd name="T0" fmla="*/ 0 w 217"/>
                  <a:gd name="T1" fmla="*/ 0 h 119"/>
                  <a:gd name="T2" fmla="*/ 217 w 217"/>
                  <a:gd name="T3" fmla="*/ 8 h 119"/>
                  <a:gd name="T4" fmla="*/ 168 w 217"/>
                  <a:gd name="T5" fmla="*/ 119 h 119"/>
                  <a:gd name="T6" fmla="*/ 0 w 217"/>
                  <a:gd name="T7" fmla="*/ 0 h 119"/>
                  <a:gd name="T8" fmla="*/ 0 w 217"/>
                  <a:gd name="T9" fmla="*/ 0 h 119"/>
                </a:gdLst>
                <a:ahLst/>
                <a:cxnLst>
                  <a:cxn ang="0">
                    <a:pos x="T0" y="T1"/>
                  </a:cxn>
                  <a:cxn ang="0">
                    <a:pos x="T2" y="T3"/>
                  </a:cxn>
                  <a:cxn ang="0">
                    <a:pos x="T4" y="T5"/>
                  </a:cxn>
                  <a:cxn ang="0">
                    <a:pos x="T6" y="T7"/>
                  </a:cxn>
                  <a:cxn ang="0">
                    <a:pos x="T8" y="T9"/>
                  </a:cxn>
                </a:cxnLst>
                <a:rect l="0" t="0" r="r" b="b"/>
                <a:pathLst>
                  <a:path w="217" h="119">
                    <a:moveTo>
                      <a:pt x="0" y="0"/>
                    </a:moveTo>
                    <a:lnTo>
                      <a:pt x="217" y="8"/>
                    </a:lnTo>
                    <a:lnTo>
                      <a:pt x="168" y="119"/>
                    </a:lnTo>
                    <a:lnTo>
                      <a:pt x="0" y="0"/>
                    </a:lnTo>
                    <a:lnTo>
                      <a:pt x="0"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5"/>
              <p:cNvSpPr/>
              <p:nvPr/>
            </p:nvSpPr>
            <p:spPr bwMode="auto">
              <a:xfrm>
                <a:off x="173" y="3962"/>
                <a:ext cx="193" cy="119"/>
              </a:xfrm>
              <a:custGeom>
                <a:avLst/>
                <a:gdLst>
                  <a:gd name="T0" fmla="*/ 0 w 193"/>
                  <a:gd name="T1" fmla="*/ 0 h 119"/>
                  <a:gd name="T2" fmla="*/ 193 w 193"/>
                  <a:gd name="T3" fmla="*/ 65 h 119"/>
                  <a:gd name="T4" fmla="*/ 168 w 193"/>
                  <a:gd name="T5" fmla="*/ 119 h 119"/>
                  <a:gd name="T6" fmla="*/ 0 w 193"/>
                  <a:gd name="T7" fmla="*/ 0 h 119"/>
                  <a:gd name="T8" fmla="*/ 0 w 193"/>
                  <a:gd name="T9" fmla="*/ 0 h 119"/>
                </a:gdLst>
                <a:ahLst/>
                <a:cxnLst>
                  <a:cxn ang="0">
                    <a:pos x="T0" y="T1"/>
                  </a:cxn>
                  <a:cxn ang="0">
                    <a:pos x="T2" y="T3"/>
                  </a:cxn>
                  <a:cxn ang="0">
                    <a:pos x="T4" y="T5"/>
                  </a:cxn>
                  <a:cxn ang="0">
                    <a:pos x="T6" y="T7"/>
                  </a:cxn>
                  <a:cxn ang="0">
                    <a:pos x="T8" y="T9"/>
                  </a:cxn>
                </a:cxnLst>
                <a:rect l="0" t="0" r="r" b="b"/>
                <a:pathLst>
                  <a:path w="193" h="119">
                    <a:moveTo>
                      <a:pt x="0" y="0"/>
                    </a:moveTo>
                    <a:lnTo>
                      <a:pt x="193" y="65"/>
                    </a:lnTo>
                    <a:lnTo>
                      <a:pt x="168" y="119"/>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6"/>
              <p:cNvSpPr/>
              <p:nvPr/>
            </p:nvSpPr>
            <p:spPr bwMode="auto">
              <a:xfrm>
                <a:off x="522" y="4064"/>
                <a:ext cx="45" cy="62"/>
              </a:xfrm>
              <a:custGeom>
                <a:avLst/>
                <a:gdLst>
                  <a:gd name="T0" fmla="*/ 2 w 11"/>
                  <a:gd name="T1" fmla="*/ 6 h 15"/>
                  <a:gd name="T2" fmla="*/ 9 w 11"/>
                  <a:gd name="T3" fmla="*/ 1 h 15"/>
                  <a:gd name="T4" fmla="*/ 9 w 11"/>
                  <a:gd name="T5" fmla="*/ 9 h 15"/>
                  <a:gd name="T6" fmla="*/ 2 w 11"/>
                  <a:gd name="T7" fmla="*/ 14 h 15"/>
                  <a:gd name="T8" fmla="*/ 2 w 11"/>
                  <a:gd name="T9" fmla="*/ 6 h 15"/>
                </a:gdLst>
                <a:ahLst/>
                <a:cxnLst>
                  <a:cxn ang="0">
                    <a:pos x="T0" y="T1"/>
                  </a:cxn>
                  <a:cxn ang="0">
                    <a:pos x="T2" y="T3"/>
                  </a:cxn>
                  <a:cxn ang="0">
                    <a:pos x="T4" y="T5"/>
                  </a:cxn>
                  <a:cxn ang="0">
                    <a:pos x="T6" y="T7"/>
                  </a:cxn>
                  <a:cxn ang="0">
                    <a:pos x="T8" y="T9"/>
                  </a:cxn>
                </a:cxnLst>
                <a:rect l="0" t="0" r="r" b="b"/>
                <a:pathLst>
                  <a:path w="11" h="15">
                    <a:moveTo>
                      <a:pt x="2" y="6"/>
                    </a:moveTo>
                    <a:cubicBezTo>
                      <a:pt x="3" y="2"/>
                      <a:pt x="7" y="0"/>
                      <a:pt x="9" y="1"/>
                    </a:cubicBezTo>
                    <a:cubicBezTo>
                      <a:pt x="11" y="2"/>
                      <a:pt x="11" y="6"/>
                      <a:pt x="9" y="9"/>
                    </a:cubicBezTo>
                    <a:cubicBezTo>
                      <a:pt x="7" y="13"/>
                      <a:pt x="4" y="15"/>
                      <a:pt x="2" y="14"/>
                    </a:cubicBezTo>
                    <a:cubicBezTo>
                      <a:pt x="0" y="13"/>
                      <a:pt x="0" y="9"/>
                      <a:pt x="2" y="6"/>
                    </a:cubicBez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7"/>
              <p:cNvSpPr/>
              <p:nvPr/>
            </p:nvSpPr>
            <p:spPr bwMode="auto">
              <a:xfrm>
                <a:off x="559" y="4492"/>
                <a:ext cx="65" cy="424"/>
              </a:xfrm>
              <a:custGeom>
                <a:avLst/>
                <a:gdLst>
                  <a:gd name="T0" fmla="*/ 0 w 16"/>
                  <a:gd name="T1" fmla="*/ 103 h 103"/>
                  <a:gd name="T2" fmla="*/ 16 w 16"/>
                  <a:gd name="T3" fmla="*/ 103 h 103"/>
                  <a:gd name="T4" fmla="*/ 16 w 16"/>
                  <a:gd name="T5" fmla="*/ 6 h 103"/>
                  <a:gd name="T6" fmla="*/ 8 w 16"/>
                  <a:gd name="T7" fmla="*/ 0 h 103"/>
                  <a:gd name="T8" fmla="*/ 0 w 16"/>
                  <a:gd name="T9" fmla="*/ 6 h 103"/>
                  <a:gd name="T10" fmla="*/ 0 w 16"/>
                  <a:gd name="T11" fmla="*/ 103 h 103"/>
                </a:gdLst>
                <a:ahLst/>
                <a:cxnLst>
                  <a:cxn ang="0">
                    <a:pos x="T0" y="T1"/>
                  </a:cxn>
                  <a:cxn ang="0">
                    <a:pos x="T2" y="T3"/>
                  </a:cxn>
                  <a:cxn ang="0">
                    <a:pos x="T4" y="T5"/>
                  </a:cxn>
                  <a:cxn ang="0">
                    <a:pos x="T6" y="T7"/>
                  </a:cxn>
                  <a:cxn ang="0">
                    <a:pos x="T8" y="T9"/>
                  </a:cxn>
                  <a:cxn ang="0">
                    <a:pos x="T10" y="T11"/>
                  </a:cxn>
                </a:cxnLst>
                <a:rect l="0" t="0" r="r" b="b"/>
                <a:pathLst>
                  <a:path w="16" h="103">
                    <a:moveTo>
                      <a:pt x="0" y="103"/>
                    </a:moveTo>
                    <a:cubicBezTo>
                      <a:pt x="16" y="103"/>
                      <a:pt x="16" y="103"/>
                      <a:pt x="16" y="103"/>
                    </a:cubicBezTo>
                    <a:cubicBezTo>
                      <a:pt x="16" y="6"/>
                      <a:pt x="16" y="6"/>
                      <a:pt x="16" y="6"/>
                    </a:cubicBezTo>
                    <a:cubicBezTo>
                      <a:pt x="16" y="3"/>
                      <a:pt x="12" y="0"/>
                      <a:pt x="8" y="0"/>
                    </a:cubicBezTo>
                    <a:cubicBezTo>
                      <a:pt x="3" y="0"/>
                      <a:pt x="0" y="3"/>
                      <a:pt x="0" y="6"/>
                    </a:cubicBezTo>
                    <a:cubicBezTo>
                      <a:pt x="0" y="103"/>
                      <a:pt x="0" y="103"/>
                      <a:pt x="0" y="103"/>
                    </a:cubicBez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8"/>
              <p:cNvSpPr/>
              <p:nvPr/>
            </p:nvSpPr>
            <p:spPr bwMode="auto">
              <a:xfrm>
                <a:off x="587" y="4114"/>
                <a:ext cx="9" cy="411"/>
              </a:xfrm>
              <a:custGeom>
                <a:avLst/>
                <a:gdLst>
                  <a:gd name="T0" fmla="*/ 9 w 9"/>
                  <a:gd name="T1" fmla="*/ 0 h 411"/>
                  <a:gd name="T2" fmla="*/ 9 w 9"/>
                  <a:gd name="T3" fmla="*/ 411 h 411"/>
                  <a:gd name="T4" fmla="*/ 0 w 9"/>
                  <a:gd name="T5" fmla="*/ 411 h 411"/>
                  <a:gd name="T6" fmla="*/ 0 w 9"/>
                  <a:gd name="T7" fmla="*/ 0 h 411"/>
                  <a:gd name="T8" fmla="*/ 9 w 9"/>
                  <a:gd name="T9" fmla="*/ 0 h 411"/>
                  <a:gd name="T10" fmla="*/ 9 w 9"/>
                  <a:gd name="T11" fmla="*/ 0 h 411"/>
                </a:gdLst>
                <a:ahLst/>
                <a:cxnLst>
                  <a:cxn ang="0">
                    <a:pos x="T0" y="T1"/>
                  </a:cxn>
                  <a:cxn ang="0">
                    <a:pos x="T2" y="T3"/>
                  </a:cxn>
                  <a:cxn ang="0">
                    <a:pos x="T4" y="T5"/>
                  </a:cxn>
                  <a:cxn ang="0">
                    <a:pos x="T6" y="T7"/>
                  </a:cxn>
                  <a:cxn ang="0">
                    <a:pos x="T8" y="T9"/>
                  </a:cxn>
                  <a:cxn ang="0">
                    <a:pos x="T10" y="T11"/>
                  </a:cxn>
                </a:cxnLst>
                <a:rect l="0" t="0" r="r" b="b"/>
                <a:pathLst>
                  <a:path w="9" h="411">
                    <a:moveTo>
                      <a:pt x="9" y="0"/>
                    </a:moveTo>
                    <a:lnTo>
                      <a:pt x="9" y="411"/>
                    </a:lnTo>
                    <a:lnTo>
                      <a:pt x="0" y="411"/>
                    </a:lnTo>
                    <a:lnTo>
                      <a:pt x="0" y="0"/>
                    </a:lnTo>
                    <a:lnTo>
                      <a:pt x="9" y="0"/>
                    </a:lnTo>
                    <a:lnTo>
                      <a:pt x="9"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Line 29"/>
              <p:cNvSpPr>
                <a:spLocks noChangeShapeType="1"/>
              </p:cNvSpPr>
              <p:nvPr/>
            </p:nvSpPr>
            <p:spPr bwMode="auto">
              <a:xfrm>
                <a:off x="555" y="4101"/>
                <a:ext cx="1949" cy="749"/>
              </a:xfrm>
              <a:prstGeom prst="line">
                <a:avLst/>
              </a:prstGeom>
              <a:noFill/>
              <a:ln w="39688" cap="flat">
                <a:solidFill>
                  <a:srgbClr val="F083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5" name="Freeform 30"/>
              <p:cNvSpPr/>
              <p:nvPr/>
            </p:nvSpPr>
            <p:spPr bwMode="auto">
              <a:xfrm>
                <a:off x="875" y="3982"/>
                <a:ext cx="1966" cy="1806"/>
              </a:xfrm>
              <a:custGeom>
                <a:avLst/>
                <a:gdLst>
                  <a:gd name="T0" fmla="*/ 3 w 479"/>
                  <a:gd name="T1" fmla="*/ 0 h 439"/>
                  <a:gd name="T2" fmla="*/ 220 w 479"/>
                  <a:gd name="T3" fmla="*/ 423 h 439"/>
                  <a:gd name="T4" fmla="*/ 479 w 479"/>
                  <a:gd name="T5" fmla="*/ 182 h 439"/>
                  <a:gd name="T6" fmla="*/ 3 w 479"/>
                  <a:gd name="T7" fmla="*/ 0 h 439"/>
                </a:gdLst>
                <a:ahLst/>
                <a:cxnLst>
                  <a:cxn ang="0">
                    <a:pos x="T0" y="T1"/>
                  </a:cxn>
                  <a:cxn ang="0">
                    <a:pos x="T2" y="T3"/>
                  </a:cxn>
                  <a:cxn ang="0">
                    <a:pos x="T4" y="T5"/>
                  </a:cxn>
                  <a:cxn ang="0">
                    <a:pos x="T6" y="T7"/>
                  </a:cxn>
                </a:cxnLst>
                <a:rect l="0" t="0" r="r" b="b"/>
                <a:pathLst>
                  <a:path w="479" h="439">
                    <a:moveTo>
                      <a:pt x="3" y="0"/>
                    </a:moveTo>
                    <a:cubicBezTo>
                      <a:pt x="3" y="0"/>
                      <a:pt x="0" y="368"/>
                      <a:pt x="220" y="423"/>
                    </a:cubicBezTo>
                    <a:cubicBezTo>
                      <a:pt x="256" y="431"/>
                      <a:pt x="405" y="439"/>
                      <a:pt x="479" y="182"/>
                    </a:cubicBezTo>
                    <a:cubicBezTo>
                      <a:pt x="3" y="0"/>
                      <a:pt x="3" y="0"/>
                      <a:pt x="3" y="0"/>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1"/>
              <p:cNvSpPr/>
              <p:nvPr/>
            </p:nvSpPr>
            <p:spPr bwMode="auto">
              <a:xfrm>
                <a:off x="505" y="3842"/>
                <a:ext cx="382" cy="140"/>
              </a:xfrm>
              <a:custGeom>
                <a:avLst/>
                <a:gdLst>
                  <a:gd name="T0" fmla="*/ 0 w 382"/>
                  <a:gd name="T1" fmla="*/ 0 h 140"/>
                  <a:gd name="T2" fmla="*/ 218 w 382"/>
                  <a:gd name="T3" fmla="*/ 8 h 140"/>
                  <a:gd name="T4" fmla="*/ 382 w 382"/>
                  <a:gd name="T5" fmla="*/ 140 h 140"/>
                  <a:gd name="T6" fmla="*/ 173 w 382"/>
                  <a:gd name="T7" fmla="*/ 120 h 140"/>
                  <a:gd name="T8" fmla="*/ 0 w 382"/>
                  <a:gd name="T9" fmla="*/ 0 h 140"/>
                  <a:gd name="T10" fmla="*/ 0 w 382"/>
                  <a:gd name="T11" fmla="*/ 0 h 140"/>
                </a:gdLst>
                <a:ahLst/>
                <a:cxnLst>
                  <a:cxn ang="0">
                    <a:pos x="T0" y="T1"/>
                  </a:cxn>
                  <a:cxn ang="0">
                    <a:pos x="T2" y="T3"/>
                  </a:cxn>
                  <a:cxn ang="0">
                    <a:pos x="T4" y="T5"/>
                  </a:cxn>
                  <a:cxn ang="0">
                    <a:pos x="T6" y="T7"/>
                  </a:cxn>
                  <a:cxn ang="0">
                    <a:pos x="T8" y="T9"/>
                  </a:cxn>
                  <a:cxn ang="0">
                    <a:pos x="T10" y="T11"/>
                  </a:cxn>
                </a:cxnLst>
                <a:rect l="0" t="0" r="r" b="b"/>
                <a:pathLst>
                  <a:path w="382" h="140">
                    <a:moveTo>
                      <a:pt x="0" y="0"/>
                    </a:moveTo>
                    <a:lnTo>
                      <a:pt x="218" y="8"/>
                    </a:lnTo>
                    <a:lnTo>
                      <a:pt x="382" y="140"/>
                    </a:lnTo>
                    <a:lnTo>
                      <a:pt x="173" y="120"/>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2"/>
              <p:cNvSpPr/>
              <p:nvPr/>
            </p:nvSpPr>
            <p:spPr bwMode="auto">
              <a:xfrm>
                <a:off x="678" y="3850"/>
                <a:ext cx="209" cy="132"/>
              </a:xfrm>
              <a:custGeom>
                <a:avLst/>
                <a:gdLst>
                  <a:gd name="T0" fmla="*/ 45 w 209"/>
                  <a:gd name="T1" fmla="*/ 0 h 132"/>
                  <a:gd name="T2" fmla="*/ 209 w 209"/>
                  <a:gd name="T3" fmla="*/ 132 h 132"/>
                  <a:gd name="T4" fmla="*/ 0 w 209"/>
                  <a:gd name="T5" fmla="*/ 112 h 132"/>
                  <a:gd name="T6" fmla="*/ 45 w 209"/>
                  <a:gd name="T7" fmla="*/ 0 h 132"/>
                  <a:gd name="T8" fmla="*/ 45 w 209"/>
                  <a:gd name="T9" fmla="*/ 0 h 132"/>
                </a:gdLst>
                <a:ahLst/>
                <a:cxnLst>
                  <a:cxn ang="0">
                    <a:pos x="T0" y="T1"/>
                  </a:cxn>
                  <a:cxn ang="0">
                    <a:pos x="T2" y="T3"/>
                  </a:cxn>
                  <a:cxn ang="0">
                    <a:pos x="T4" y="T5"/>
                  </a:cxn>
                  <a:cxn ang="0">
                    <a:pos x="T6" y="T7"/>
                  </a:cxn>
                  <a:cxn ang="0">
                    <a:pos x="T8" y="T9"/>
                  </a:cxn>
                </a:cxnLst>
                <a:rect l="0" t="0" r="r" b="b"/>
                <a:pathLst>
                  <a:path w="209" h="132">
                    <a:moveTo>
                      <a:pt x="45" y="0"/>
                    </a:moveTo>
                    <a:lnTo>
                      <a:pt x="209" y="132"/>
                    </a:lnTo>
                    <a:lnTo>
                      <a:pt x="0" y="112"/>
                    </a:lnTo>
                    <a:lnTo>
                      <a:pt x="45" y="0"/>
                    </a:lnTo>
                    <a:lnTo>
                      <a:pt x="45" y="0"/>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3"/>
              <p:cNvSpPr/>
              <p:nvPr/>
            </p:nvSpPr>
            <p:spPr bwMode="auto">
              <a:xfrm>
                <a:off x="678" y="3908"/>
                <a:ext cx="209" cy="74"/>
              </a:xfrm>
              <a:custGeom>
                <a:avLst/>
                <a:gdLst>
                  <a:gd name="T0" fmla="*/ 20 w 209"/>
                  <a:gd name="T1" fmla="*/ 0 h 74"/>
                  <a:gd name="T2" fmla="*/ 209 w 209"/>
                  <a:gd name="T3" fmla="*/ 74 h 74"/>
                  <a:gd name="T4" fmla="*/ 0 w 209"/>
                  <a:gd name="T5" fmla="*/ 54 h 74"/>
                  <a:gd name="T6" fmla="*/ 20 w 209"/>
                  <a:gd name="T7" fmla="*/ 0 h 74"/>
                  <a:gd name="T8" fmla="*/ 20 w 209"/>
                  <a:gd name="T9" fmla="*/ 0 h 74"/>
                </a:gdLst>
                <a:ahLst/>
                <a:cxnLst>
                  <a:cxn ang="0">
                    <a:pos x="T0" y="T1"/>
                  </a:cxn>
                  <a:cxn ang="0">
                    <a:pos x="T2" y="T3"/>
                  </a:cxn>
                  <a:cxn ang="0">
                    <a:pos x="T4" y="T5"/>
                  </a:cxn>
                  <a:cxn ang="0">
                    <a:pos x="T6" y="T7"/>
                  </a:cxn>
                  <a:cxn ang="0">
                    <a:pos x="T8" y="T9"/>
                  </a:cxn>
                </a:cxnLst>
                <a:rect l="0" t="0" r="r" b="b"/>
                <a:pathLst>
                  <a:path w="209" h="74">
                    <a:moveTo>
                      <a:pt x="20" y="0"/>
                    </a:moveTo>
                    <a:lnTo>
                      <a:pt x="209" y="74"/>
                    </a:lnTo>
                    <a:lnTo>
                      <a:pt x="0" y="54"/>
                    </a:lnTo>
                    <a:lnTo>
                      <a:pt x="20" y="0"/>
                    </a:lnTo>
                    <a:lnTo>
                      <a:pt x="20" y="0"/>
                    </a:lnTo>
                    <a:close/>
                  </a:path>
                </a:pathLst>
              </a:custGeom>
              <a:solidFill>
                <a:srgbClr val="EA55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4"/>
              <p:cNvSpPr/>
              <p:nvPr/>
            </p:nvSpPr>
            <p:spPr bwMode="auto">
              <a:xfrm>
                <a:off x="505" y="3842"/>
                <a:ext cx="218" cy="120"/>
              </a:xfrm>
              <a:custGeom>
                <a:avLst/>
                <a:gdLst>
                  <a:gd name="T0" fmla="*/ 0 w 218"/>
                  <a:gd name="T1" fmla="*/ 0 h 120"/>
                  <a:gd name="T2" fmla="*/ 218 w 218"/>
                  <a:gd name="T3" fmla="*/ 8 h 120"/>
                  <a:gd name="T4" fmla="*/ 173 w 218"/>
                  <a:gd name="T5" fmla="*/ 120 h 120"/>
                  <a:gd name="T6" fmla="*/ 0 w 218"/>
                  <a:gd name="T7" fmla="*/ 0 h 120"/>
                  <a:gd name="T8" fmla="*/ 0 w 218"/>
                  <a:gd name="T9" fmla="*/ 0 h 120"/>
                </a:gdLst>
                <a:ahLst/>
                <a:cxnLst>
                  <a:cxn ang="0">
                    <a:pos x="T0" y="T1"/>
                  </a:cxn>
                  <a:cxn ang="0">
                    <a:pos x="T2" y="T3"/>
                  </a:cxn>
                  <a:cxn ang="0">
                    <a:pos x="T4" y="T5"/>
                  </a:cxn>
                  <a:cxn ang="0">
                    <a:pos x="T6" y="T7"/>
                  </a:cxn>
                  <a:cxn ang="0">
                    <a:pos x="T8" y="T9"/>
                  </a:cxn>
                </a:cxnLst>
                <a:rect l="0" t="0" r="r" b="b"/>
                <a:pathLst>
                  <a:path w="218" h="120">
                    <a:moveTo>
                      <a:pt x="0" y="0"/>
                    </a:moveTo>
                    <a:lnTo>
                      <a:pt x="218" y="8"/>
                    </a:lnTo>
                    <a:lnTo>
                      <a:pt x="173" y="120"/>
                    </a:lnTo>
                    <a:lnTo>
                      <a:pt x="0" y="0"/>
                    </a:lnTo>
                    <a:lnTo>
                      <a:pt x="0"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5"/>
              <p:cNvSpPr/>
              <p:nvPr/>
            </p:nvSpPr>
            <p:spPr bwMode="auto">
              <a:xfrm>
                <a:off x="505" y="3842"/>
                <a:ext cx="193" cy="120"/>
              </a:xfrm>
              <a:custGeom>
                <a:avLst/>
                <a:gdLst>
                  <a:gd name="T0" fmla="*/ 0 w 193"/>
                  <a:gd name="T1" fmla="*/ 0 h 120"/>
                  <a:gd name="T2" fmla="*/ 193 w 193"/>
                  <a:gd name="T3" fmla="*/ 66 h 120"/>
                  <a:gd name="T4" fmla="*/ 173 w 193"/>
                  <a:gd name="T5" fmla="*/ 120 h 120"/>
                  <a:gd name="T6" fmla="*/ 0 w 193"/>
                  <a:gd name="T7" fmla="*/ 0 h 120"/>
                  <a:gd name="T8" fmla="*/ 0 w 193"/>
                  <a:gd name="T9" fmla="*/ 0 h 120"/>
                </a:gdLst>
                <a:ahLst/>
                <a:cxnLst>
                  <a:cxn ang="0">
                    <a:pos x="T0" y="T1"/>
                  </a:cxn>
                  <a:cxn ang="0">
                    <a:pos x="T2" y="T3"/>
                  </a:cxn>
                  <a:cxn ang="0">
                    <a:pos x="T4" y="T5"/>
                  </a:cxn>
                  <a:cxn ang="0">
                    <a:pos x="T6" y="T7"/>
                  </a:cxn>
                  <a:cxn ang="0">
                    <a:pos x="T8" y="T9"/>
                  </a:cxn>
                </a:cxnLst>
                <a:rect l="0" t="0" r="r" b="b"/>
                <a:pathLst>
                  <a:path w="193" h="120">
                    <a:moveTo>
                      <a:pt x="0" y="0"/>
                    </a:moveTo>
                    <a:lnTo>
                      <a:pt x="193" y="66"/>
                    </a:lnTo>
                    <a:lnTo>
                      <a:pt x="173" y="120"/>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6"/>
              <p:cNvSpPr/>
              <p:nvPr/>
            </p:nvSpPr>
            <p:spPr bwMode="auto">
              <a:xfrm>
                <a:off x="854" y="3945"/>
                <a:ext cx="45" cy="62"/>
              </a:xfrm>
              <a:custGeom>
                <a:avLst/>
                <a:gdLst>
                  <a:gd name="T0" fmla="*/ 2 w 11"/>
                  <a:gd name="T1" fmla="*/ 6 h 15"/>
                  <a:gd name="T2" fmla="*/ 9 w 11"/>
                  <a:gd name="T3" fmla="*/ 1 h 15"/>
                  <a:gd name="T4" fmla="*/ 10 w 11"/>
                  <a:gd name="T5" fmla="*/ 9 h 15"/>
                  <a:gd name="T6" fmla="*/ 2 w 11"/>
                  <a:gd name="T7" fmla="*/ 14 h 15"/>
                  <a:gd name="T8" fmla="*/ 2 w 11"/>
                  <a:gd name="T9" fmla="*/ 6 h 15"/>
                </a:gdLst>
                <a:ahLst/>
                <a:cxnLst>
                  <a:cxn ang="0">
                    <a:pos x="T0" y="T1"/>
                  </a:cxn>
                  <a:cxn ang="0">
                    <a:pos x="T2" y="T3"/>
                  </a:cxn>
                  <a:cxn ang="0">
                    <a:pos x="T4" y="T5"/>
                  </a:cxn>
                  <a:cxn ang="0">
                    <a:pos x="T6" y="T7"/>
                  </a:cxn>
                  <a:cxn ang="0">
                    <a:pos x="T8" y="T9"/>
                  </a:cxn>
                </a:cxnLst>
                <a:rect l="0" t="0" r="r" b="b"/>
                <a:pathLst>
                  <a:path w="11" h="15">
                    <a:moveTo>
                      <a:pt x="2" y="6"/>
                    </a:moveTo>
                    <a:cubicBezTo>
                      <a:pt x="4" y="2"/>
                      <a:pt x="7" y="0"/>
                      <a:pt x="9" y="1"/>
                    </a:cubicBezTo>
                    <a:cubicBezTo>
                      <a:pt x="11" y="2"/>
                      <a:pt x="11" y="6"/>
                      <a:pt x="10" y="9"/>
                    </a:cubicBezTo>
                    <a:cubicBezTo>
                      <a:pt x="8" y="13"/>
                      <a:pt x="5" y="15"/>
                      <a:pt x="2" y="14"/>
                    </a:cubicBezTo>
                    <a:cubicBezTo>
                      <a:pt x="0" y="13"/>
                      <a:pt x="0" y="9"/>
                      <a:pt x="2" y="6"/>
                    </a:cubicBez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7"/>
              <p:cNvSpPr/>
              <p:nvPr/>
            </p:nvSpPr>
            <p:spPr bwMode="auto">
              <a:xfrm>
                <a:off x="891" y="4373"/>
                <a:ext cx="66" cy="424"/>
              </a:xfrm>
              <a:custGeom>
                <a:avLst/>
                <a:gdLst>
                  <a:gd name="T0" fmla="*/ 0 w 16"/>
                  <a:gd name="T1" fmla="*/ 103 h 103"/>
                  <a:gd name="T2" fmla="*/ 16 w 16"/>
                  <a:gd name="T3" fmla="*/ 103 h 103"/>
                  <a:gd name="T4" fmla="*/ 16 w 16"/>
                  <a:gd name="T5" fmla="*/ 6 h 103"/>
                  <a:gd name="T6" fmla="*/ 8 w 16"/>
                  <a:gd name="T7" fmla="*/ 0 h 103"/>
                  <a:gd name="T8" fmla="*/ 0 w 16"/>
                  <a:gd name="T9" fmla="*/ 6 h 103"/>
                  <a:gd name="T10" fmla="*/ 0 w 16"/>
                  <a:gd name="T11" fmla="*/ 103 h 103"/>
                </a:gdLst>
                <a:ahLst/>
                <a:cxnLst>
                  <a:cxn ang="0">
                    <a:pos x="T0" y="T1"/>
                  </a:cxn>
                  <a:cxn ang="0">
                    <a:pos x="T2" y="T3"/>
                  </a:cxn>
                  <a:cxn ang="0">
                    <a:pos x="T4" y="T5"/>
                  </a:cxn>
                  <a:cxn ang="0">
                    <a:pos x="T6" y="T7"/>
                  </a:cxn>
                  <a:cxn ang="0">
                    <a:pos x="T8" y="T9"/>
                  </a:cxn>
                  <a:cxn ang="0">
                    <a:pos x="T10" y="T11"/>
                  </a:cxn>
                </a:cxnLst>
                <a:rect l="0" t="0" r="r" b="b"/>
                <a:pathLst>
                  <a:path w="16" h="103">
                    <a:moveTo>
                      <a:pt x="0" y="103"/>
                    </a:moveTo>
                    <a:cubicBezTo>
                      <a:pt x="16" y="103"/>
                      <a:pt x="16" y="103"/>
                      <a:pt x="16" y="103"/>
                    </a:cubicBezTo>
                    <a:cubicBezTo>
                      <a:pt x="16" y="6"/>
                      <a:pt x="16" y="6"/>
                      <a:pt x="16" y="6"/>
                    </a:cubicBezTo>
                    <a:cubicBezTo>
                      <a:pt x="16" y="3"/>
                      <a:pt x="13" y="0"/>
                      <a:pt x="8" y="0"/>
                    </a:cubicBezTo>
                    <a:cubicBezTo>
                      <a:pt x="4" y="0"/>
                      <a:pt x="0" y="3"/>
                      <a:pt x="0" y="6"/>
                    </a:cubicBezTo>
                    <a:cubicBezTo>
                      <a:pt x="0" y="103"/>
                      <a:pt x="0" y="103"/>
                      <a:pt x="0" y="103"/>
                    </a:cubicBez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8"/>
              <p:cNvSpPr/>
              <p:nvPr/>
            </p:nvSpPr>
            <p:spPr bwMode="auto">
              <a:xfrm>
                <a:off x="920" y="3994"/>
                <a:ext cx="12" cy="412"/>
              </a:xfrm>
              <a:custGeom>
                <a:avLst/>
                <a:gdLst>
                  <a:gd name="T0" fmla="*/ 12 w 12"/>
                  <a:gd name="T1" fmla="*/ 0 h 412"/>
                  <a:gd name="T2" fmla="*/ 12 w 12"/>
                  <a:gd name="T3" fmla="*/ 412 h 412"/>
                  <a:gd name="T4" fmla="*/ 0 w 12"/>
                  <a:gd name="T5" fmla="*/ 412 h 412"/>
                  <a:gd name="T6" fmla="*/ 0 w 12"/>
                  <a:gd name="T7" fmla="*/ 0 h 412"/>
                  <a:gd name="T8" fmla="*/ 12 w 12"/>
                  <a:gd name="T9" fmla="*/ 0 h 412"/>
                  <a:gd name="T10" fmla="*/ 12 w 12"/>
                  <a:gd name="T11" fmla="*/ 0 h 412"/>
                </a:gdLst>
                <a:ahLst/>
                <a:cxnLst>
                  <a:cxn ang="0">
                    <a:pos x="T0" y="T1"/>
                  </a:cxn>
                  <a:cxn ang="0">
                    <a:pos x="T2" y="T3"/>
                  </a:cxn>
                  <a:cxn ang="0">
                    <a:pos x="T4" y="T5"/>
                  </a:cxn>
                  <a:cxn ang="0">
                    <a:pos x="T6" y="T7"/>
                  </a:cxn>
                  <a:cxn ang="0">
                    <a:pos x="T8" y="T9"/>
                  </a:cxn>
                  <a:cxn ang="0">
                    <a:pos x="T10" y="T11"/>
                  </a:cxn>
                </a:cxnLst>
                <a:rect l="0" t="0" r="r" b="b"/>
                <a:pathLst>
                  <a:path w="12" h="412">
                    <a:moveTo>
                      <a:pt x="12" y="0"/>
                    </a:moveTo>
                    <a:lnTo>
                      <a:pt x="12" y="412"/>
                    </a:lnTo>
                    <a:lnTo>
                      <a:pt x="0" y="412"/>
                    </a:lnTo>
                    <a:lnTo>
                      <a:pt x="0" y="0"/>
                    </a:lnTo>
                    <a:lnTo>
                      <a:pt x="12" y="0"/>
                    </a:lnTo>
                    <a:lnTo>
                      <a:pt x="12"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Line 39"/>
              <p:cNvSpPr>
                <a:spLocks noChangeShapeType="1"/>
              </p:cNvSpPr>
              <p:nvPr/>
            </p:nvSpPr>
            <p:spPr bwMode="auto">
              <a:xfrm>
                <a:off x="891" y="3982"/>
                <a:ext cx="1950" cy="749"/>
              </a:xfrm>
              <a:prstGeom prst="line">
                <a:avLst/>
              </a:prstGeom>
              <a:noFill/>
              <a:ln w="39688" cap="flat">
                <a:solidFill>
                  <a:srgbClr val="F083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4" name="Group 4"/>
            <p:cNvGrpSpPr>
              <a:grpSpLocks noChangeAspect="1"/>
            </p:cNvGrpSpPr>
            <p:nvPr/>
          </p:nvGrpSpPr>
          <p:grpSpPr bwMode="auto">
            <a:xfrm flipH="1">
              <a:off x="7287361" y="1336675"/>
              <a:ext cx="4365768" cy="3218104"/>
              <a:chOff x="-168" y="3842"/>
              <a:chExt cx="3009" cy="2218"/>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 y="4568"/>
                <a:ext cx="181"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 y="4565"/>
                <a:ext cx="20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 y="4562"/>
                <a:ext cx="23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 y="4559"/>
                <a:ext cx="252"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7" y="4557"/>
                <a:ext cx="275"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10"/>
              <p:cNvSpPr/>
              <p:nvPr/>
            </p:nvSpPr>
            <p:spPr bwMode="auto">
              <a:xfrm>
                <a:off x="202" y="4254"/>
                <a:ext cx="1966" cy="1806"/>
              </a:xfrm>
              <a:custGeom>
                <a:avLst/>
                <a:gdLst>
                  <a:gd name="T0" fmla="*/ 3 w 479"/>
                  <a:gd name="T1" fmla="*/ 0 h 439"/>
                  <a:gd name="T2" fmla="*/ 220 w 479"/>
                  <a:gd name="T3" fmla="*/ 423 h 439"/>
                  <a:gd name="T4" fmla="*/ 479 w 479"/>
                  <a:gd name="T5" fmla="*/ 182 h 439"/>
                  <a:gd name="T6" fmla="*/ 3 w 479"/>
                  <a:gd name="T7" fmla="*/ 0 h 439"/>
                </a:gdLst>
                <a:ahLst/>
                <a:cxnLst>
                  <a:cxn ang="0">
                    <a:pos x="T0" y="T1"/>
                  </a:cxn>
                  <a:cxn ang="0">
                    <a:pos x="T2" y="T3"/>
                  </a:cxn>
                  <a:cxn ang="0">
                    <a:pos x="T4" y="T5"/>
                  </a:cxn>
                  <a:cxn ang="0">
                    <a:pos x="T6" y="T7"/>
                  </a:cxn>
                </a:cxnLst>
                <a:rect l="0" t="0" r="r" b="b"/>
                <a:pathLst>
                  <a:path w="479" h="439">
                    <a:moveTo>
                      <a:pt x="3" y="0"/>
                    </a:moveTo>
                    <a:cubicBezTo>
                      <a:pt x="3" y="0"/>
                      <a:pt x="0" y="369"/>
                      <a:pt x="220" y="423"/>
                    </a:cubicBezTo>
                    <a:cubicBezTo>
                      <a:pt x="256" y="431"/>
                      <a:pt x="405" y="439"/>
                      <a:pt x="479" y="182"/>
                    </a:cubicBezTo>
                    <a:cubicBezTo>
                      <a:pt x="3" y="0"/>
                      <a:pt x="3" y="0"/>
                      <a:pt x="3" y="0"/>
                    </a:cubicBezTo>
                    <a:close/>
                  </a:path>
                </a:pathLst>
              </a:custGeom>
              <a:solidFill>
                <a:srgbClr val="A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168" y="4114"/>
                <a:ext cx="382" cy="140"/>
              </a:xfrm>
              <a:custGeom>
                <a:avLst/>
                <a:gdLst>
                  <a:gd name="T0" fmla="*/ 0 w 382"/>
                  <a:gd name="T1" fmla="*/ 0 h 140"/>
                  <a:gd name="T2" fmla="*/ 218 w 382"/>
                  <a:gd name="T3" fmla="*/ 8 h 140"/>
                  <a:gd name="T4" fmla="*/ 382 w 382"/>
                  <a:gd name="T5" fmla="*/ 140 h 140"/>
                  <a:gd name="T6" fmla="*/ 168 w 382"/>
                  <a:gd name="T7" fmla="*/ 123 h 140"/>
                  <a:gd name="T8" fmla="*/ 0 w 382"/>
                  <a:gd name="T9" fmla="*/ 0 h 140"/>
                  <a:gd name="T10" fmla="*/ 0 w 382"/>
                  <a:gd name="T11" fmla="*/ 0 h 140"/>
                </a:gdLst>
                <a:ahLst/>
                <a:cxnLst>
                  <a:cxn ang="0">
                    <a:pos x="T0" y="T1"/>
                  </a:cxn>
                  <a:cxn ang="0">
                    <a:pos x="T2" y="T3"/>
                  </a:cxn>
                  <a:cxn ang="0">
                    <a:pos x="T4" y="T5"/>
                  </a:cxn>
                  <a:cxn ang="0">
                    <a:pos x="T6" y="T7"/>
                  </a:cxn>
                  <a:cxn ang="0">
                    <a:pos x="T8" y="T9"/>
                  </a:cxn>
                  <a:cxn ang="0">
                    <a:pos x="T10" y="T11"/>
                  </a:cxn>
                </a:cxnLst>
                <a:rect l="0" t="0" r="r" b="b"/>
                <a:pathLst>
                  <a:path w="382" h="140">
                    <a:moveTo>
                      <a:pt x="0" y="0"/>
                    </a:moveTo>
                    <a:lnTo>
                      <a:pt x="218" y="8"/>
                    </a:lnTo>
                    <a:lnTo>
                      <a:pt x="382" y="140"/>
                    </a:lnTo>
                    <a:lnTo>
                      <a:pt x="168" y="123"/>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0" y="4122"/>
                <a:ext cx="214" cy="132"/>
              </a:xfrm>
              <a:custGeom>
                <a:avLst/>
                <a:gdLst>
                  <a:gd name="T0" fmla="*/ 50 w 214"/>
                  <a:gd name="T1" fmla="*/ 0 h 132"/>
                  <a:gd name="T2" fmla="*/ 214 w 214"/>
                  <a:gd name="T3" fmla="*/ 132 h 132"/>
                  <a:gd name="T4" fmla="*/ 0 w 214"/>
                  <a:gd name="T5" fmla="*/ 115 h 132"/>
                  <a:gd name="T6" fmla="*/ 50 w 214"/>
                  <a:gd name="T7" fmla="*/ 0 h 132"/>
                  <a:gd name="T8" fmla="*/ 50 w 214"/>
                  <a:gd name="T9" fmla="*/ 0 h 132"/>
                </a:gdLst>
                <a:ahLst/>
                <a:cxnLst>
                  <a:cxn ang="0">
                    <a:pos x="T0" y="T1"/>
                  </a:cxn>
                  <a:cxn ang="0">
                    <a:pos x="T2" y="T3"/>
                  </a:cxn>
                  <a:cxn ang="0">
                    <a:pos x="T4" y="T5"/>
                  </a:cxn>
                  <a:cxn ang="0">
                    <a:pos x="T6" y="T7"/>
                  </a:cxn>
                  <a:cxn ang="0">
                    <a:pos x="T8" y="T9"/>
                  </a:cxn>
                </a:cxnLst>
                <a:rect l="0" t="0" r="r" b="b"/>
                <a:pathLst>
                  <a:path w="214" h="132">
                    <a:moveTo>
                      <a:pt x="50" y="0"/>
                    </a:moveTo>
                    <a:lnTo>
                      <a:pt x="214" y="132"/>
                    </a:lnTo>
                    <a:lnTo>
                      <a:pt x="0" y="115"/>
                    </a:lnTo>
                    <a:lnTo>
                      <a:pt x="50" y="0"/>
                    </a:lnTo>
                    <a:lnTo>
                      <a:pt x="50" y="0"/>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0" y="4180"/>
                <a:ext cx="214" cy="74"/>
              </a:xfrm>
              <a:custGeom>
                <a:avLst/>
                <a:gdLst>
                  <a:gd name="T0" fmla="*/ 25 w 214"/>
                  <a:gd name="T1" fmla="*/ 0 h 74"/>
                  <a:gd name="T2" fmla="*/ 214 w 214"/>
                  <a:gd name="T3" fmla="*/ 74 h 74"/>
                  <a:gd name="T4" fmla="*/ 0 w 214"/>
                  <a:gd name="T5" fmla="*/ 57 h 74"/>
                  <a:gd name="T6" fmla="*/ 25 w 214"/>
                  <a:gd name="T7" fmla="*/ 0 h 74"/>
                  <a:gd name="T8" fmla="*/ 25 w 214"/>
                  <a:gd name="T9" fmla="*/ 0 h 74"/>
                </a:gdLst>
                <a:ahLst/>
                <a:cxnLst>
                  <a:cxn ang="0">
                    <a:pos x="T0" y="T1"/>
                  </a:cxn>
                  <a:cxn ang="0">
                    <a:pos x="T2" y="T3"/>
                  </a:cxn>
                  <a:cxn ang="0">
                    <a:pos x="T4" y="T5"/>
                  </a:cxn>
                  <a:cxn ang="0">
                    <a:pos x="T6" y="T7"/>
                  </a:cxn>
                  <a:cxn ang="0">
                    <a:pos x="T8" y="T9"/>
                  </a:cxn>
                </a:cxnLst>
                <a:rect l="0" t="0" r="r" b="b"/>
                <a:pathLst>
                  <a:path w="214" h="74">
                    <a:moveTo>
                      <a:pt x="25" y="0"/>
                    </a:moveTo>
                    <a:lnTo>
                      <a:pt x="214" y="74"/>
                    </a:lnTo>
                    <a:lnTo>
                      <a:pt x="0" y="57"/>
                    </a:lnTo>
                    <a:lnTo>
                      <a:pt x="25" y="0"/>
                    </a:lnTo>
                    <a:lnTo>
                      <a:pt x="25" y="0"/>
                    </a:lnTo>
                    <a:close/>
                  </a:path>
                </a:pathLst>
              </a:custGeom>
              <a:solidFill>
                <a:srgbClr val="EA55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168" y="4114"/>
                <a:ext cx="218" cy="123"/>
              </a:xfrm>
              <a:custGeom>
                <a:avLst/>
                <a:gdLst>
                  <a:gd name="T0" fmla="*/ 0 w 218"/>
                  <a:gd name="T1" fmla="*/ 0 h 123"/>
                  <a:gd name="T2" fmla="*/ 218 w 218"/>
                  <a:gd name="T3" fmla="*/ 8 h 123"/>
                  <a:gd name="T4" fmla="*/ 168 w 218"/>
                  <a:gd name="T5" fmla="*/ 123 h 123"/>
                  <a:gd name="T6" fmla="*/ 0 w 218"/>
                  <a:gd name="T7" fmla="*/ 0 h 123"/>
                  <a:gd name="T8" fmla="*/ 0 w 218"/>
                  <a:gd name="T9" fmla="*/ 0 h 123"/>
                </a:gdLst>
                <a:ahLst/>
                <a:cxnLst>
                  <a:cxn ang="0">
                    <a:pos x="T0" y="T1"/>
                  </a:cxn>
                  <a:cxn ang="0">
                    <a:pos x="T2" y="T3"/>
                  </a:cxn>
                  <a:cxn ang="0">
                    <a:pos x="T4" y="T5"/>
                  </a:cxn>
                  <a:cxn ang="0">
                    <a:pos x="T6" y="T7"/>
                  </a:cxn>
                  <a:cxn ang="0">
                    <a:pos x="T8" y="T9"/>
                  </a:cxn>
                </a:cxnLst>
                <a:rect l="0" t="0" r="r" b="b"/>
                <a:pathLst>
                  <a:path w="218" h="123">
                    <a:moveTo>
                      <a:pt x="0" y="0"/>
                    </a:moveTo>
                    <a:lnTo>
                      <a:pt x="218" y="8"/>
                    </a:lnTo>
                    <a:lnTo>
                      <a:pt x="168" y="123"/>
                    </a:lnTo>
                    <a:lnTo>
                      <a:pt x="0" y="0"/>
                    </a:lnTo>
                    <a:lnTo>
                      <a:pt x="0"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168" y="4114"/>
                <a:ext cx="193" cy="123"/>
              </a:xfrm>
              <a:custGeom>
                <a:avLst/>
                <a:gdLst>
                  <a:gd name="T0" fmla="*/ 0 w 193"/>
                  <a:gd name="T1" fmla="*/ 0 h 123"/>
                  <a:gd name="T2" fmla="*/ 193 w 193"/>
                  <a:gd name="T3" fmla="*/ 66 h 123"/>
                  <a:gd name="T4" fmla="*/ 168 w 193"/>
                  <a:gd name="T5" fmla="*/ 123 h 123"/>
                  <a:gd name="T6" fmla="*/ 0 w 193"/>
                  <a:gd name="T7" fmla="*/ 0 h 123"/>
                  <a:gd name="T8" fmla="*/ 0 w 193"/>
                  <a:gd name="T9" fmla="*/ 0 h 123"/>
                </a:gdLst>
                <a:ahLst/>
                <a:cxnLst>
                  <a:cxn ang="0">
                    <a:pos x="T0" y="T1"/>
                  </a:cxn>
                  <a:cxn ang="0">
                    <a:pos x="T2" y="T3"/>
                  </a:cxn>
                  <a:cxn ang="0">
                    <a:pos x="T4" y="T5"/>
                  </a:cxn>
                  <a:cxn ang="0">
                    <a:pos x="T6" y="T7"/>
                  </a:cxn>
                  <a:cxn ang="0">
                    <a:pos x="T8" y="T9"/>
                  </a:cxn>
                </a:cxnLst>
                <a:rect l="0" t="0" r="r" b="b"/>
                <a:pathLst>
                  <a:path w="193" h="123">
                    <a:moveTo>
                      <a:pt x="0" y="0"/>
                    </a:moveTo>
                    <a:lnTo>
                      <a:pt x="193" y="66"/>
                    </a:lnTo>
                    <a:lnTo>
                      <a:pt x="168" y="123"/>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181" y="4217"/>
                <a:ext cx="45" cy="61"/>
              </a:xfrm>
              <a:custGeom>
                <a:avLst/>
                <a:gdLst>
                  <a:gd name="T0" fmla="*/ 2 w 11"/>
                  <a:gd name="T1" fmla="*/ 6 h 15"/>
                  <a:gd name="T2" fmla="*/ 9 w 11"/>
                  <a:gd name="T3" fmla="*/ 1 h 15"/>
                  <a:gd name="T4" fmla="*/ 9 w 11"/>
                  <a:gd name="T5" fmla="*/ 10 h 15"/>
                  <a:gd name="T6" fmla="*/ 2 w 11"/>
                  <a:gd name="T7" fmla="*/ 14 h 15"/>
                  <a:gd name="T8" fmla="*/ 2 w 11"/>
                  <a:gd name="T9" fmla="*/ 6 h 15"/>
                </a:gdLst>
                <a:ahLst/>
                <a:cxnLst>
                  <a:cxn ang="0">
                    <a:pos x="T0" y="T1"/>
                  </a:cxn>
                  <a:cxn ang="0">
                    <a:pos x="T2" y="T3"/>
                  </a:cxn>
                  <a:cxn ang="0">
                    <a:pos x="T4" y="T5"/>
                  </a:cxn>
                  <a:cxn ang="0">
                    <a:pos x="T6" y="T7"/>
                  </a:cxn>
                  <a:cxn ang="0">
                    <a:pos x="T8" y="T9"/>
                  </a:cxn>
                </a:cxnLst>
                <a:rect l="0" t="0" r="r" b="b"/>
                <a:pathLst>
                  <a:path w="11" h="15">
                    <a:moveTo>
                      <a:pt x="2" y="6"/>
                    </a:moveTo>
                    <a:cubicBezTo>
                      <a:pt x="4" y="2"/>
                      <a:pt x="7" y="0"/>
                      <a:pt x="9" y="1"/>
                    </a:cubicBezTo>
                    <a:cubicBezTo>
                      <a:pt x="11" y="2"/>
                      <a:pt x="11" y="6"/>
                      <a:pt x="9" y="10"/>
                    </a:cubicBezTo>
                    <a:cubicBezTo>
                      <a:pt x="8" y="13"/>
                      <a:pt x="4" y="15"/>
                      <a:pt x="2" y="14"/>
                    </a:cubicBezTo>
                    <a:cubicBezTo>
                      <a:pt x="0" y="13"/>
                      <a:pt x="0" y="10"/>
                      <a:pt x="2" y="6"/>
                    </a:cubicBez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218" y="4644"/>
                <a:ext cx="66" cy="424"/>
              </a:xfrm>
              <a:custGeom>
                <a:avLst/>
                <a:gdLst>
                  <a:gd name="T0" fmla="*/ 0 w 16"/>
                  <a:gd name="T1" fmla="*/ 103 h 103"/>
                  <a:gd name="T2" fmla="*/ 16 w 16"/>
                  <a:gd name="T3" fmla="*/ 103 h 103"/>
                  <a:gd name="T4" fmla="*/ 16 w 16"/>
                  <a:gd name="T5" fmla="*/ 6 h 103"/>
                  <a:gd name="T6" fmla="*/ 8 w 16"/>
                  <a:gd name="T7" fmla="*/ 0 h 103"/>
                  <a:gd name="T8" fmla="*/ 0 w 16"/>
                  <a:gd name="T9" fmla="*/ 6 h 103"/>
                  <a:gd name="T10" fmla="*/ 0 w 16"/>
                  <a:gd name="T11" fmla="*/ 103 h 103"/>
                </a:gdLst>
                <a:ahLst/>
                <a:cxnLst>
                  <a:cxn ang="0">
                    <a:pos x="T0" y="T1"/>
                  </a:cxn>
                  <a:cxn ang="0">
                    <a:pos x="T2" y="T3"/>
                  </a:cxn>
                  <a:cxn ang="0">
                    <a:pos x="T4" y="T5"/>
                  </a:cxn>
                  <a:cxn ang="0">
                    <a:pos x="T6" y="T7"/>
                  </a:cxn>
                  <a:cxn ang="0">
                    <a:pos x="T8" y="T9"/>
                  </a:cxn>
                  <a:cxn ang="0">
                    <a:pos x="T10" y="T11"/>
                  </a:cxn>
                </a:cxnLst>
                <a:rect l="0" t="0" r="r" b="b"/>
                <a:pathLst>
                  <a:path w="16" h="103">
                    <a:moveTo>
                      <a:pt x="0" y="103"/>
                    </a:moveTo>
                    <a:cubicBezTo>
                      <a:pt x="16" y="103"/>
                      <a:pt x="16" y="103"/>
                      <a:pt x="16" y="103"/>
                    </a:cubicBezTo>
                    <a:cubicBezTo>
                      <a:pt x="16" y="6"/>
                      <a:pt x="16" y="6"/>
                      <a:pt x="16" y="6"/>
                    </a:cubicBezTo>
                    <a:cubicBezTo>
                      <a:pt x="16" y="3"/>
                      <a:pt x="13" y="0"/>
                      <a:pt x="8" y="0"/>
                    </a:cubicBezTo>
                    <a:cubicBezTo>
                      <a:pt x="4" y="0"/>
                      <a:pt x="0" y="3"/>
                      <a:pt x="0" y="6"/>
                    </a:cubicBezTo>
                    <a:cubicBezTo>
                      <a:pt x="0" y="103"/>
                      <a:pt x="0" y="103"/>
                      <a:pt x="0" y="103"/>
                    </a:cubicBez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nvSpPr>
            <p:spPr bwMode="auto">
              <a:xfrm>
                <a:off x="247" y="4266"/>
                <a:ext cx="12" cy="411"/>
              </a:xfrm>
              <a:custGeom>
                <a:avLst/>
                <a:gdLst>
                  <a:gd name="T0" fmla="*/ 12 w 12"/>
                  <a:gd name="T1" fmla="*/ 0 h 411"/>
                  <a:gd name="T2" fmla="*/ 12 w 12"/>
                  <a:gd name="T3" fmla="*/ 411 h 411"/>
                  <a:gd name="T4" fmla="*/ 0 w 12"/>
                  <a:gd name="T5" fmla="*/ 411 h 411"/>
                  <a:gd name="T6" fmla="*/ 0 w 12"/>
                  <a:gd name="T7" fmla="*/ 0 h 411"/>
                  <a:gd name="T8" fmla="*/ 12 w 12"/>
                  <a:gd name="T9" fmla="*/ 0 h 411"/>
                  <a:gd name="T10" fmla="*/ 12 w 12"/>
                  <a:gd name="T11" fmla="*/ 0 h 411"/>
                </a:gdLst>
                <a:ahLst/>
                <a:cxnLst>
                  <a:cxn ang="0">
                    <a:pos x="T0" y="T1"/>
                  </a:cxn>
                  <a:cxn ang="0">
                    <a:pos x="T2" y="T3"/>
                  </a:cxn>
                  <a:cxn ang="0">
                    <a:pos x="T4" y="T5"/>
                  </a:cxn>
                  <a:cxn ang="0">
                    <a:pos x="T6" y="T7"/>
                  </a:cxn>
                  <a:cxn ang="0">
                    <a:pos x="T8" y="T9"/>
                  </a:cxn>
                  <a:cxn ang="0">
                    <a:pos x="T10" y="T11"/>
                  </a:cxn>
                </a:cxnLst>
                <a:rect l="0" t="0" r="r" b="b"/>
                <a:pathLst>
                  <a:path w="12" h="411">
                    <a:moveTo>
                      <a:pt x="12" y="0"/>
                    </a:moveTo>
                    <a:lnTo>
                      <a:pt x="12" y="411"/>
                    </a:lnTo>
                    <a:lnTo>
                      <a:pt x="0" y="411"/>
                    </a:lnTo>
                    <a:lnTo>
                      <a:pt x="0" y="0"/>
                    </a:lnTo>
                    <a:lnTo>
                      <a:pt x="12" y="0"/>
                    </a:lnTo>
                    <a:lnTo>
                      <a:pt x="12"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Line 19"/>
              <p:cNvSpPr>
                <a:spLocks noChangeShapeType="1"/>
              </p:cNvSpPr>
              <p:nvPr/>
            </p:nvSpPr>
            <p:spPr bwMode="auto">
              <a:xfrm>
                <a:off x="218" y="4254"/>
                <a:ext cx="1950" cy="748"/>
              </a:xfrm>
              <a:prstGeom prst="line">
                <a:avLst/>
              </a:prstGeom>
              <a:noFill/>
              <a:ln w="39688" cap="flat">
                <a:solidFill>
                  <a:srgbClr val="F083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 name="Freeform 20"/>
              <p:cNvSpPr/>
              <p:nvPr/>
            </p:nvSpPr>
            <p:spPr bwMode="auto">
              <a:xfrm>
                <a:off x="542" y="4101"/>
                <a:ext cx="1962" cy="1807"/>
              </a:xfrm>
              <a:custGeom>
                <a:avLst/>
                <a:gdLst>
                  <a:gd name="T0" fmla="*/ 3 w 478"/>
                  <a:gd name="T1" fmla="*/ 0 h 439"/>
                  <a:gd name="T2" fmla="*/ 220 w 478"/>
                  <a:gd name="T3" fmla="*/ 423 h 439"/>
                  <a:gd name="T4" fmla="*/ 478 w 478"/>
                  <a:gd name="T5" fmla="*/ 182 h 439"/>
                  <a:gd name="T6" fmla="*/ 3 w 478"/>
                  <a:gd name="T7" fmla="*/ 0 h 439"/>
                </a:gdLst>
                <a:ahLst/>
                <a:cxnLst>
                  <a:cxn ang="0">
                    <a:pos x="T0" y="T1"/>
                  </a:cxn>
                  <a:cxn ang="0">
                    <a:pos x="T2" y="T3"/>
                  </a:cxn>
                  <a:cxn ang="0">
                    <a:pos x="T4" y="T5"/>
                  </a:cxn>
                  <a:cxn ang="0">
                    <a:pos x="T6" y="T7"/>
                  </a:cxn>
                </a:cxnLst>
                <a:rect l="0" t="0" r="r" b="b"/>
                <a:pathLst>
                  <a:path w="478" h="439">
                    <a:moveTo>
                      <a:pt x="3" y="0"/>
                    </a:moveTo>
                    <a:cubicBezTo>
                      <a:pt x="3" y="0"/>
                      <a:pt x="0" y="368"/>
                      <a:pt x="220" y="423"/>
                    </a:cubicBezTo>
                    <a:cubicBezTo>
                      <a:pt x="256" y="431"/>
                      <a:pt x="405" y="439"/>
                      <a:pt x="478" y="182"/>
                    </a:cubicBezTo>
                    <a:cubicBezTo>
                      <a:pt x="3" y="0"/>
                      <a:pt x="3" y="0"/>
                      <a:pt x="3" y="0"/>
                    </a:cubicBezTo>
                    <a:close/>
                  </a:path>
                </a:pathLst>
              </a:custGeom>
              <a:solidFill>
                <a:srgbClr val="C700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p:nvPr/>
            </p:nvSpPr>
            <p:spPr bwMode="auto">
              <a:xfrm>
                <a:off x="173" y="3962"/>
                <a:ext cx="382" cy="139"/>
              </a:xfrm>
              <a:custGeom>
                <a:avLst/>
                <a:gdLst>
                  <a:gd name="T0" fmla="*/ 0 w 382"/>
                  <a:gd name="T1" fmla="*/ 0 h 139"/>
                  <a:gd name="T2" fmla="*/ 217 w 382"/>
                  <a:gd name="T3" fmla="*/ 8 h 139"/>
                  <a:gd name="T4" fmla="*/ 382 w 382"/>
                  <a:gd name="T5" fmla="*/ 139 h 139"/>
                  <a:gd name="T6" fmla="*/ 168 w 382"/>
                  <a:gd name="T7" fmla="*/ 119 h 139"/>
                  <a:gd name="T8" fmla="*/ 0 w 382"/>
                  <a:gd name="T9" fmla="*/ 0 h 139"/>
                  <a:gd name="T10" fmla="*/ 0 w 382"/>
                  <a:gd name="T11" fmla="*/ 0 h 139"/>
                </a:gdLst>
                <a:ahLst/>
                <a:cxnLst>
                  <a:cxn ang="0">
                    <a:pos x="T0" y="T1"/>
                  </a:cxn>
                  <a:cxn ang="0">
                    <a:pos x="T2" y="T3"/>
                  </a:cxn>
                  <a:cxn ang="0">
                    <a:pos x="T4" y="T5"/>
                  </a:cxn>
                  <a:cxn ang="0">
                    <a:pos x="T6" y="T7"/>
                  </a:cxn>
                  <a:cxn ang="0">
                    <a:pos x="T8" y="T9"/>
                  </a:cxn>
                  <a:cxn ang="0">
                    <a:pos x="T10" y="T11"/>
                  </a:cxn>
                </a:cxnLst>
                <a:rect l="0" t="0" r="r" b="b"/>
                <a:pathLst>
                  <a:path w="382" h="139">
                    <a:moveTo>
                      <a:pt x="0" y="0"/>
                    </a:moveTo>
                    <a:lnTo>
                      <a:pt x="217" y="8"/>
                    </a:lnTo>
                    <a:lnTo>
                      <a:pt x="382" y="139"/>
                    </a:lnTo>
                    <a:lnTo>
                      <a:pt x="168" y="119"/>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p:nvPr/>
            </p:nvSpPr>
            <p:spPr bwMode="auto">
              <a:xfrm>
                <a:off x="341" y="3970"/>
                <a:ext cx="214" cy="131"/>
              </a:xfrm>
              <a:custGeom>
                <a:avLst/>
                <a:gdLst>
                  <a:gd name="T0" fmla="*/ 49 w 214"/>
                  <a:gd name="T1" fmla="*/ 0 h 131"/>
                  <a:gd name="T2" fmla="*/ 214 w 214"/>
                  <a:gd name="T3" fmla="*/ 131 h 131"/>
                  <a:gd name="T4" fmla="*/ 0 w 214"/>
                  <a:gd name="T5" fmla="*/ 111 h 131"/>
                  <a:gd name="T6" fmla="*/ 49 w 214"/>
                  <a:gd name="T7" fmla="*/ 0 h 131"/>
                  <a:gd name="T8" fmla="*/ 49 w 214"/>
                  <a:gd name="T9" fmla="*/ 0 h 131"/>
                </a:gdLst>
                <a:ahLst/>
                <a:cxnLst>
                  <a:cxn ang="0">
                    <a:pos x="T0" y="T1"/>
                  </a:cxn>
                  <a:cxn ang="0">
                    <a:pos x="T2" y="T3"/>
                  </a:cxn>
                  <a:cxn ang="0">
                    <a:pos x="T4" y="T5"/>
                  </a:cxn>
                  <a:cxn ang="0">
                    <a:pos x="T6" y="T7"/>
                  </a:cxn>
                  <a:cxn ang="0">
                    <a:pos x="T8" y="T9"/>
                  </a:cxn>
                </a:cxnLst>
                <a:rect l="0" t="0" r="r" b="b"/>
                <a:pathLst>
                  <a:path w="214" h="131">
                    <a:moveTo>
                      <a:pt x="49" y="0"/>
                    </a:moveTo>
                    <a:lnTo>
                      <a:pt x="214" y="131"/>
                    </a:lnTo>
                    <a:lnTo>
                      <a:pt x="0" y="111"/>
                    </a:lnTo>
                    <a:lnTo>
                      <a:pt x="49" y="0"/>
                    </a:lnTo>
                    <a:lnTo>
                      <a:pt x="49" y="0"/>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p:nvPr/>
            </p:nvSpPr>
            <p:spPr bwMode="auto">
              <a:xfrm>
                <a:off x="341" y="4027"/>
                <a:ext cx="214" cy="74"/>
              </a:xfrm>
              <a:custGeom>
                <a:avLst/>
                <a:gdLst>
                  <a:gd name="T0" fmla="*/ 25 w 214"/>
                  <a:gd name="T1" fmla="*/ 0 h 74"/>
                  <a:gd name="T2" fmla="*/ 214 w 214"/>
                  <a:gd name="T3" fmla="*/ 74 h 74"/>
                  <a:gd name="T4" fmla="*/ 0 w 214"/>
                  <a:gd name="T5" fmla="*/ 54 h 74"/>
                  <a:gd name="T6" fmla="*/ 25 w 214"/>
                  <a:gd name="T7" fmla="*/ 0 h 74"/>
                  <a:gd name="T8" fmla="*/ 25 w 214"/>
                  <a:gd name="T9" fmla="*/ 0 h 74"/>
                </a:gdLst>
                <a:ahLst/>
                <a:cxnLst>
                  <a:cxn ang="0">
                    <a:pos x="T0" y="T1"/>
                  </a:cxn>
                  <a:cxn ang="0">
                    <a:pos x="T2" y="T3"/>
                  </a:cxn>
                  <a:cxn ang="0">
                    <a:pos x="T4" y="T5"/>
                  </a:cxn>
                  <a:cxn ang="0">
                    <a:pos x="T6" y="T7"/>
                  </a:cxn>
                  <a:cxn ang="0">
                    <a:pos x="T8" y="T9"/>
                  </a:cxn>
                </a:cxnLst>
                <a:rect l="0" t="0" r="r" b="b"/>
                <a:pathLst>
                  <a:path w="214" h="74">
                    <a:moveTo>
                      <a:pt x="25" y="0"/>
                    </a:moveTo>
                    <a:lnTo>
                      <a:pt x="214" y="74"/>
                    </a:lnTo>
                    <a:lnTo>
                      <a:pt x="0" y="54"/>
                    </a:lnTo>
                    <a:lnTo>
                      <a:pt x="25" y="0"/>
                    </a:lnTo>
                    <a:lnTo>
                      <a:pt x="25" y="0"/>
                    </a:lnTo>
                    <a:close/>
                  </a:path>
                </a:pathLst>
              </a:custGeom>
              <a:solidFill>
                <a:srgbClr val="EA55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p:nvPr/>
            </p:nvSpPr>
            <p:spPr bwMode="auto">
              <a:xfrm>
                <a:off x="173" y="3962"/>
                <a:ext cx="217" cy="119"/>
              </a:xfrm>
              <a:custGeom>
                <a:avLst/>
                <a:gdLst>
                  <a:gd name="T0" fmla="*/ 0 w 217"/>
                  <a:gd name="T1" fmla="*/ 0 h 119"/>
                  <a:gd name="T2" fmla="*/ 217 w 217"/>
                  <a:gd name="T3" fmla="*/ 8 h 119"/>
                  <a:gd name="T4" fmla="*/ 168 w 217"/>
                  <a:gd name="T5" fmla="*/ 119 h 119"/>
                  <a:gd name="T6" fmla="*/ 0 w 217"/>
                  <a:gd name="T7" fmla="*/ 0 h 119"/>
                  <a:gd name="T8" fmla="*/ 0 w 217"/>
                  <a:gd name="T9" fmla="*/ 0 h 119"/>
                </a:gdLst>
                <a:ahLst/>
                <a:cxnLst>
                  <a:cxn ang="0">
                    <a:pos x="T0" y="T1"/>
                  </a:cxn>
                  <a:cxn ang="0">
                    <a:pos x="T2" y="T3"/>
                  </a:cxn>
                  <a:cxn ang="0">
                    <a:pos x="T4" y="T5"/>
                  </a:cxn>
                  <a:cxn ang="0">
                    <a:pos x="T6" y="T7"/>
                  </a:cxn>
                  <a:cxn ang="0">
                    <a:pos x="T8" y="T9"/>
                  </a:cxn>
                </a:cxnLst>
                <a:rect l="0" t="0" r="r" b="b"/>
                <a:pathLst>
                  <a:path w="217" h="119">
                    <a:moveTo>
                      <a:pt x="0" y="0"/>
                    </a:moveTo>
                    <a:lnTo>
                      <a:pt x="217" y="8"/>
                    </a:lnTo>
                    <a:lnTo>
                      <a:pt x="168" y="119"/>
                    </a:lnTo>
                    <a:lnTo>
                      <a:pt x="0" y="0"/>
                    </a:lnTo>
                    <a:lnTo>
                      <a:pt x="0"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p:nvPr/>
            </p:nvSpPr>
            <p:spPr bwMode="auto">
              <a:xfrm>
                <a:off x="173" y="3962"/>
                <a:ext cx="193" cy="119"/>
              </a:xfrm>
              <a:custGeom>
                <a:avLst/>
                <a:gdLst>
                  <a:gd name="T0" fmla="*/ 0 w 193"/>
                  <a:gd name="T1" fmla="*/ 0 h 119"/>
                  <a:gd name="T2" fmla="*/ 193 w 193"/>
                  <a:gd name="T3" fmla="*/ 65 h 119"/>
                  <a:gd name="T4" fmla="*/ 168 w 193"/>
                  <a:gd name="T5" fmla="*/ 119 h 119"/>
                  <a:gd name="T6" fmla="*/ 0 w 193"/>
                  <a:gd name="T7" fmla="*/ 0 h 119"/>
                  <a:gd name="T8" fmla="*/ 0 w 193"/>
                  <a:gd name="T9" fmla="*/ 0 h 119"/>
                </a:gdLst>
                <a:ahLst/>
                <a:cxnLst>
                  <a:cxn ang="0">
                    <a:pos x="T0" y="T1"/>
                  </a:cxn>
                  <a:cxn ang="0">
                    <a:pos x="T2" y="T3"/>
                  </a:cxn>
                  <a:cxn ang="0">
                    <a:pos x="T4" y="T5"/>
                  </a:cxn>
                  <a:cxn ang="0">
                    <a:pos x="T6" y="T7"/>
                  </a:cxn>
                  <a:cxn ang="0">
                    <a:pos x="T8" y="T9"/>
                  </a:cxn>
                </a:cxnLst>
                <a:rect l="0" t="0" r="r" b="b"/>
                <a:pathLst>
                  <a:path w="193" h="119">
                    <a:moveTo>
                      <a:pt x="0" y="0"/>
                    </a:moveTo>
                    <a:lnTo>
                      <a:pt x="193" y="65"/>
                    </a:lnTo>
                    <a:lnTo>
                      <a:pt x="168" y="119"/>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p:nvPr/>
            </p:nvSpPr>
            <p:spPr bwMode="auto">
              <a:xfrm>
                <a:off x="522" y="4064"/>
                <a:ext cx="45" cy="62"/>
              </a:xfrm>
              <a:custGeom>
                <a:avLst/>
                <a:gdLst>
                  <a:gd name="T0" fmla="*/ 2 w 11"/>
                  <a:gd name="T1" fmla="*/ 6 h 15"/>
                  <a:gd name="T2" fmla="*/ 9 w 11"/>
                  <a:gd name="T3" fmla="*/ 1 h 15"/>
                  <a:gd name="T4" fmla="*/ 9 w 11"/>
                  <a:gd name="T5" fmla="*/ 9 h 15"/>
                  <a:gd name="T6" fmla="*/ 2 w 11"/>
                  <a:gd name="T7" fmla="*/ 14 h 15"/>
                  <a:gd name="T8" fmla="*/ 2 w 11"/>
                  <a:gd name="T9" fmla="*/ 6 h 15"/>
                </a:gdLst>
                <a:ahLst/>
                <a:cxnLst>
                  <a:cxn ang="0">
                    <a:pos x="T0" y="T1"/>
                  </a:cxn>
                  <a:cxn ang="0">
                    <a:pos x="T2" y="T3"/>
                  </a:cxn>
                  <a:cxn ang="0">
                    <a:pos x="T4" y="T5"/>
                  </a:cxn>
                  <a:cxn ang="0">
                    <a:pos x="T6" y="T7"/>
                  </a:cxn>
                  <a:cxn ang="0">
                    <a:pos x="T8" y="T9"/>
                  </a:cxn>
                </a:cxnLst>
                <a:rect l="0" t="0" r="r" b="b"/>
                <a:pathLst>
                  <a:path w="11" h="15">
                    <a:moveTo>
                      <a:pt x="2" y="6"/>
                    </a:moveTo>
                    <a:cubicBezTo>
                      <a:pt x="3" y="2"/>
                      <a:pt x="7" y="0"/>
                      <a:pt x="9" y="1"/>
                    </a:cubicBezTo>
                    <a:cubicBezTo>
                      <a:pt x="11" y="2"/>
                      <a:pt x="11" y="6"/>
                      <a:pt x="9" y="9"/>
                    </a:cubicBezTo>
                    <a:cubicBezTo>
                      <a:pt x="7" y="13"/>
                      <a:pt x="4" y="15"/>
                      <a:pt x="2" y="14"/>
                    </a:cubicBezTo>
                    <a:cubicBezTo>
                      <a:pt x="0" y="13"/>
                      <a:pt x="0" y="9"/>
                      <a:pt x="2" y="6"/>
                    </a:cubicBez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p:nvPr/>
            </p:nvSpPr>
            <p:spPr bwMode="auto">
              <a:xfrm>
                <a:off x="559" y="4492"/>
                <a:ext cx="65" cy="424"/>
              </a:xfrm>
              <a:custGeom>
                <a:avLst/>
                <a:gdLst>
                  <a:gd name="T0" fmla="*/ 0 w 16"/>
                  <a:gd name="T1" fmla="*/ 103 h 103"/>
                  <a:gd name="T2" fmla="*/ 16 w 16"/>
                  <a:gd name="T3" fmla="*/ 103 h 103"/>
                  <a:gd name="T4" fmla="*/ 16 w 16"/>
                  <a:gd name="T5" fmla="*/ 6 h 103"/>
                  <a:gd name="T6" fmla="*/ 8 w 16"/>
                  <a:gd name="T7" fmla="*/ 0 h 103"/>
                  <a:gd name="T8" fmla="*/ 0 w 16"/>
                  <a:gd name="T9" fmla="*/ 6 h 103"/>
                  <a:gd name="T10" fmla="*/ 0 w 16"/>
                  <a:gd name="T11" fmla="*/ 103 h 103"/>
                </a:gdLst>
                <a:ahLst/>
                <a:cxnLst>
                  <a:cxn ang="0">
                    <a:pos x="T0" y="T1"/>
                  </a:cxn>
                  <a:cxn ang="0">
                    <a:pos x="T2" y="T3"/>
                  </a:cxn>
                  <a:cxn ang="0">
                    <a:pos x="T4" y="T5"/>
                  </a:cxn>
                  <a:cxn ang="0">
                    <a:pos x="T6" y="T7"/>
                  </a:cxn>
                  <a:cxn ang="0">
                    <a:pos x="T8" y="T9"/>
                  </a:cxn>
                  <a:cxn ang="0">
                    <a:pos x="T10" y="T11"/>
                  </a:cxn>
                </a:cxnLst>
                <a:rect l="0" t="0" r="r" b="b"/>
                <a:pathLst>
                  <a:path w="16" h="103">
                    <a:moveTo>
                      <a:pt x="0" y="103"/>
                    </a:moveTo>
                    <a:cubicBezTo>
                      <a:pt x="16" y="103"/>
                      <a:pt x="16" y="103"/>
                      <a:pt x="16" y="103"/>
                    </a:cubicBezTo>
                    <a:cubicBezTo>
                      <a:pt x="16" y="6"/>
                      <a:pt x="16" y="6"/>
                      <a:pt x="16" y="6"/>
                    </a:cubicBezTo>
                    <a:cubicBezTo>
                      <a:pt x="16" y="3"/>
                      <a:pt x="12" y="0"/>
                      <a:pt x="8" y="0"/>
                    </a:cubicBezTo>
                    <a:cubicBezTo>
                      <a:pt x="3" y="0"/>
                      <a:pt x="0" y="3"/>
                      <a:pt x="0" y="6"/>
                    </a:cubicBezTo>
                    <a:cubicBezTo>
                      <a:pt x="0" y="103"/>
                      <a:pt x="0" y="103"/>
                      <a:pt x="0" y="103"/>
                    </a:cubicBez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587" y="4114"/>
                <a:ext cx="9" cy="411"/>
              </a:xfrm>
              <a:custGeom>
                <a:avLst/>
                <a:gdLst>
                  <a:gd name="T0" fmla="*/ 9 w 9"/>
                  <a:gd name="T1" fmla="*/ 0 h 411"/>
                  <a:gd name="T2" fmla="*/ 9 w 9"/>
                  <a:gd name="T3" fmla="*/ 411 h 411"/>
                  <a:gd name="T4" fmla="*/ 0 w 9"/>
                  <a:gd name="T5" fmla="*/ 411 h 411"/>
                  <a:gd name="T6" fmla="*/ 0 w 9"/>
                  <a:gd name="T7" fmla="*/ 0 h 411"/>
                  <a:gd name="T8" fmla="*/ 9 w 9"/>
                  <a:gd name="T9" fmla="*/ 0 h 411"/>
                  <a:gd name="T10" fmla="*/ 9 w 9"/>
                  <a:gd name="T11" fmla="*/ 0 h 411"/>
                </a:gdLst>
                <a:ahLst/>
                <a:cxnLst>
                  <a:cxn ang="0">
                    <a:pos x="T0" y="T1"/>
                  </a:cxn>
                  <a:cxn ang="0">
                    <a:pos x="T2" y="T3"/>
                  </a:cxn>
                  <a:cxn ang="0">
                    <a:pos x="T4" y="T5"/>
                  </a:cxn>
                  <a:cxn ang="0">
                    <a:pos x="T6" y="T7"/>
                  </a:cxn>
                  <a:cxn ang="0">
                    <a:pos x="T8" y="T9"/>
                  </a:cxn>
                  <a:cxn ang="0">
                    <a:pos x="T10" y="T11"/>
                  </a:cxn>
                </a:cxnLst>
                <a:rect l="0" t="0" r="r" b="b"/>
                <a:pathLst>
                  <a:path w="9" h="411">
                    <a:moveTo>
                      <a:pt x="9" y="0"/>
                    </a:moveTo>
                    <a:lnTo>
                      <a:pt x="9" y="411"/>
                    </a:lnTo>
                    <a:lnTo>
                      <a:pt x="0" y="411"/>
                    </a:lnTo>
                    <a:lnTo>
                      <a:pt x="0" y="0"/>
                    </a:lnTo>
                    <a:lnTo>
                      <a:pt x="9" y="0"/>
                    </a:lnTo>
                    <a:lnTo>
                      <a:pt x="9"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Line 29"/>
              <p:cNvSpPr>
                <a:spLocks noChangeShapeType="1"/>
              </p:cNvSpPr>
              <p:nvPr/>
            </p:nvSpPr>
            <p:spPr bwMode="auto">
              <a:xfrm>
                <a:off x="555" y="4101"/>
                <a:ext cx="1949" cy="749"/>
              </a:xfrm>
              <a:prstGeom prst="line">
                <a:avLst/>
              </a:prstGeom>
              <a:noFill/>
              <a:ln w="39688" cap="flat">
                <a:solidFill>
                  <a:srgbClr val="F083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0" name="Freeform 30"/>
              <p:cNvSpPr/>
              <p:nvPr/>
            </p:nvSpPr>
            <p:spPr bwMode="auto">
              <a:xfrm>
                <a:off x="875" y="3982"/>
                <a:ext cx="1966" cy="1806"/>
              </a:xfrm>
              <a:custGeom>
                <a:avLst/>
                <a:gdLst>
                  <a:gd name="T0" fmla="*/ 3 w 479"/>
                  <a:gd name="T1" fmla="*/ 0 h 439"/>
                  <a:gd name="T2" fmla="*/ 220 w 479"/>
                  <a:gd name="T3" fmla="*/ 423 h 439"/>
                  <a:gd name="T4" fmla="*/ 479 w 479"/>
                  <a:gd name="T5" fmla="*/ 182 h 439"/>
                  <a:gd name="T6" fmla="*/ 3 w 479"/>
                  <a:gd name="T7" fmla="*/ 0 h 439"/>
                </a:gdLst>
                <a:ahLst/>
                <a:cxnLst>
                  <a:cxn ang="0">
                    <a:pos x="T0" y="T1"/>
                  </a:cxn>
                  <a:cxn ang="0">
                    <a:pos x="T2" y="T3"/>
                  </a:cxn>
                  <a:cxn ang="0">
                    <a:pos x="T4" y="T5"/>
                  </a:cxn>
                  <a:cxn ang="0">
                    <a:pos x="T6" y="T7"/>
                  </a:cxn>
                </a:cxnLst>
                <a:rect l="0" t="0" r="r" b="b"/>
                <a:pathLst>
                  <a:path w="479" h="439">
                    <a:moveTo>
                      <a:pt x="3" y="0"/>
                    </a:moveTo>
                    <a:cubicBezTo>
                      <a:pt x="3" y="0"/>
                      <a:pt x="0" y="368"/>
                      <a:pt x="220" y="423"/>
                    </a:cubicBezTo>
                    <a:cubicBezTo>
                      <a:pt x="256" y="431"/>
                      <a:pt x="405" y="439"/>
                      <a:pt x="479" y="182"/>
                    </a:cubicBezTo>
                    <a:cubicBezTo>
                      <a:pt x="3" y="0"/>
                      <a:pt x="3" y="0"/>
                      <a:pt x="3" y="0"/>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
              <p:cNvSpPr/>
              <p:nvPr/>
            </p:nvSpPr>
            <p:spPr bwMode="auto">
              <a:xfrm>
                <a:off x="505" y="3842"/>
                <a:ext cx="382" cy="140"/>
              </a:xfrm>
              <a:custGeom>
                <a:avLst/>
                <a:gdLst>
                  <a:gd name="T0" fmla="*/ 0 w 382"/>
                  <a:gd name="T1" fmla="*/ 0 h 140"/>
                  <a:gd name="T2" fmla="*/ 218 w 382"/>
                  <a:gd name="T3" fmla="*/ 8 h 140"/>
                  <a:gd name="T4" fmla="*/ 382 w 382"/>
                  <a:gd name="T5" fmla="*/ 140 h 140"/>
                  <a:gd name="T6" fmla="*/ 173 w 382"/>
                  <a:gd name="T7" fmla="*/ 120 h 140"/>
                  <a:gd name="T8" fmla="*/ 0 w 382"/>
                  <a:gd name="T9" fmla="*/ 0 h 140"/>
                  <a:gd name="T10" fmla="*/ 0 w 382"/>
                  <a:gd name="T11" fmla="*/ 0 h 140"/>
                </a:gdLst>
                <a:ahLst/>
                <a:cxnLst>
                  <a:cxn ang="0">
                    <a:pos x="T0" y="T1"/>
                  </a:cxn>
                  <a:cxn ang="0">
                    <a:pos x="T2" y="T3"/>
                  </a:cxn>
                  <a:cxn ang="0">
                    <a:pos x="T4" y="T5"/>
                  </a:cxn>
                  <a:cxn ang="0">
                    <a:pos x="T6" y="T7"/>
                  </a:cxn>
                  <a:cxn ang="0">
                    <a:pos x="T8" y="T9"/>
                  </a:cxn>
                  <a:cxn ang="0">
                    <a:pos x="T10" y="T11"/>
                  </a:cxn>
                </a:cxnLst>
                <a:rect l="0" t="0" r="r" b="b"/>
                <a:pathLst>
                  <a:path w="382" h="140">
                    <a:moveTo>
                      <a:pt x="0" y="0"/>
                    </a:moveTo>
                    <a:lnTo>
                      <a:pt x="218" y="8"/>
                    </a:lnTo>
                    <a:lnTo>
                      <a:pt x="382" y="140"/>
                    </a:lnTo>
                    <a:lnTo>
                      <a:pt x="173" y="120"/>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2"/>
              <p:cNvSpPr/>
              <p:nvPr/>
            </p:nvSpPr>
            <p:spPr bwMode="auto">
              <a:xfrm>
                <a:off x="678" y="3850"/>
                <a:ext cx="209" cy="132"/>
              </a:xfrm>
              <a:custGeom>
                <a:avLst/>
                <a:gdLst>
                  <a:gd name="T0" fmla="*/ 45 w 209"/>
                  <a:gd name="T1" fmla="*/ 0 h 132"/>
                  <a:gd name="T2" fmla="*/ 209 w 209"/>
                  <a:gd name="T3" fmla="*/ 132 h 132"/>
                  <a:gd name="T4" fmla="*/ 0 w 209"/>
                  <a:gd name="T5" fmla="*/ 112 h 132"/>
                  <a:gd name="T6" fmla="*/ 45 w 209"/>
                  <a:gd name="T7" fmla="*/ 0 h 132"/>
                  <a:gd name="T8" fmla="*/ 45 w 209"/>
                  <a:gd name="T9" fmla="*/ 0 h 132"/>
                </a:gdLst>
                <a:ahLst/>
                <a:cxnLst>
                  <a:cxn ang="0">
                    <a:pos x="T0" y="T1"/>
                  </a:cxn>
                  <a:cxn ang="0">
                    <a:pos x="T2" y="T3"/>
                  </a:cxn>
                  <a:cxn ang="0">
                    <a:pos x="T4" y="T5"/>
                  </a:cxn>
                  <a:cxn ang="0">
                    <a:pos x="T6" y="T7"/>
                  </a:cxn>
                  <a:cxn ang="0">
                    <a:pos x="T8" y="T9"/>
                  </a:cxn>
                </a:cxnLst>
                <a:rect l="0" t="0" r="r" b="b"/>
                <a:pathLst>
                  <a:path w="209" h="132">
                    <a:moveTo>
                      <a:pt x="45" y="0"/>
                    </a:moveTo>
                    <a:lnTo>
                      <a:pt x="209" y="132"/>
                    </a:lnTo>
                    <a:lnTo>
                      <a:pt x="0" y="112"/>
                    </a:lnTo>
                    <a:lnTo>
                      <a:pt x="45" y="0"/>
                    </a:lnTo>
                    <a:lnTo>
                      <a:pt x="45" y="0"/>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3"/>
              <p:cNvSpPr/>
              <p:nvPr/>
            </p:nvSpPr>
            <p:spPr bwMode="auto">
              <a:xfrm>
                <a:off x="678" y="3908"/>
                <a:ext cx="209" cy="74"/>
              </a:xfrm>
              <a:custGeom>
                <a:avLst/>
                <a:gdLst>
                  <a:gd name="T0" fmla="*/ 20 w 209"/>
                  <a:gd name="T1" fmla="*/ 0 h 74"/>
                  <a:gd name="T2" fmla="*/ 209 w 209"/>
                  <a:gd name="T3" fmla="*/ 74 h 74"/>
                  <a:gd name="T4" fmla="*/ 0 w 209"/>
                  <a:gd name="T5" fmla="*/ 54 h 74"/>
                  <a:gd name="T6" fmla="*/ 20 w 209"/>
                  <a:gd name="T7" fmla="*/ 0 h 74"/>
                  <a:gd name="T8" fmla="*/ 20 w 209"/>
                  <a:gd name="T9" fmla="*/ 0 h 74"/>
                </a:gdLst>
                <a:ahLst/>
                <a:cxnLst>
                  <a:cxn ang="0">
                    <a:pos x="T0" y="T1"/>
                  </a:cxn>
                  <a:cxn ang="0">
                    <a:pos x="T2" y="T3"/>
                  </a:cxn>
                  <a:cxn ang="0">
                    <a:pos x="T4" y="T5"/>
                  </a:cxn>
                  <a:cxn ang="0">
                    <a:pos x="T6" y="T7"/>
                  </a:cxn>
                  <a:cxn ang="0">
                    <a:pos x="T8" y="T9"/>
                  </a:cxn>
                </a:cxnLst>
                <a:rect l="0" t="0" r="r" b="b"/>
                <a:pathLst>
                  <a:path w="209" h="74">
                    <a:moveTo>
                      <a:pt x="20" y="0"/>
                    </a:moveTo>
                    <a:lnTo>
                      <a:pt x="209" y="74"/>
                    </a:lnTo>
                    <a:lnTo>
                      <a:pt x="0" y="54"/>
                    </a:lnTo>
                    <a:lnTo>
                      <a:pt x="20" y="0"/>
                    </a:lnTo>
                    <a:lnTo>
                      <a:pt x="20" y="0"/>
                    </a:lnTo>
                    <a:close/>
                  </a:path>
                </a:pathLst>
              </a:custGeom>
              <a:solidFill>
                <a:srgbClr val="EA55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4"/>
              <p:cNvSpPr/>
              <p:nvPr/>
            </p:nvSpPr>
            <p:spPr bwMode="auto">
              <a:xfrm>
                <a:off x="505" y="3842"/>
                <a:ext cx="218" cy="120"/>
              </a:xfrm>
              <a:custGeom>
                <a:avLst/>
                <a:gdLst>
                  <a:gd name="T0" fmla="*/ 0 w 218"/>
                  <a:gd name="T1" fmla="*/ 0 h 120"/>
                  <a:gd name="T2" fmla="*/ 218 w 218"/>
                  <a:gd name="T3" fmla="*/ 8 h 120"/>
                  <a:gd name="T4" fmla="*/ 173 w 218"/>
                  <a:gd name="T5" fmla="*/ 120 h 120"/>
                  <a:gd name="T6" fmla="*/ 0 w 218"/>
                  <a:gd name="T7" fmla="*/ 0 h 120"/>
                  <a:gd name="T8" fmla="*/ 0 w 218"/>
                  <a:gd name="T9" fmla="*/ 0 h 120"/>
                </a:gdLst>
                <a:ahLst/>
                <a:cxnLst>
                  <a:cxn ang="0">
                    <a:pos x="T0" y="T1"/>
                  </a:cxn>
                  <a:cxn ang="0">
                    <a:pos x="T2" y="T3"/>
                  </a:cxn>
                  <a:cxn ang="0">
                    <a:pos x="T4" y="T5"/>
                  </a:cxn>
                  <a:cxn ang="0">
                    <a:pos x="T6" y="T7"/>
                  </a:cxn>
                  <a:cxn ang="0">
                    <a:pos x="T8" y="T9"/>
                  </a:cxn>
                </a:cxnLst>
                <a:rect l="0" t="0" r="r" b="b"/>
                <a:pathLst>
                  <a:path w="218" h="120">
                    <a:moveTo>
                      <a:pt x="0" y="0"/>
                    </a:moveTo>
                    <a:lnTo>
                      <a:pt x="218" y="8"/>
                    </a:lnTo>
                    <a:lnTo>
                      <a:pt x="173" y="120"/>
                    </a:lnTo>
                    <a:lnTo>
                      <a:pt x="0" y="0"/>
                    </a:lnTo>
                    <a:lnTo>
                      <a:pt x="0"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5"/>
              <p:cNvSpPr/>
              <p:nvPr/>
            </p:nvSpPr>
            <p:spPr bwMode="auto">
              <a:xfrm>
                <a:off x="505" y="3842"/>
                <a:ext cx="193" cy="120"/>
              </a:xfrm>
              <a:custGeom>
                <a:avLst/>
                <a:gdLst>
                  <a:gd name="T0" fmla="*/ 0 w 193"/>
                  <a:gd name="T1" fmla="*/ 0 h 120"/>
                  <a:gd name="T2" fmla="*/ 193 w 193"/>
                  <a:gd name="T3" fmla="*/ 66 h 120"/>
                  <a:gd name="T4" fmla="*/ 173 w 193"/>
                  <a:gd name="T5" fmla="*/ 120 h 120"/>
                  <a:gd name="T6" fmla="*/ 0 w 193"/>
                  <a:gd name="T7" fmla="*/ 0 h 120"/>
                  <a:gd name="T8" fmla="*/ 0 w 193"/>
                  <a:gd name="T9" fmla="*/ 0 h 120"/>
                </a:gdLst>
                <a:ahLst/>
                <a:cxnLst>
                  <a:cxn ang="0">
                    <a:pos x="T0" y="T1"/>
                  </a:cxn>
                  <a:cxn ang="0">
                    <a:pos x="T2" y="T3"/>
                  </a:cxn>
                  <a:cxn ang="0">
                    <a:pos x="T4" y="T5"/>
                  </a:cxn>
                  <a:cxn ang="0">
                    <a:pos x="T6" y="T7"/>
                  </a:cxn>
                  <a:cxn ang="0">
                    <a:pos x="T8" y="T9"/>
                  </a:cxn>
                </a:cxnLst>
                <a:rect l="0" t="0" r="r" b="b"/>
                <a:pathLst>
                  <a:path w="193" h="120">
                    <a:moveTo>
                      <a:pt x="0" y="0"/>
                    </a:moveTo>
                    <a:lnTo>
                      <a:pt x="193" y="66"/>
                    </a:lnTo>
                    <a:lnTo>
                      <a:pt x="173" y="120"/>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6"/>
              <p:cNvSpPr/>
              <p:nvPr/>
            </p:nvSpPr>
            <p:spPr bwMode="auto">
              <a:xfrm>
                <a:off x="854" y="3945"/>
                <a:ext cx="45" cy="62"/>
              </a:xfrm>
              <a:custGeom>
                <a:avLst/>
                <a:gdLst>
                  <a:gd name="T0" fmla="*/ 2 w 11"/>
                  <a:gd name="T1" fmla="*/ 6 h 15"/>
                  <a:gd name="T2" fmla="*/ 9 w 11"/>
                  <a:gd name="T3" fmla="*/ 1 h 15"/>
                  <a:gd name="T4" fmla="*/ 10 w 11"/>
                  <a:gd name="T5" fmla="*/ 9 h 15"/>
                  <a:gd name="T6" fmla="*/ 2 w 11"/>
                  <a:gd name="T7" fmla="*/ 14 h 15"/>
                  <a:gd name="T8" fmla="*/ 2 w 11"/>
                  <a:gd name="T9" fmla="*/ 6 h 15"/>
                </a:gdLst>
                <a:ahLst/>
                <a:cxnLst>
                  <a:cxn ang="0">
                    <a:pos x="T0" y="T1"/>
                  </a:cxn>
                  <a:cxn ang="0">
                    <a:pos x="T2" y="T3"/>
                  </a:cxn>
                  <a:cxn ang="0">
                    <a:pos x="T4" y="T5"/>
                  </a:cxn>
                  <a:cxn ang="0">
                    <a:pos x="T6" y="T7"/>
                  </a:cxn>
                  <a:cxn ang="0">
                    <a:pos x="T8" y="T9"/>
                  </a:cxn>
                </a:cxnLst>
                <a:rect l="0" t="0" r="r" b="b"/>
                <a:pathLst>
                  <a:path w="11" h="15">
                    <a:moveTo>
                      <a:pt x="2" y="6"/>
                    </a:moveTo>
                    <a:cubicBezTo>
                      <a:pt x="4" y="2"/>
                      <a:pt x="7" y="0"/>
                      <a:pt x="9" y="1"/>
                    </a:cubicBezTo>
                    <a:cubicBezTo>
                      <a:pt x="11" y="2"/>
                      <a:pt x="11" y="6"/>
                      <a:pt x="10" y="9"/>
                    </a:cubicBezTo>
                    <a:cubicBezTo>
                      <a:pt x="8" y="13"/>
                      <a:pt x="5" y="15"/>
                      <a:pt x="2" y="14"/>
                    </a:cubicBezTo>
                    <a:cubicBezTo>
                      <a:pt x="0" y="13"/>
                      <a:pt x="0" y="9"/>
                      <a:pt x="2" y="6"/>
                    </a:cubicBez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7"/>
              <p:cNvSpPr/>
              <p:nvPr/>
            </p:nvSpPr>
            <p:spPr bwMode="auto">
              <a:xfrm>
                <a:off x="891" y="4373"/>
                <a:ext cx="66" cy="424"/>
              </a:xfrm>
              <a:custGeom>
                <a:avLst/>
                <a:gdLst>
                  <a:gd name="T0" fmla="*/ 0 w 16"/>
                  <a:gd name="T1" fmla="*/ 103 h 103"/>
                  <a:gd name="T2" fmla="*/ 16 w 16"/>
                  <a:gd name="T3" fmla="*/ 103 h 103"/>
                  <a:gd name="T4" fmla="*/ 16 w 16"/>
                  <a:gd name="T5" fmla="*/ 6 h 103"/>
                  <a:gd name="T6" fmla="*/ 8 w 16"/>
                  <a:gd name="T7" fmla="*/ 0 h 103"/>
                  <a:gd name="T8" fmla="*/ 0 w 16"/>
                  <a:gd name="T9" fmla="*/ 6 h 103"/>
                  <a:gd name="T10" fmla="*/ 0 w 16"/>
                  <a:gd name="T11" fmla="*/ 103 h 103"/>
                </a:gdLst>
                <a:ahLst/>
                <a:cxnLst>
                  <a:cxn ang="0">
                    <a:pos x="T0" y="T1"/>
                  </a:cxn>
                  <a:cxn ang="0">
                    <a:pos x="T2" y="T3"/>
                  </a:cxn>
                  <a:cxn ang="0">
                    <a:pos x="T4" y="T5"/>
                  </a:cxn>
                  <a:cxn ang="0">
                    <a:pos x="T6" y="T7"/>
                  </a:cxn>
                  <a:cxn ang="0">
                    <a:pos x="T8" y="T9"/>
                  </a:cxn>
                  <a:cxn ang="0">
                    <a:pos x="T10" y="T11"/>
                  </a:cxn>
                </a:cxnLst>
                <a:rect l="0" t="0" r="r" b="b"/>
                <a:pathLst>
                  <a:path w="16" h="103">
                    <a:moveTo>
                      <a:pt x="0" y="103"/>
                    </a:moveTo>
                    <a:cubicBezTo>
                      <a:pt x="16" y="103"/>
                      <a:pt x="16" y="103"/>
                      <a:pt x="16" y="103"/>
                    </a:cubicBezTo>
                    <a:cubicBezTo>
                      <a:pt x="16" y="6"/>
                      <a:pt x="16" y="6"/>
                      <a:pt x="16" y="6"/>
                    </a:cubicBezTo>
                    <a:cubicBezTo>
                      <a:pt x="16" y="3"/>
                      <a:pt x="13" y="0"/>
                      <a:pt x="8" y="0"/>
                    </a:cubicBezTo>
                    <a:cubicBezTo>
                      <a:pt x="4" y="0"/>
                      <a:pt x="0" y="3"/>
                      <a:pt x="0" y="6"/>
                    </a:cubicBezTo>
                    <a:cubicBezTo>
                      <a:pt x="0" y="103"/>
                      <a:pt x="0" y="103"/>
                      <a:pt x="0" y="103"/>
                    </a:cubicBez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8"/>
              <p:cNvSpPr/>
              <p:nvPr/>
            </p:nvSpPr>
            <p:spPr bwMode="auto">
              <a:xfrm>
                <a:off x="920" y="3994"/>
                <a:ext cx="12" cy="412"/>
              </a:xfrm>
              <a:custGeom>
                <a:avLst/>
                <a:gdLst>
                  <a:gd name="T0" fmla="*/ 12 w 12"/>
                  <a:gd name="T1" fmla="*/ 0 h 412"/>
                  <a:gd name="T2" fmla="*/ 12 w 12"/>
                  <a:gd name="T3" fmla="*/ 412 h 412"/>
                  <a:gd name="T4" fmla="*/ 0 w 12"/>
                  <a:gd name="T5" fmla="*/ 412 h 412"/>
                  <a:gd name="T6" fmla="*/ 0 w 12"/>
                  <a:gd name="T7" fmla="*/ 0 h 412"/>
                  <a:gd name="T8" fmla="*/ 12 w 12"/>
                  <a:gd name="T9" fmla="*/ 0 h 412"/>
                  <a:gd name="T10" fmla="*/ 12 w 12"/>
                  <a:gd name="T11" fmla="*/ 0 h 412"/>
                </a:gdLst>
                <a:ahLst/>
                <a:cxnLst>
                  <a:cxn ang="0">
                    <a:pos x="T0" y="T1"/>
                  </a:cxn>
                  <a:cxn ang="0">
                    <a:pos x="T2" y="T3"/>
                  </a:cxn>
                  <a:cxn ang="0">
                    <a:pos x="T4" y="T5"/>
                  </a:cxn>
                  <a:cxn ang="0">
                    <a:pos x="T6" y="T7"/>
                  </a:cxn>
                  <a:cxn ang="0">
                    <a:pos x="T8" y="T9"/>
                  </a:cxn>
                  <a:cxn ang="0">
                    <a:pos x="T10" y="T11"/>
                  </a:cxn>
                </a:cxnLst>
                <a:rect l="0" t="0" r="r" b="b"/>
                <a:pathLst>
                  <a:path w="12" h="412">
                    <a:moveTo>
                      <a:pt x="12" y="0"/>
                    </a:moveTo>
                    <a:lnTo>
                      <a:pt x="12" y="412"/>
                    </a:lnTo>
                    <a:lnTo>
                      <a:pt x="0" y="412"/>
                    </a:lnTo>
                    <a:lnTo>
                      <a:pt x="0" y="0"/>
                    </a:lnTo>
                    <a:lnTo>
                      <a:pt x="12" y="0"/>
                    </a:lnTo>
                    <a:lnTo>
                      <a:pt x="12"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Line 39"/>
              <p:cNvSpPr>
                <a:spLocks noChangeShapeType="1"/>
              </p:cNvSpPr>
              <p:nvPr/>
            </p:nvSpPr>
            <p:spPr bwMode="auto">
              <a:xfrm>
                <a:off x="891" y="3982"/>
                <a:ext cx="1950" cy="749"/>
              </a:xfrm>
              <a:prstGeom prst="line">
                <a:avLst/>
              </a:prstGeom>
              <a:noFill/>
              <a:ln w="39688" cap="flat">
                <a:solidFill>
                  <a:srgbClr val="F083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sp>
        <p:nvSpPr>
          <p:cNvPr id="75" name="矩形 74"/>
          <p:cNvSpPr/>
          <p:nvPr/>
        </p:nvSpPr>
        <p:spPr>
          <a:xfrm>
            <a:off x="2498234" y="1881467"/>
            <a:ext cx="7201994" cy="3957520"/>
          </a:xfrm>
          <a:prstGeom prst="rect">
            <a:avLst/>
          </a:prstGeom>
          <a:gradFill>
            <a:gsLst>
              <a:gs pos="0">
                <a:srgbClr val="FF0000"/>
              </a:gs>
              <a:gs pos="100000">
                <a:srgbClr val="C00000"/>
              </a:gs>
            </a:gsLst>
            <a:lin ang="5400000" scaled="0"/>
          </a:gradFill>
          <a:ln w="635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a:spLocks noChangeAspect="1"/>
          </p:cNvSpPr>
          <p:nvPr/>
        </p:nvSpPr>
        <p:spPr>
          <a:xfrm>
            <a:off x="5377794" y="1207881"/>
            <a:ext cx="1440000" cy="1440000"/>
          </a:xfrm>
          <a:prstGeom prst="ellipse">
            <a:avLst/>
          </a:prstGeom>
          <a:solidFill>
            <a:srgbClr val="FC7033"/>
          </a:solidFill>
          <a:ln w="635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rgbClr val="FFFDF8"/>
                </a:solidFill>
              </a:rPr>
              <a:t>04</a:t>
            </a:r>
            <a:endParaRPr lang="zh-CN" altLang="en-US" sz="4800" b="1" dirty="0">
              <a:solidFill>
                <a:srgbClr val="FFFDF8"/>
              </a:solidFill>
            </a:endParaRPr>
          </a:p>
        </p:txBody>
      </p:sp>
      <p:sp>
        <p:nvSpPr>
          <p:cNvPr id="77" name="矩形 76"/>
          <p:cNvSpPr/>
          <p:nvPr/>
        </p:nvSpPr>
        <p:spPr>
          <a:xfrm>
            <a:off x="3167080" y="3103838"/>
            <a:ext cx="5874128" cy="1938992"/>
          </a:xfrm>
          <a:prstGeom prst="rect">
            <a:avLst/>
          </a:prstGeom>
          <a:noFill/>
        </p:spPr>
        <p:txBody>
          <a:bodyPr wrap="square" rtlCol="0">
            <a:spAutoFit/>
          </a:bodyPr>
          <a:lstStyle/>
          <a:p>
            <a:pPr algn="ctr"/>
            <a:r>
              <a:rPr lang="zh-CN" altLang="en-US" sz="6000" dirty="0">
                <a:solidFill>
                  <a:srgbClr val="FFFDF8"/>
                </a:solidFill>
                <a:effectLst>
                  <a:reflection blurRad="6350" stA="50000" endPos="20000" dist="25400" dir="5400000" sy="-100000" algn="bl" rotWithShape="0"/>
                </a:effectLst>
                <a:latin typeface="方正兰亭粗黑简体" panose="02000000000000000000" pitchFamily="2" charset="-122"/>
                <a:ea typeface="方正兰亭粗黑简体" panose="02000000000000000000" pitchFamily="2" charset="-122"/>
              </a:rPr>
              <a:t>违反条例的</a:t>
            </a:r>
            <a:endParaRPr lang="en-US" altLang="zh-CN" sz="6000" dirty="0">
              <a:solidFill>
                <a:srgbClr val="FFFDF8"/>
              </a:solidFill>
              <a:effectLst>
                <a:reflection blurRad="6350" stA="50000" endPos="20000" dist="25400" dir="5400000" sy="-100000" algn="bl" rotWithShape="0"/>
              </a:effectLst>
              <a:latin typeface="方正兰亭粗黑简体" panose="02000000000000000000" pitchFamily="2" charset="-122"/>
              <a:ea typeface="方正兰亭粗黑简体" panose="02000000000000000000" pitchFamily="2" charset="-122"/>
            </a:endParaRPr>
          </a:p>
          <a:p>
            <a:pPr algn="ctr"/>
            <a:r>
              <a:rPr lang="zh-CN" altLang="en-US" sz="6000" dirty="0">
                <a:solidFill>
                  <a:srgbClr val="FFFDF8"/>
                </a:solidFill>
                <a:effectLst>
                  <a:reflection blurRad="6350" stA="50000" endPos="20000" dist="25400" dir="5400000" sy="-100000" algn="bl" rotWithShape="0"/>
                </a:effectLst>
                <a:latin typeface="方正兰亭粗黑简体" panose="02000000000000000000" pitchFamily="2" charset="-122"/>
                <a:ea typeface="方正兰亭粗黑简体" panose="02000000000000000000" pitchFamily="2" charset="-122"/>
              </a:rPr>
              <a:t>典型案例学习</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2" presetClass="entr" presetSubtype="4" decel="40000" fill="hold" grpId="0" nodeType="withEffect">
                                  <p:stCondLst>
                                    <p:cond delay="0"/>
                                  </p:stCondLst>
                                  <p:childTnLst>
                                    <p:set>
                                      <p:cBhvr>
                                        <p:cTn id="11" dur="1" fill="hold">
                                          <p:stCondLst>
                                            <p:cond delay="0"/>
                                          </p:stCondLst>
                                        </p:cTn>
                                        <p:tgtEl>
                                          <p:spTgt spid="75"/>
                                        </p:tgtEl>
                                        <p:attrNameLst>
                                          <p:attrName>style.visibility</p:attrName>
                                        </p:attrNameLst>
                                      </p:cBhvr>
                                      <p:to>
                                        <p:strVal val="visible"/>
                                      </p:to>
                                    </p:set>
                                    <p:anim calcmode="lin" valueType="num">
                                      <p:cBhvr additive="base">
                                        <p:cTn id="12" dur="1000" fill="hold"/>
                                        <p:tgtEl>
                                          <p:spTgt spid="75"/>
                                        </p:tgtEl>
                                        <p:attrNameLst>
                                          <p:attrName>ppt_x</p:attrName>
                                        </p:attrNameLst>
                                      </p:cBhvr>
                                      <p:tavLst>
                                        <p:tav tm="0">
                                          <p:val>
                                            <p:strVal val="#ppt_x"/>
                                          </p:val>
                                        </p:tav>
                                        <p:tav tm="100000">
                                          <p:val>
                                            <p:strVal val="#ppt_x"/>
                                          </p:val>
                                        </p:tav>
                                      </p:tavLst>
                                    </p:anim>
                                    <p:anim calcmode="lin" valueType="num">
                                      <p:cBhvr additive="base">
                                        <p:cTn id="13" dur="1000" fill="hold"/>
                                        <p:tgtEl>
                                          <p:spTgt spid="75"/>
                                        </p:tgtEl>
                                        <p:attrNameLst>
                                          <p:attrName>ppt_y</p:attrName>
                                        </p:attrNameLst>
                                      </p:cBhvr>
                                      <p:tavLst>
                                        <p:tav tm="0">
                                          <p:val>
                                            <p:strVal val="1+#ppt_h/2"/>
                                          </p:val>
                                        </p:tav>
                                        <p:tav tm="100000">
                                          <p:val>
                                            <p:strVal val="#ppt_y"/>
                                          </p:val>
                                        </p:tav>
                                      </p:tavLst>
                                    </p:anim>
                                  </p:childTnLst>
                                </p:cTn>
                              </p:par>
                              <p:par>
                                <p:cTn id="14" presetID="49" presetClass="entr" presetSubtype="0" decel="100000" fill="hold" grpId="0"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1000" fill="hold"/>
                                        <p:tgtEl>
                                          <p:spTgt spid="76"/>
                                        </p:tgtEl>
                                        <p:attrNameLst>
                                          <p:attrName>ppt_w</p:attrName>
                                        </p:attrNameLst>
                                      </p:cBhvr>
                                      <p:tavLst>
                                        <p:tav tm="0">
                                          <p:val>
                                            <p:fltVal val="0"/>
                                          </p:val>
                                        </p:tav>
                                        <p:tav tm="100000">
                                          <p:val>
                                            <p:strVal val="#ppt_w"/>
                                          </p:val>
                                        </p:tav>
                                      </p:tavLst>
                                    </p:anim>
                                    <p:anim calcmode="lin" valueType="num">
                                      <p:cBhvr>
                                        <p:cTn id="17" dur="1000" fill="hold"/>
                                        <p:tgtEl>
                                          <p:spTgt spid="76"/>
                                        </p:tgtEl>
                                        <p:attrNameLst>
                                          <p:attrName>ppt_h</p:attrName>
                                        </p:attrNameLst>
                                      </p:cBhvr>
                                      <p:tavLst>
                                        <p:tav tm="0">
                                          <p:val>
                                            <p:fltVal val="0"/>
                                          </p:val>
                                        </p:tav>
                                        <p:tav tm="100000">
                                          <p:val>
                                            <p:strVal val="#ppt_h"/>
                                          </p:val>
                                        </p:tav>
                                      </p:tavLst>
                                    </p:anim>
                                    <p:anim calcmode="lin" valueType="num">
                                      <p:cBhvr>
                                        <p:cTn id="18" dur="1000" fill="hold"/>
                                        <p:tgtEl>
                                          <p:spTgt spid="76"/>
                                        </p:tgtEl>
                                        <p:attrNameLst>
                                          <p:attrName>style.rotation</p:attrName>
                                        </p:attrNameLst>
                                      </p:cBhvr>
                                      <p:tavLst>
                                        <p:tav tm="0">
                                          <p:val>
                                            <p:fltVal val="360"/>
                                          </p:val>
                                        </p:tav>
                                        <p:tav tm="100000">
                                          <p:val>
                                            <p:fltVal val="0"/>
                                          </p:val>
                                        </p:tav>
                                      </p:tavLst>
                                    </p:anim>
                                    <p:animEffect transition="in" filter="fade">
                                      <p:cBhvr>
                                        <p:cTn id="19" dur="1000"/>
                                        <p:tgtEl>
                                          <p:spTgt spid="76"/>
                                        </p:tgtEl>
                                      </p:cBhvr>
                                    </p:animEffect>
                                  </p:childTnLst>
                                </p:cTn>
                              </p:par>
                            </p:childTnLst>
                          </p:cTn>
                        </p:par>
                        <p:par>
                          <p:cTn id="20" fill="hold">
                            <p:stCondLst>
                              <p:cond delay="1000"/>
                            </p:stCondLst>
                            <p:childTnLst>
                              <p:par>
                                <p:cTn id="21" presetID="31" presetClass="entr" presetSubtype="0" fill="hold" grpId="0" nodeType="afterEffect">
                                  <p:stCondLst>
                                    <p:cond delay="0"/>
                                  </p:stCondLst>
                                  <p:iterate type="lt">
                                    <p:tmPct val="5000"/>
                                  </p:iterate>
                                  <p:childTnLst>
                                    <p:set>
                                      <p:cBhvr>
                                        <p:cTn id="22" dur="1" fill="hold">
                                          <p:stCondLst>
                                            <p:cond delay="0"/>
                                          </p:stCondLst>
                                        </p:cTn>
                                        <p:tgtEl>
                                          <p:spTgt spid="77"/>
                                        </p:tgtEl>
                                        <p:attrNameLst>
                                          <p:attrName>style.visibility</p:attrName>
                                        </p:attrNameLst>
                                      </p:cBhvr>
                                      <p:to>
                                        <p:strVal val="visible"/>
                                      </p:to>
                                    </p:set>
                                    <p:anim calcmode="lin" valueType="num">
                                      <p:cBhvr>
                                        <p:cTn id="23" dur="750" fill="hold"/>
                                        <p:tgtEl>
                                          <p:spTgt spid="77"/>
                                        </p:tgtEl>
                                        <p:attrNameLst>
                                          <p:attrName>ppt_w</p:attrName>
                                        </p:attrNameLst>
                                      </p:cBhvr>
                                      <p:tavLst>
                                        <p:tav tm="0">
                                          <p:val>
                                            <p:fltVal val="0"/>
                                          </p:val>
                                        </p:tav>
                                        <p:tav tm="100000">
                                          <p:val>
                                            <p:strVal val="#ppt_w"/>
                                          </p:val>
                                        </p:tav>
                                      </p:tavLst>
                                    </p:anim>
                                    <p:anim calcmode="lin" valueType="num">
                                      <p:cBhvr>
                                        <p:cTn id="24" dur="750" fill="hold"/>
                                        <p:tgtEl>
                                          <p:spTgt spid="77"/>
                                        </p:tgtEl>
                                        <p:attrNameLst>
                                          <p:attrName>ppt_h</p:attrName>
                                        </p:attrNameLst>
                                      </p:cBhvr>
                                      <p:tavLst>
                                        <p:tav tm="0">
                                          <p:val>
                                            <p:fltVal val="0"/>
                                          </p:val>
                                        </p:tav>
                                        <p:tav tm="100000">
                                          <p:val>
                                            <p:strVal val="#ppt_h"/>
                                          </p:val>
                                        </p:tav>
                                      </p:tavLst>
                                    </p:anim>
                                    <p:anim calcmode="lin" valueType="num">
                                      <p:cBhvr>
                                        <p:cTn id="25" dur="750" fill="hold"/>
                                        <p:tgtEl>
                                          <p:spTgt spid="77"/>
                                        </p:tgtEl>
                                        <p:attrNameLst>
                                          <p:attrName>style.rotation</p:attrName>
                                        </p:attrNameLst>
                                      </p:cBhvr>
                                      <p:tavLst>
                                        <p:tav tm="0">
                                          <p:val>
                                            <p:fltVal val="90"/>
                                          </p:val>
                                        </p:tav>
                                        <p:tav tm="100000">
                                          <p:val>
                                            <p:fltVal val="0"/>
                                          </p:val>
                                        </p:tav>
                                      </p:tavLst>
                                    </p:anim>
                                    <p:animEffect transition="in" filter="fade">
                                      <p:cBhvr>
                                        <p:cTn id="26" dur="7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5109091"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违反政治纪律，搞山头主义</a:t>
            </a:r>
          </a:p>
        </p:txBody>
      </p:sp>
      <p:sp>
        <p:nvSpPr>
          <p:cNvPr id="4" name="文本框 3"/>
          <p:cNvSpPr txBox="1"/>
          <p:nvPr/>
        </p:nvSpPr>
        <p:spPr>
          <a:xfrm>
            <a:off x="718160" y="3134475"/>
            <a:ext cx="3599999" cy="1674433"/>
          </a:xfrm>
          <a:prstGeom prst="rect">
            <a:avLst/>
          </a:prstGeom>
          <a:noFill/>
        </p:spPr>
        <p:txBody>
          <a:bodyPr vert="horz" wrap="square" rtlCol="0">
            <a:spAutoFit/>
          </a:bodyPr>
          <a:lstStyle/>
          <a:p>
            <a:pPr algn="ctr">
              <a:lnSpc>
                <a:spcPct val="150000"/>
              </a:lnSpc>
            </a:pPr>
            <a:r>
              <a:rPr lang="zh-CN" altLang="en-US" sz="1400" dirty="0">
                <a:solidFill>
                  <a:schemeClr val="tx1">
                    <a:lumMod val="65000"/>
                    <a:lumOff val="35000"/>
                  </a:schemeClr>
                </a:solidFill>
                <a:latin typeface="+mn-ea"/>
              </a:rPr>
              <a:t>第五十条：党员领导干部在本人主政的地方或者分管的部门自行其是，搞山头主义，拒不执行党中央确定的大政方针，甚至背着党中央另搞一套的，给予撤销党内职务、留党察看或者开除党籍处分。</a:t>
            </a:r>
          </a:p>
        </p:txBody>
      </p:sp>
      <p:sp>
        <p:nvSpPr>
          <p:cNvPr id="6" name="文本框 5"/>
          <p:cNvSpPr txBox="1"/>
          <p:nvPr/>
        </p:nvSpPr>
        <p:spPr>
          <a:xfrm>
            <a:off x="718158" y="5510135"/>
            <a:ext cx="10755682" cy="792461"/>
          </a:xfrm>
          <a:prstGeom prst="rect">
            <a:avLst/>
          </a:prstGeom>
          <a:noFill/>
        </p:spPr>
        <p:txBody>
          <a:bodyPr vert="horz" wrap="square" rtlCol="0">
            <a:spAutoFit/>
          </a:bodyPr>
          <a:lstStyle/>
          <a:p>
            <a:pPr algn="ctr">
              <a:lnSpc>
                <a:spcPct val="150000"/>
              </a:lnSpc>
            </a:pPr>
            <a:r>
              <a:rPr lang="en-US" altLang="zh-CN" sz="1600" dirty="0">
                <a:solidFill>
                  <a:schemeClr val="tx1">
                    <a:lumMod val="65000"/>
                    <a:lumOff val="35000"/>
                  </a:schemeClr>
                </a:solidFill>
                <a:latin typeface="+mn-ea"/>
              </a:rPr>
              <a:t>【</a:t>
            </a:r>
            <a:r>
              <a:rPr lang="zh-CN" altLang="en-US" sz="1600" dirty="0">
                <a:solidFill>
                  <a:schemeClr val="tx1">
                    <a:lumMod val="65000"/>
                    <a:lumOff val="35000"/>
                  </a:schemeClr>
                </a:solidFill>
                <a:latin typeface="+mn-ea"/>
              </a:rPr>
              <a:t>点评</a:t>
            </a:r>
            <a:r>
              <a:rPr lang="en-US" altLang="zh-CN" sz="1600" dirty="0">
                <a:solidFill>
                  <a:schemeClr val="tx1">
                    <a:lumMod val="65000"/>
                    <a:lumOff val="35000"/>
                  </a:schemeClr>
                </a:solidFill>
                <a:latin typeface="+mn-ea"/>
              </a:rPr>
              <a:t>】</a:t>
            </a:r>
            <a:r>
              <a:rPr lang="zh-CN" altLang="en-US" sz="1600" dirty="0">
                <a:solidFill>
                  <a:schemeClr val="tx1">
                    <a:lumMod val="65000"/>
                    <a:lumOff val="35000"/>
                  </a:schemeClr>
                </a:solidFill>
                <a:latin typeface="+mn-ea"/>
              </a:rPr>
              <a:t>山头主义，拉帮结派是表象，利益交换是目的，危害党的团结统一是本质，把党内同志关系搞成人身依附关系。新</a:t>
            </a:r>
            <a:r>
              <a:rPr lang="en-US" altLang="zh-CN" sz="1600" dirty="0">
                <a:solidFill>
                  <a:schemeClr val="tx1">
                    <a:lumMod val="65000"/>
                    <a:lumOff val="35000"/>
                  </a:schemeClr>
                </a:solidFill>
                <a:latin typeface="+mn-ea"/>
              </a:rPr>
              <a:t>《</a:t>
            </a:r>
            <a:r>
              <a:rPr lang="zh-CN" altLang="en-US" sz="1600" dirty="0">
                <a:solidFill>
                  <a:schemeClr val="tx1">
                    <a:lumMod val="65000"/>
                    <a:lumOff val="35000"/>
                  </a:schemeClr>
                </a:solidFill>
                <a:latin typeface="+mn-ea"/>
              </a:rPr>
              <a:t>条例</a:t>
            </a:r>
            <a:r>
              <a:rPr lang="en-US" altLang="zh-CN" sz="1600" dirty="0">
                <a:solidFill>
                  <a:schemeClr val="tx1">
                    <a:lumMod val="65000"/>
                    <a:lumOff val="35000"/>
                  </a:schemeClr>
                </a:solidFill>
                <a:latin typeface="+mn-ea"/>
              </a:rPr>
              <a:t>》</a:t>
            </a:r>
            <a:r>
              <a:rPr lang="zh-CN" altLang="en-US" sz="1600" dirty="0">
                <a:solidFill>
                  <a:schemeClr val="tx1">
                    <a:lumMod val="65000"/>
                    <a:lumOff val="35000"/>
                  </a:schemeClr>
                </a:solidFill>
                <a:latin typeface="+mn-ea"/>
              </a:rPr>
              <a:t>明确严惩山头主义，是为了正本清源，维护党的集中统一。</a:t>
            </a:r>
          </a:p>
        </p:txBody>
      </p:sp>
      <p:sp>
        <p:nvSpPr>
          <p:cNvPr id="9" name="矩形 8"/>
          <p:cNvSpPr/>
          <p:nvPr/>
        </p:nvSpPr>
        <p:spPr>
          <a:xfrm>
            <a:off x="718159" y="1759394"/>
            <a:ext cx="3600000" cy="72000"/>
          </a:xfrm>
          <a:prstGeom prst="rect">
            <a:avLst/>
          </a:prstGeom>
          <a:solidFill>
            <a:srgbClr val="E72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2071925" y="1349159"/>
            <a:ext cx="892469" cy="892469"/>
          </a:xfrm>
          <a:prstGeom prst="ellipse">
            <a:avLst/>
          </a:prstGeom>
          <a:gradFill>
            <a:gsLst>
              <a:gs pos="0">
                <a:srgbClr val="C00000"/>
              </a:gs>
              <a:gs pos="100000">
                <a:srgbClr val="C00000"/>
              </a:gs>
              <a:gs pos="55000">
                <a:srgbClr val="E72E1E"/>
              </a:gs>
            </a:gsLst>
            <a:lin ang="5400000" scaled="1"/>
          </a:gradFill>
          <a:ln w="381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FFDF8"/>
                </a:solidFill>
              </a:rPr>
              <a:t>01</a:t>
            </a:r>
            <a:endParaRPr lang="zh-CN" altLang="en-US" sz="2400" b="1" dirty="0">
              <a:solidFill>
                <a:srgbClr val="FFFDF8"/>
              </a:solidFill>
            </a:endParaRPr>
          </a:p>
        </p:txBody>
      </p:sp>
      <p:sp>
        <p:nvSpPr>
          <p:cNvPr id="12" name="矩形 11"/>
          <p:cNvSpPr/>
          <p:nvPr/>
        </p:nvSpPr>
        <p:spPr>
          <a:xfrm>
            <a:off x="718159" y="5026606"/>
            <a:ext cx="3600000" cy="72000"/>
          </a:xfrm>
          <a:prstGeom prst="rect">
            <a:avLst/>
          </a:prstGeom>
          <a:solidFill>
            <a:srgbClr val="E72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a"/>
          <p:cNvSpPr/>
          <p:nvPr/>
        </p:nvSpPr>
        <p:spPr>
          <a:xfrm>
            <a:off x="718158" y="2394654"/>
            <a:ext cx="3599999" cy="540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r>
              <a:rPr lang="zh-CN" altLang="en-US" dirty="0">
                <a:solidFill>
                  <a:srgbClr val="FFFDF8"/>
                </a:solidFill>
                <a:latin typeface="+mj-ea"/>
                <a:ea typeface="+mj-ea"/>
              </a:rPr>
              <a:t>条例原文</a:t>
            </a:r>
            <a:endParaRPr dirty="0">
              <a:solidFill>
                <a:srgbClr val="FFFDF8"/>
              </a:solidFill>
              <a:latin typeface="+mj-ea"/>
              <a:ea typeface="+mj-ea"/>
            </a:endParaRPr>
          </a:p>
        </p:txBody>
      </p:sp>
      <p:sp>
        <p:nvSpPr>
          <p:cNvPr id="15" name="箭头: 右 14"/>
          <p:cNvSpPr/>
          <p:nvPr/>
        </p:nvSpPr>
        <p:spPr>
          <a:xfrm>
            <a:off x="4724278" y="2975458"/>
            <a:ext cx="1103202" cy="907084"/>
          </a:xfrm>
          <a:prstGeom prst="rightArrow">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r"/>
            <a:r>
              <a:rPr lang="zh-CN" altLang="en-US" sz="1600" dirty="0"/>
              <a:t>案例一</a:t>
            </a:r>
          </a:p>
        </p:txBody>
      </p:sp>
      <p:sp>
        <p:nvSpPr>
          <p:cNvPr id="16" name="矩形: 圆角 15"/>
          <p:cNvSpPr/>
          <p:nvPr/>
        </p:nvSpPr>
        <p:spPr>
          <a:xfrm>
            <a:off x="6096001" y="1759394"/>
            <a:ext cx="5377840" cy="3429825"/>
          </a:xfrm>
          <a:prstGeom prst="roundRect">
            <a:avLst>
              <a:gd name="adj" fmla="val 10422"/>
            </a:avLst>
          </a:prstGeom>
          <a:gradFill>
            <a:gsLst>
              <a:gs pos="0">
                <a:srgbClr val="FF0000"/>
              </a:gs>
              <a:gs pos="100000">
                <a:srgbClr val="C00000"/>
              </a:gs>
            </a:gsLst>
            <a:lin ang="2700000" scaled="0"/>
          </a:gra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8" name="组合 17"/>
          <p:cNvGrpSpPr/>
          <p:nvPr/>
        </p:nvGrpSpPr>
        <p:grpSpPr>
          <a:xfrm>
            <a:off x="6641386" y="2063374"/>
            <a:ext cx="4287071" cy="2821865"/>
            <a:chOff x="6641386" y="1987043"/>
            <a:chExt cx="4287071" cy="2821865"/>
          </a:xfrm>
        </p:grpSpPr>
        <p:sp>
          <p:nvSpPr>
            <p:cNvPr id="5" name="文本框 4"/>
            <p:cNvSpPr txBox="1"/>
            <p:nvPr/>
          </p:nvSpPr>
          <p:spPr>
            <a:xfrm>
              <a:off x="6641386" y="2539119"/>
              <a:ext cx="4287071" cy="2269789"/>
            </a:xfrm>
            <a:prstGeom prst="rect">
              <a:avLst/>
            </a:prstGeom>
            <a:noFill/>
          </p:spPr>
          <p:txBody>
            <a:bodyPr vert="horz" wrap="square" rtlCol="0">
              <a:spAutoFit/>
            </a:bodyPr>
            <a:lstStyle/>
            <a:p>
              <a:pPr>
                <a:lnSpc>
                  <a:spcPct val="150000"/>
                </a:lnSpc>
              </a:pPr>
              <a:r>
                <a:rPr lang="en-US" altLang="zh-CN" sz="1600" dirty="0">
                  <a:solidFill>
                    <a:srgbClr val="FFFDF8"/>
                  </a:solidFill>
                  <a:latin typeface="+mn-ea"/>
                </a:rPr>
                <a:t>【</a:t>
              </a:r>
              <a:r>
                <a:rPr lang="zh-CN" altLang="en-US" sz="1600" dirty="0">
                  <a:solidFill>
                    <a:srgbClr val="FFFDF8"/>
                  </a:solidFill>
                  <a:latin typeface="+mn-ea"/>
                </a:rPr>
                <a:t>案例</a:t>
              </a:r>
              <a:r>
                <a:rPr lang="en-US" altLang="zh-CN" sz="1600" dirty="0">
                  <a:solidFill>
                    <a:srgbClr val="FFFDF8"/>
                  </a:solidFill>
                  <a:latin typeface="+mn-ea"/>
                </a:rPr>
                <a:t>】</a:t>
              </a:r>
              <a:r>
                <a:rPr lang="zh-CN" altLang="en-US" sz="1600" dirty="0">
                  <a:solidFill>
                    <a:srgbClr val="FFFDF8"/>
                  </a:solidFill>
                  <a:latin typeface="+mn-ea"/>
                </a:rPr>
                <a:t>甘肃省兰州市委原副秘书长金晋哲是已落马的甘肃省原副省长虞海燕的“心腹”。在虞海燕担任兰州市委书记期间，金晋哲竟要求其分管的年轻干部学习虞海燕和自己的讲话，写出学习心得汇报，甚至还编印成册，并按每个人的忠诚度予以不同程度的使用提拔。</a:t>
              </a:r>
            </a:p>
          </p:txBody>
        </p:sp>
        <p:sp>
          <p:nvSpPr>
            <p:cNvPr id="17" name="矩形 16"/>
            <p:cNvSpPr/>
            <p:nvPr/>
          </p:nvSpPr>
          <p:spPr>
            <a:xfrm>
              <a:off x="7974444" y="1987043"/>
              <a:ext cx="1620957" cy="523220"/>
            </a:xfrm>
            <a:prstGeom prst="rect">
              <a:avLst/>
            </a:prstGeom>
          </p:spPr>
          <p:txBody>
            <a:bodyPr wrap="none">
              <a:spAutoFit/>
            </a:bodyPr>
            <a:lstStyle/>
            <a:p>
              <a:pPr algn="ctr"/>
              <a:r>
                <a:rPr lang="zh-CN" altLang="en-US" sz="2800" dirty="0">
                  <a:solidFill>
                    <a:srgbClr val="FFC000"/>
                  </a:solidFill>
                  <a:latin typeface="+mj-ea"/>
                  <a:ea typeface="+mj-ea"/>
                </a:rPr>
                <a:t>山头主义</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 calcmode="lin" valueType="num">
                                      <p:cBhvr>
                                        <p:cTn id="9" dur="750" fill="hold"/>
                                        <p:tgtEl>
                                          <p:spTgt spid="10"/>
                                        </p:tgtEl>
                                        <p:attrNameLst>
                                          <p:attrName>style.rotation</p:attrName>
                                        </p:attrNameLst>
                                      </p:cBhvr>
                                      <p:tavLst>
                                        <p:tav tm="0">
                                          <p:val>
                                            <p:fltVal val="360"/>
                                          </p:val>
                                        </p:tav>
                                        <p:tav tm="100000">
                                          <p:val>
                                            <p:fltVal val="0"/>
                                          </p:val>
                                        </p:tav>
                                      </p:tavLst>
                                    </p:anim>
                                    <p:animEffect transition="in" filter="fade">
                                      <p:cBhvr>
                                        <p:cTn id="10" dur="750"/>
                                        <p:tgtEl>
                                          <p:spTgt spid="10"/>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750"/>
                                        <p:tgtEl>
                                          <p:spTgt spid="9"/>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outVertical)">
                                      <p:cBhvr>
                                        <p:cTn id="16" dur="750"/>
                                        <p:tgtEl>
                                          <p:spTgt spid="1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750" fill="hold"/>
                                        <p:tgtEl>
                                          <p:spTgt spid="14"/>
                                        </p:tgtEl>
                                        <p:attrNameLst>
                                          <p:attrName>ppt_w</p:attrName>
                                        </p:attrNameLst>
                                      </p:cBhvr>
                                      <p:tavLst>
                                        <p:tav tm="0">
                                          <p:val>
                                            <p:fltVal val="0"/>
                                          </p:val>
                                        </p:tav>
                                        <p:tav tm="100000">
                                          <p:val>
                                            <p:strVal val="#ppt_w"/>
                                          </p:val>
                                        </p:tav>
                                      </p:tavLst>
                                    </p:anim>
                                    <p:anim calcmode="lin" valueType="num">
                                      <p:cBhvr>
                                        <p:cTn id="20" dur="750" fill="hold"/>
                                        <p:tgtEl>
                                          <p:spTgt spid="14"/>
                                        </p:tgtEl>
                                        <p:attrNameLst>
                                          <p:attrName>ppt_h</p:attrName>
                                        </p:attrNameLst>
                                      </p:cBhvr>
                                      <p:tavLst>
                                        <p:tav tm="0">
                                          <p:val>
                                            <p:fltVal val="0"/>
                                          </p:val>
                                        </p:tav>
                                        <p:tav tm="100000">
                                          <p:val>
                                            <p:strVal val="#ppt_h"/>
                                          </p:val>
                                        </p:tav>
                                      </p:tavLst>
                                    </p:anim>
                                    <p:animEffect transition="in" filter="fade">
                                      <p:cBhvr>
                                        <p:cTn id="21" dur="750"/>
                                        <p:tgtEl>
                                          <p:spTgt spid="1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75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2" presetClass="entr" presetSubtype="4"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p:tgtEl>
                                          <p:spTgt spid="18"/>
                                        </p:tgtEl>
                                        <p:attrNameLst>
                                          <p:attrName>ppt_y</p:attrName>
                                        </p:attrNameLst>
                                      </p:cBhvr>
                                      <p:tavLst>
                                        <p:tav tm="0">
                                          <p:val>
                                            <p:strVal val="#ppt_y+#ppt_h*1.125000"/>
                                          </p:val>
                                        </p:tav>
                                        <p:tav tm="100000">
                                          <p:val>
                                            <p:strVal val="#ppt_y"/>
                                          </p:val>
                                        </p:tav>
                                      </p:tavLst>
                                    </p:anim>
                                    <p:animEffect transition="in" filter="wipe(up)">
                                      <p:cBhvr>
                                        <p:cTn id="36" dur="1000"/>
                                        <p:tgtEl>
                                          <p:spTgt spid="18"/>
                                        </p:tgtEl>
                                      </p:cBhvr>
                                    </p:animEffect>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animBg="1"/>
      <p:bldP spid="10" grpId="0" animBg="1"/>
      <p:bldP spid="12" grpId="0" animBg="1"/>
      <p:bldP spid="14" grpId="0" animBg="1"/>
      <p:bldP spid="15"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5519460"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违反政治纪律，做“两面人”</a:t>
            </a:r>
          </a:p>
        </p:txBody>
      </p:sp>
      <p:sp>
        <p:nvSpPr>
          <p:cNvPr id="4" name="文本框 3"/>
          <p:cNvSpPr txBox="1"/>
          <p:nvPr/>
        </p:nvSpPr>
        <p:spPr>
          <a:xfrm>
            <a:off x="752388" y="3134475"/>
            <a:ext cx="3565769" cy="1674433"/>
          </a:xfrm>
          <a:prstGeom prst="rect">
            <a:avLst/>
          </a:prstGeom>
          <a:noFill/>
        </p:spPr>
        <p:txBody>
          <a:bodyPr vert="horz" wrap="square" rtlCol="0">
            <a:spAutoFit/>
          </a:bodyPr>
          <a:lstStyle>
            <a:defPPr>
              <a:defRPr lang="zh-CN"/>
            </a:defPPr>
            <a:lvl1pPr algn="ctr">
              <a:lnSpc>
                <a:spcPct val="150000"/>
              </a:lnSpc>
              <a:defRPr sz="1400">
                <a:solidFill>
                  <a:schemeClr val="tx1">
                    <a:lumMod val="65000"/>
                    <a:lumOff val="35000"/>
                  </a:schemeClr>
                </a:solidFill>
                <a:latin typeface="+mn-ea"/>
              </a:defRPr>
            </a:lvl1pPr>
          </a:lstStyle>
          <a:p>
            <a:r>
              <a:rPr lang="zh-CN" altLang="en-US" dirty="0"/>
              <a:t>第</a:t>
            </a:r>
            <a:r>
              <a:rPr lang="en-US" altLang="zh-CN" dirty="0"/>
              <a:t>51</a:t>
            </a:r>
            <a:r>
              <a:rPr lang="zh-CN" altLang="en-US" dirty="0"/>
              <a:t>条：对党不忠诚不老实，表里不一，阳奉阴违，欺上瞒下，搞两面派，做两面人，情节较轻的，给予警告或者严重警告处分；情节较重的，给予撤销党内职务或者留党察看处分；情节严重的，给予开除党籍处分。</a:t>
            </a:r>
          </a:p>
        </p:txBody>
      </p:sp>
      <p:sp>
        <p:nvSpPr>
          <p:cNvPr id="5" name="文本框 4"/>
          <p:cNvSpPr txBox="1"/>
          <p:nvPr/>
        </p:nvSpPr>
        <p:spPr>
          <a:xfrm>
            <a:off x="718158" y="5510135"/>
            <a:ext cx="10755682" cy="792461"/>
          </a:xfrm>
          <a:prstGeom prst="rect">
            <a:avLst/>
          </a:prstGeom>
          <a:noFill/>
        </p:spPr>
        <p:txBody>
          <a:bodyPr vert="horz" wrap="square" rtlCol="0">
            <a:spAutoFit/>
          </a:bodyPr>
          <a:lstStyle>
            <a:defPPr>
              <a:defRPr lang="zh-CN"/>
            </a:defPPr>
            <a:lvl1pPr algn="ctr">
              <a:lnSpc>
                <a:spcPct val="150000"/>
              </a:lnSpc>
              <a:defRPr sz="1600">
                <a:solidFill>
                  <a:schemeClr val="tx1">
                    <a:lumMod val="65000"/>
                    <a:lumOff val="35000"/>
                  </a:schemeClr>
                </a:solidFill>
                <a:latin typeface="+mn-ea"/>
              </a:defRPr>
            </a:lvl1pPr>
          </a:lstStyle>
          <a:p>
            <a:r>
              <a:rPr lang="en-US" altLang="zh-CN"/>
              <a:t>【</a:t>
            </a:r>
            <a:r>
              <a:rPr lang="zh-CN" altLang="en-US"/>
              <a:t>点评</a:t>
            </a:r>
            <a:r>
              <a:rPr lang="en-US" altLang="zh-CN" dirty="0"/>
              <a:t>】</a:t>
            </a:r>
            <a:r>
              <a:rPr lang="zh-CN" altLang="en-US" dirty="0"/>
              <a:t>修身不真修、信仰不真信，说一套、做一套，台上一套、台下</a:t>
            </a:r>
            <a:r>
              <a:rPr lang="zh-CN" altLang="en-US"/>
              <a:t>一套</a:t>
            </a:r>
            <a:r>
              <a:rPr lang="en-US" altLang="zh-CN" dirty="0"/>
              <a:t>……</a:t>
            </a:r>
            <a:r>
              <a:rPr lang="zh-CN" altLang="en-US" dirty="0"/>
              <a:t>严查两面人，就是要及时把这些党内的害群之马辨别出来、清除出去。</a:t>
            </a:r>
          </a:p>
        </p:txBody>
      </p:sp>
      <p:sp>
        <p:nvSpPr>
          <p:cNvPr id="6" name="矩形 5"/>
          <p:cNvSpPr/>
          <p:nvPr/>
        </p:nvSpPr>
        <p:spPr>
          <a:xfrm>
            <a:off x="718159" y="1759394"/>
            <a:ext cx="3600000" cy="72000"/>
          </a:xfrm>
          <a:prstGeom prst="rect">
            <a:avLst/>
          </a:prstGeom>
          <a:solidFill>
            <a:srgbClr val="E72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2071925" y="1349159"/>
            <a:ext cx="892469" cy="892469"/>
          </a:xfrm>
          <a:prstGeom prst="ellipse">
            <a:avLst/>
          </a:prstGeom>
          <a:gradFill>
            <a:gsLst>
              <a:gs pos="0">
                <a:srgbClr val="C00000"/>
              </a:gs>
              <a:gs pos="100000">
                <a:srgbClr val="C00000"/>
              </a:gs>
              <a:gs pos="55000">
                <a:srgbClr val="E72E1E"/>
              </a:gs>
            </a:gsLst>
            <a:lin ang="5400000" scaled="1"/>
          </a:gradFill>
          <a:ln w="381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FFDF8"/>
                </a:solidFill>
              </a:rPr>
              <a:t>02</a:t>
            </a:r>
            <a:endParaRPr lang="zh-CN" altLang="en-US" sz="2400" b="1" dirty="0">
              <a:solidFill>
                <a:srgbClr val="FFFDF8"/>
              </a:solidFill>
            </a:endParaRPr>
          </a:p>
        </p:txBody>
      </p:sp>
      <p:sp>
        <p:nvSpPr>
          <p:cNvPr id="8" name="矩形 7"/>
          <p:cNvSpPr/>
          <p:nvPr/>
        </p:nvSpPr>
        <p:spPr>
          <a:xfrm>
            <a:off x="718159" y="5026606"/>
            <a:ext cx="3600000" cy="72000"/>
          </a:xfrm>
          <a:prstGeom prst="rect">
            <a:avLst/>
          </a:prstGeom>
          <a:solidFill>
            <a:srgbClr val="E72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a"/>
          <p:cNvSpPr/>
          <p:nvPr/>
        </p:nvSpPr>
        <p:spPr>
          <a:xfrm>
            <a:off x="718158" y="2394654"/>
            <a:ext cx="3599999" cy="540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r>
              <a:rPr lang="zh-CN" altLang="en-US" dirty="0">
                <a:solidFill>
                  <a:srgbClr val="FFFDF8"/>
                </a:solidFill>
                <a:latin typeface="+mj-ea"/>
                <a:ea typeface="+mj-ea"/>
              </a:rPr>
              <a:t>条例原文</a:t>
            </a:r>
            <a:endParaRPr dirty="0">
              <a:solidFill>
                <a:srgbClr val="FFFDF8"/>
              </a:solidFill>
              <a:latin typeface="+mj-ea"/>
              <a:ea typeface="+mj-ea"/>
            </a:endParaRPr>
          </a:p>
        </p:txBody>
      </p:sp>
      <p:sp>
        <p:nvSpPr>
          <p:cNvPr id="10" name="箭头: 右 9"/>
          <p:cNvSpPr/>
          <p:nvPr/>
        </p:nvSpPr>
        <p:spPr>
          <a:xfrm>
            <a:off x="4724278" y="2975458"/>
            <a:ext cx="1103202" cy="907084"/>
          </a:xfrm>
          <a:prstGeom prst="rightArrow">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t>案例二</a:t>
            </a:r>
          </a:p>
        </p:txBody>
      </p:sp>
      <p:sp>
        <p:nvSpPr>
          <p:cNvPr id="13" name="矩形: 圆角 12"/>
          <p:cNvSpPr/>
          <p:nvPr/>
        </p:nvSpPr>
        <p:spPr>
          <a:xfrm>
            <a:off x="6096001" y="1759394"/>
            <a:ext cx="5377840" cy="3429825"/>
          </a:xfrm>
          <a:prstGeom prst="roundRect">
            <a:avLst>
              <a:gd name="adj" fmla="val 10422"/>
            </a:avLst>
          </a:prstGeom>
          <a:gradFill>
            <a:gsLst>
              <a:gs pos="0">
                <a:srgbClr val="FF0000"/>
              </a:gs>
              <a:gs pos="100000">
                <a:srgbClr val="C00000"/>
              </a:gs>
            </a:gsLst>
            <a:lin ang="2700000" scaled="0"/>
          </a:gra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4" name="组合 13"/>
          <p:cNvGrpSpPr/>
          <p:nvPr/>
        </p:nvGrpSpPr>
        <p:grpSpPr>
          <a:xfrm>
            <a:off x="6641386" y="2035427"/>
            <a:ext cx="4287071" cy="2877758"/>
            <a:chOff x="6641386" y="1971545"/>
            <a:chExt cx="4287071" cy="2877758"/>
          </a:xfrm>
        </p:grpSpPr>
        <p:sp>
          <p:nvSpPr>
            <p:cNvPr id="15" name="文本框 14"/>
            <p:cNvSpPr txBox="1"/>
            <p:nvPr/>
          </p:nvSpPr>
          <p:spPr>
            <a:xfrm>
              <a:off x="6641386" y="2539119"/>
              <a:ext cx="4287071" cy="2310184"/>
            </a:xfrm>
            <a:prstGeom prst="rect">
              <a:avLst/>
            </a:prstGeom>
            <a:noFill/>
          </p:spPr>
          <p:txBody>
            <a:bodyPr vert="horz" wrap="square" rtlCol="0">
              <a:spAutoFit/>
            </a:bodyPr>
            <a:lstStyle/>
            <a:p>
              <a:pPr>
                <a:lnSpc>
                  <a:spcPts val="2500"/>
                </a:lnSpc>
              </a:pPr>
              <a:r>
                <a:rPr lang="en-US" altLang="zh-CN" sz="1600" dirty="0">
                  <a:solidFill>
                    <a:srgbClr val="FFFDF8"/>
                  </a:solidFill>
                  <a:latin typeface="+mn-ea"/>
                </a:rPr>
                <a:t>【</a:t>
              </a:r>
              <a:r>
                <a:rPr lang="zh-CN" altLang="en-US" sz="1600" dirty="0">
                  <a:solidFill>
                    <a:srgbClr val="FFFDF8"/>
                  </a:solidFill>
                  <a:latin typeface="+mn-ea"/>
                </a:rPr>
                <a:t>案例</a:t>
              </a:r>
              <a:r>
                <a:rPr lang="en-US" altLang="zh-CN" sz="1600" dirty="0">
                  <a:solidFill>
                    <a:srgbClr val="FFFDF8"/>
                  </a:solidFill>
                  <a:latin typeface="+mn-ea"/>
                </a:rPr>
                <a:t>】</a:t>
              </a:r>
              <a:r>
                <a:rPr lang="zh-CN" altLang="en-US" sz="1600" dirty="0">
                  <a:solidFill>
                    <a:srgbClr val="FFFDF8"/>
                  </a:solidFill>
                  <a:latin typeface="+mn-ea"/>
                </a:rPr>
                <a:t>党的十九大闭幕不到一个月，中宣部原副部长鲁炜严重违纪被立案审查，成为十九大后落马首虎。此后公布的通报用词严厉：鲁炜身为党的高级干部，理想信念缺失，毫无党性原则，对党中央极端不忠诚，“四个意识”个个皆无，“六大纪律”项项违反，是典型的“两面人”。</a:t>
              </a:r>
            </a:p>
          </p:txBody>
        </p:sp>
        <p:sp>
          <p:nvSpPr>
            <p:cNvPr id="16" name="矩形 15"/>
            <p:cNvSpPr/>
            <p:nvPr/>
          </p:nvSpPr>
          <p:spPr>
            <a:xfrm>
              <a:off x="8153979" y="1971545"/>
              <a:ext cx="1261885" cy="523220"/>
            </a:xfrm>
            <a:prstGeom prst="rect">
              <a:avLst/>
            </a:prstGeom>
          </p:spPr>
          <p:txBody>
            <a:bodyPr wrap="none">
              <a:spAutoFit/>
            </a:bodyPr>
            <a:lstStyle/>
            <a:p>
              <a:pPr algn="ctr"/>
              <a:r>
                <a:rPr lang="zh-CN" altLang="en-US" sz="2800" dirty="0">
                  <a:solidFill>
                    <a:srgbClr val="FFC000"/>
                  </a:solidFill>
                  <a:latin typeface="+mj-ea"/>
                  <a:ea typeface="+mj-ea"/>
                </a:rPr>
                <a:t>两面人</a:t>
              </a:r>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 calcmode="lin" valueType="num">
                                      <p:cBhvr>
                                        <p:cTn id="9" dur="750" fill="hold"/>
                                        <p:tgtEl>
                                          <p:spTgt spid="7"/>
                                        </p:tgtEl>
                                        <p:attrNameLst>
                                          <p:attrName>style.rotation</p:attrName>
                                        </p:attrNameLst>
                                      </p:cBhvr>
                                      <p:tavLst>
                                        <p:tav tm="0">
                                          <p:val>
                                            <p:fltVal val="360"/>
                                          </p:val>
                                        </p:tav>
                                        <p:tav tm="100000">
                                          <p:val>
                                            <p:fltVal val="0"/>
                                          </p:val>
                                        </p:tav>
                                      </p:tavLst>
                                    </p:anim>
                                    <p:animEffect transition="in" filter="fade">
                                      <p:cBhvr>
                                        <p:cTn id="10" dur="750"/>
                                        <p:tgtEl>
                                          <p:spTgt spid="7"/>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Vertical)">
                                      <p:cBhvr>
                                        <p:cTn id="13" dur="750"/>
                                        <p:tgtEl>
                                          <p:spTgt spid="6"/>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75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750" fill="hold"/>
                                        <p:tgtEl>
                                          <p:spTgt spid="9"/>
                                        </p:tgtEl>
                                        <p:attrNameLst>
                                          <p:attrName>ppt_w</p:attrName>
                                        </p:attrNameLst>
                                      </p:cBhvr>
                                      <p:tavLst>
                                        <p:tav tm="0">
                                          <p:val>
                                            <p:fltVal val="0"/>
                                          </p:val>
                                        </p:tav>
                                        <p:tav tm="100000">
                                          <p:val>
                                            <p:strVal val="#ppt_w"/>
                                          </p:val>
                                        </p:tav>
                                      </p:tavLst>
                                    </p:anim>
                                    <p:anim calcmode="lin" valueType="num">
                                      <p:cBhvr>
                                        <p:cTn id="20" dur="750" fill="hold"/>
                                        <p:tgtEl>
                                          <p:spTgt spid="9"/>
                                        </p:tgtEl>
                                        <p:attrNameLst>
                                          <p:attrName>ppt_h</p:attrName>
                                        </p:attrNameLst>
                                      </p:cBhvr>
                                      <p:tavLst>
                                        <p:tav tm="0">
                                          <p:val>
                                            <p:fltVal val="0"/>
                                          </p:val>
                                        </p:tav>
                                        <p:tav tm="100000">
                                          <p:val>
                                            <p:strVal val="#ppt_h"/>
                                          </p:val>
                                        </p:tav>
                                      </p:tavLst>
                                    </p:anim>
                                    <p:animEffect transition="in" filter="fade">
                                      <p:cBhvr>
                                        <p:cTn id="21" dur="75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75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000"/>
                                        <p:tgtEl>
                                          <p:spTgt spid="14"/>
                                        </p:tgtEl>
                                        <p:attrNameLst>
                                          <p:attrName>ppt_y</p:attrName>
                                        </p:attrNameLst>
                                      </p:cBhvr>
                                      <p:tavLst>
                                        <p:tav tm="0">
                                          <p:val>
                                            <p:strVal val="#ppt_y+#ppt_h*1.125000"/>
                                          </p:val>
                                        </p:tav>
                                        <p:tav tm="100000">
                                          <p:val>
                                            <p:strVal val="#ppt_y"/>
                                          </p:val>
                                        </p:tav>
                                      </p:tavLst>
                                    </p:anim>
                                    <p:animEffect transition="in" filter="wipe(up)">
                                      <p:cBhvr>
                                        <p:cTn id="36" dur="1000"/>
                                        <p:tgtEl>
                                          <p:spTgt spid="14"/>
                                        </p:tgtEl>
                                      </p:cBhvr>
                                    </p:animEffect>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a:spLocks noChangeAspect="1"/>
          </p:cNvSpPr>
          <p:nvPr/>
        </p:nvSpPr>
        <p:spPr>
          <a:xfrm>
            <a:off x="5120445" y="1676355"/>
            <a:ext cx="576000" cy="576000"/>
          </a:xfrm>
          <a:prstGeom prst="ellipse">
            <a:avLst/>
          </a:prstGeom>
          <a:solidFill>
            <a:srgbClr val="FC7033"/>
          </a:solidFill>
          <a:ln w="101600">
            <a:solidFill>
              <a:srgbClr val="FC7033">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ea typeface="汉仪大宋简" panose="02010609000101010101" pitchFamily="49" charset="-122"/>
              </a:rPr>
              <a:t>1</a:t>
            </a:r>
            <a:endParaRPr lang="zh-CN" altLang="en-US" sz="2000" b="1" dirty="0">
              <a:ea typeface="汉仪大宋简" panose="02010609000101010101" pitchFamily="49" charset="-122"/>
            </a:endParaRPr>
          </a:p>
        </p:txBody>
      </p:sp>
      <p:sp>
        <p:nvSpPr>
          <p:cNvPr id="5" name="矩形: 圆角 4"/>
          <p:cNvSpPr/>
          <p:nvPr/>
        </p:nvSpPr>
        <p:spPr>
          <a:xfrm>
            <a:off x="5985440" y="1676355"/>
            <a:ext cx="5400000" cy="576000"/>
          </a:xfrm>
          <a:prstGeom prst="roundRect">
            <a:avLst>
              <a:gd name="adj" fmla="val 50000"/>
            </a:avLst>
          </a:prstGeom>
          <a:gradFill>
            <a:gsLst>
              <a:gs pos="0">
                <a:srgbClr val="FF0000"/>
              </a:gs>
              <a:gs pos="100000">
                <a:srgbClr val="C00000"/>
              </a:gs>
            </a:gsLst>
            <a:lin ang="2700000" scaled="0"/>
          </a:gradFill>
          <a:ln w="101600">
            <a:solidFill>
              <a:srgbClr val="E72E1E">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FFFDF8"/>
                </a:solidFill>
                <a:latin typeface="+mj-ea"/>
                <a:ea typeface="+mj-ea"/>
              </a:rPr>
              <a:t>为何要再次修订</a:t>
            </a:r>
            <a:r>
              <a:rPr lang="en-US" altLang="zh-CN" sz="2400" dirty="0">
                <a:solidFill>
                  <a:srgbClr val="FFFDF8"/>
                </a:solidFill>
                <a:latin typeface="+mj-ea"/>
                <a:ea typeface="+mj-ea"/>
              </a:rPr>
              <a:t>《</a:t>
            </a:r>
            <a:r>
              <a:rPr lang="zh-CN" altLang="en-US" sz="2400" dirty="0">
                <a:solidFill>
                  <a:srgbClr val="FFFDF8"/>
                </a:solidFill>
                <a:latin typeface="+mj-ea"/>
                <a:ea typeface="+mj-ea"/>
              </a:rPr>
              <a:t>条例</a:t>
            </a:r>
            <a:r>
              <a:rPr lang="en-US" altLang="zh-CN" sz="2400" dirty="0">
                <a:solidFill>
                  <a:srgbClr val="FFFDF8"/>
                </a:solidFill>
                <a:latin typeface="+mj-ea"/>
                <a:ea typeface="+mj-ea"/>
              </a:rPr>
              <a:t>》</a:t>
            </a:r>
            <a:endParaRPr lang="zh-CN" altLang="en-US" sz="2400" dirty="0">
              <a:solidFill>
                <a:srgbClr val="FFFDF8"/>
              </a:solidFill>
              <a:latin typeface="+mj-ea"/>
              <a:ea typeface="+mj-ea"/>
            </a:endParaRPr>
          </a:p>
        </p:txBody>
      </p:sp>
      <p:sp>
        <p:nvSpPr>
          <p:cNvPr id="6" name="椭圆 5"/>
          <p:cNvSpPr>
            <a:spLocks noChangeAspect="1"/>
          </p:cNvSpPr>
          <p:nvPr/>
        </p:nvSpPr>
        <p:spPr>
          <a:xfrm>
            <a:off x="5120445" y="2675177"/>
            <a:ext cx="576000" cy="576000"/>
          </a:xfrm>
          <a:prstGeom prst="ellipse">
            <a:avLst/>
          </a:prstGeom>
          <a:solidFill>
            <a:srgbClr val="FC7033"/>
          </a:solidFill>
          <a:ln w="101600">
            <a:solidFill>
              <a:srgbClr val="FC7033">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ea typeface="汉仪大宋简" panose="02010609000101010101" pitchFamily="49" charset="-122"/>
              </a:rPr>
              <a:t>2</a:t>
            </a:r>
            <a:endParaRPr lang="zh-CN" altLang="en-US" sz="2000" b="1" dirty="0">
              <a:ea typeface="汉仪大宋简" panose="02010609000101010101" pitchFamily="49" charset="-122"/>
            </a:endParaRPr>
          </a:p>
        </p:txBody>
      </p:sp>
      <p:sp>
        <p:nvSpPr>
          <p:cNvPr id="7" name="矩形: 圆角 6"/>
          <p:cNvSpPr/>
          <p:nvPr/>
        </p:nvSpPr>
        <p:spPr>
          <a:xfrm>
            <a:off x="5985440" y="2675177"/>
            <a:ext cx="5400000" cy="576000"/>
          </a:xfrm>
          <a:prstGeom prst="roundRect">
            <a:avLst>
              <a:gd name="adj" fmla="val 50000"/>
            </a:avLst>
          </a:prstGeom>
          <a:gradFill>
            <a:gsLst>
              <a:gs pos="0">
                <a:srgbClr val="FF0000"/>
              </a:gs>
              <a:gs pos="100000">
                <a:srgbClr val="C00000"/>
              </a:gs>
            </a:gsLst>
            <a:lin ang="2700000" scaled="0"/>
          </a:gradFill>
          <a:ln w="101600">
            <a:solidFill>
              <a:srgbClr val="E72E1E">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FFFDF8"/>
                </a:solidFill>
                <a:latin typeface="+mj-ea"/>
                <a:ea typeface="+mj-ea"/>
              </a:rPr>
              <a:t>新</a:t>
            </a:r>
            <a:r>
              <a:rPr lang="en-US" altLang="zh-CN" sz="2400" dirty="0">
                <a:solidFill>
                  <a:srgbClr val="FFFDF8"/>
                </a:solidFill>
                <a:latin typeface="+mj-ea"/>
                <a:ea typeface="+mj-ea"/>
              </a:rPr>
              <a:t>《</a:t>
            </a:r>
            <a:r>
              <a:rPr lang="zh-CN" altLang="en-US" sz="2400" dirty="0">
                <a:solidFill>
                  <a:srgbClr val="FFFDF8"/>
                </a:solidFill>
                <a:latin typeface="+mj-ea"/>
                <a:ea typeface="+mj-ea"/>
              </a:rPr>
              <a:t>条例</a:t>
            </a:r>
            <a:r>
              <a:rPr lang="en-US" altLang="zh-CN" sz="2400" dirty="0">
                <a:solidFill>
                  <a:srgbClr val="FFFDF8"/>
                </a:solidFill>
                <a:latin typeface="+mj-ea"/>
                <a:ea typeface="+mj-ea"/>
              </a:rPr>
              <a:t>》</a:t>
            </a:r>
            <a:r>
              <a:rPr lang="zh-CN" altLang="en-US" sz="2400" dirty="0">
                <a:solidFill>
                  <a:srgbClr val="FFFDF8"/>
                </a:solidFill>
                <a:latin typeface="+mj-ea"/>
                <a:ea typeface="+mj-ea"/>
              </a:rPr>
              <a:t>的修订内容</a:t>
            </a:r>
          </a:p>
        </p:txBody>
      </p:sp>
      <p:sp>
        <p:nvSpPr>
          <p:cNvPr id="8" name="椭圆 7"/>
          <p:cNvSpPr>
            <a:spLocks noChangeAspect="1"/>
          </p:cNvSpPr>
          <p:nvPr/>
        </p:nvSpPr>
        <p:spPr>
          <a:xfrm>
            <a:off x="5120445" y="3673999"/>
            <a:ext cx="576000" cy="576000"/>
          </a:xfrm>
          <a:prstGeom prst="ellipse">
            <a:avLst/>
          </a:prstGeom>
          <a:solidFill>
            <a:srgbClr val="FC7033"/>
          </a:solidFill>
          <a:ln w="101600">
            <a:solidFill>
              <a:srgbClr val="FC7033">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ea typeface="汉仪大宋简" panose="02010609000101010101" pitchFamily="49" charset="-122"/>
              </a:rPr>
              <a:t>3</a:t>
            </a:r>
            <a:endParaRPr lang="zh-CN" altLang="en-US" sz="2000" b="1" dirty="0">
              <a:ea typeface="汉仪大宋简" panose="02010609000101010101" pitchFamily="49" charset="-122"/>
            </a:endParaRPr>
          </a:p>
        </p:txBody>
      </p:sp>
      <p:sp>
        <p:nvSpPr>
          <p:cNvPr id="9" name="矩形: 圆角 8"/>
          <p:cNvSpPr/>
          <p:nvPr/>
        </p:nvSpPr>
        <p:spPr>
          <a:xfrm>
            <a:off x="5985440" y="3673999"/>
            <a:ext cx="5400000" cy="576000"/>
          </a:xfrm>
          <a:prstGeom prst="roundRect">
            <a:avLst>
              <a:gd name="adj" fmla="val 50000"/>
            </a:avLst>
          </a:prstGeom>
          <a:gradFill>
            <a:gsLst>
              <a:gs pos="0">
                <a:srgbClr val="FF0000"/>
              </a:gs>
              <a:gs pos="100000">
                <a:srgbClr val="C00000"/>
              </a:gs>
            </a:gsLst>
            <a:lin ang="2700000" scaled="0"/>
          </a:gradFill>
          <a:ln w="101600">
            <a:solidFill>
              <a:srgbClr val="E72E1E">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FFFDF8"/>
                </a:solidFill>
                <a:latin typeface="+mj-ea"/>
                <a:ea typeface="+mj-ea"/>
              </a:rPr>
              <a:t>新</a:t>
            </a:r>
            <a:r>
              <a:rPr lang="en-US" altLang="zh-CN" sz="2400" dirty="0">
                <a:solidFill>
                  <a:srgbClr val="FFFDF8"/>
                </a:solidFill>
                <a:latin typeface="+mj-ea"/>
                <a:ea typeface="+mj-ea"/>
              </a:rPr>
              <a:t>《</a:t>
            </a:r>
            <a:r>
              <a:rPr lang="zh-CN" altLang="en-US" sz="2400" dirty="0">
                <a:solidFill>
                  <a:srgbClr val="FFFDF8"/>
                </a:solidFill>
                <a:latin typeface="+mj-ea"/>
                <a:ea typeface="+mj-ea"/>
              </a:rPr>
              <a:t>条例</a:t>
            </a:r>
            <a:r>
              <a:rPr lang="en-US" altLang="zh-CN" sz="2400" dirty="0">
                <a:solidFill>
                  <a:srgbClr val="FFFDF8"/>
                </a:solidFill>
                <a:latin typeface="+mj-ea"/>
                <a:ea typeface="+mj-ea"/>
              </a:rPr>
              <a:t>》</a:t>
            </a:r>
            <a:r>
              <a:rPr lang="zh-CN" altLang="en-US" sz="2400" dirty="0">
                <a:solidFill>
                  <a:srgbClr val="FFFDF8"/>
                </a:solidFill>
                <a:latin typeface="+mj-ea"/>
                <a:ea typeface="+mj-ea"/>
              </a:rPr>
              <a:t>的重点学习</a:t>
            </a:r>
          </a:p>
        </p:txBody>
      </p:sp>
      <p:sp>
        <p:nvSpPr>
          <p:cNvPr id="10" name="椭圆 9"/>
          <p:cNvSpPr>
            <a:spLocks noChangeAspect="1"/>
          </p:cNvSpPr>
          <p:nvPr/>
        </p:nvSpPr>
        <p:spPr>
          <a:xfrm>
            <a:off x="5120445" y="4672821"/>
            <a:ext cx="576000" cy="576000"/>
          </a:xfrm>
          <a:prstGeom prst="ellipse">
            <a:avLst/>
          </a:prstGeom>
          <a:solidFill>
            <a:srgbClr val="FC7033"/>
          </a:solidFill>
          <a:ln w="101600">
            <a:solidFill>
              <a:srgbClr val="FC7033">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ea typeface="汉仪大宋简" panose="02010609000101010101" pitchFamily="49" charset="-122"/>
              </a:rPr>
              <a:t>4</a:t>
            </a:r>
            <a:endParaRPr lang="zh-CN" altLang="en-US" sz="2000" b="1" dirty="0">
              <a:ea typeface="汉仪大宋简" panose="02010609000101010101" pitchFamily="49" charset="-122"/>
            </a:endParaRPr>
          </a:p>
        </p:txBody>
      </p:sp>
      <p:sp>
        <p:nvSpPr>
          <p:cNvPr id="11" name="矩形: 圆角 10"/>
          <p:cNvSpPr/>
          <p:nvPr/>
        </p:nvSpPr>
        <p:spPr>
          <a:xfrm>
            <a:off x="5985440" y="4672821"/>
            <a:ext cx="5400000" cy="576000"/>
          </a:xfrm>
          <a:prstGeom prst="roundRect">
            <a:avLst>
              <a:gd name="adj" fmla="val 50000"/>
            </a:avLst>
          </a:prstGeom>
          <a:gradFill>
            <a:gsLst>
              <a:gs pos="0">
                <a:srgbClr val="FF0000"/>
              </a:gs>
              <a:gs pos="100000">
                <a:srgbClr val="C00000"/>
              </a:gs>
            </a:gsLst>
            <a:lin ang="2700000" scaled="0"/>
          </a:gradFill>
          <a:ln w="101600">
            <a:solidFill>
              <a:srgbClr val="E72E1E">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FFFDF8"/>
                </a:solidFill>
                <a:latin typeface="+mj-ea"/>
                <a:ea typeface="+mj-ea"/>
              </a:rPr>
              <a:t>违反条例的典型案例学习</a:t>
            </a:r>
            <a:endParaRPr lang="zh-CN" altLang="zh-CN" sz="2400" dirty="0">
              <a:solidFill>
                <a:srgbClr val="FFFDF8"/>
              </a:solidFill>
              <a:latin typeface="+mj-ea"/>
              <a:ea typeface="+mj-ea"/>
            </a:endParaRPr>
          </a:p>
        </p:txBody>
      </p:sp>
      <p:grpSp>
        <p:nvGrpSpPr>
          <p:cNvPr id="12" name="组合 11"/>
          <p:cNvGrpSpPr/>
          <p:nvPr/>
        </p:nvGrpSpPr>
        <p:grpSpPr>
          <a:xfrm>
            <a:off x="3396000" y="0"/>
            <a:ext cx="5400000" cy="1008000"/>
            <a:chOff x="3396000" y="660150"/>
            <a:chExt cx="5400000" cy="1008000"/>
          </a:xfrm>
        </p:grpSpPr>
        <p:sp>
          <p:nvSpPr>
            <p:cNvPr id="13" name="矩形: 圆角 12"/>
            <p:cNvSpPr/>
            <p:nvPr/>
          </p:nvSpPr>
          <p:spPr>
            <a:xfrm>
              <a:off x="3396000" y="660150"/>
              <a:ext cx="5400000" cy="1008000"/>
            </a:xfrm>
            <a:prstGeom prst="roundRect">
              <a:avLst>
                <a:gd name="adj" fmla="val 0"/>
              </a:avLst>
            </a:prstGeom>
            <a:gradFill>
              <a:gsLst>
                <a:gs pos="100000">
                  <a:srgbClr val="C00000"/>
                </a:gs>
                <a:gs pos="0">
                  <a:srgbClr val="FF0000"/>
                </a:gs>
              </a:gsLst>
              <a:lin ang="2700000" scaled="0"/>
            </a:gra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2"/>
            <p:cNvSpPr txBox="1"/>
            <p:nvPr/>
          </p:nvSpPr>
          <p:spPr>
            <a:xfrm>
              <a:off x="3851275" y="840985"/>
              <a:ext cx="4489450" cy="646331"/>
            </a:xfrm>
            <a:prstGeom prst="rect">
              <a:avLst/>
            </a:prstGeom>
            <a:noFill/>
          </p:spPr>
          <p:txBody>
            <a:bodyPr wrap="square" rtlCol="0">
              <a:spAutoFit/>
            </a:bodyPr>
            <a:lstStyle/>
            <a:p>
              <a:pPr algn="ctr"/>
              <a:r>
                <a:rPr lang="zh-CN" altLang="en-US" sz="3600" dirty="0">
                  <a:ln w="6350">
                    <a:noFill/>
                  </a:ln>
                  <a:solidFill>
                    <a:srgbClr val="FFFDF8"/>
                  </a:solidFill>
                  <a:latin typeface="方正兰亭粗黑简体" panose="02000000000000000000" pitchFamily="2" charset="-122"/>
                  <a:ea typeface="方正兰亭粗黑简体" panose="02000000000000000000" pitchFamily="2" charset="-122"/>
                </a:rPr>
                <a:t>目录</a:t>
              </a:r>
              <a:r>
                <a:rPr lang="zh-CN" altLang="en-US" sz="3600" b="1" dirty="0">
                  <a:ln w="6350">
                    <a:noFill/>
                  </a:ln>
                  <a:solidFill>
                    <a:srgbClr val="FFFDF8"/>
                  </a:solidFill>
                  <a:ea typeface="方正兰亭粗黑简体" panose="02000000000000000000" pitchFamily="2" charset="-122"/>
                </a:rPr>
                <a:t>丨</a:t>
              </a:r>
              <a:r>
                <a:rPr lang="en-US" altLang="zh-CN" sz="3200" b="1" dirty="0">
                  <a:ln w="6350">
                    <a:noFill/>
                  </a:ln>
                  <a:solidFill>
                    <a:srgbClr val="FFFDF8"/>
                  </a:solidFill>
                  <a:ea typeface="方正兰亭粗黑简体" panose="02000000000000000000" pitchFamily="2" charset="-122"/>
                </a:rPr>
                <a:t>CONTENTS</a:t>
              </a:r>
              <a:endParaRPr lang="zh-CN" altLang="en-US" sz="3600" b="1" dirty="0">
                <a:ln w="6350">
                  <a:noFill/>
                </a:ln>
                <a:solidFill>
                  <a:srgbClr val="FFFDF8"/>
                </a:solidFill>
                <a:ea typeface="方正兰亭粗黑简体" panose="02000000000000000000" pitchFamily="2" charset="-122"/>
              </a:endParaRPr>
            </a:p>
          </p:txBody>
        </p:sp>
      </p:grpSp>
      <p:pic>
        <p:nvPicPr>
          <p:cNvPr id="18" name="Picture 3" descr="C:\Users\Administrator\Desktop\2.png"/>
          <p:cNvPicPr>
            <a:picLocks noChangeAspect="1" noChangeArrowheads="1"/>
          </p:cNvPicPr>
          <p:nvPr/>
        </p:nvPicPr>
        <p:blipFill rotWithShape="1">
          <a:blip r:embed="rId2"/>
          <a:srcRect b="21626"/>
          <a:stretch>
            <a:fillRect/>
          </a:stretch>
        </p:blipFill>
        <p:spPr bwMode="auto">
          <a:xfrm>
            <a:off x="0" y="5765394"/>
            <a:ext cx="12192000" cy="1092606"/>
          </a:xfrm>
          <a:prstGeom prst="rect">
            <a:avLst/>
          </a:prstGeom>
          <a:noFill/>
        </p:spPr>
      </p:pic>
      <p:pic>
        <p:nvPicPr>
          <p:cNvPr id="3" name="图片 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630079"/>
            <a:ext cx="4497198" cy="3776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4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1000"/>
                                        <p:tgtEl>
                                          <p:spTgt spid="18"/>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360"/>
                                          </p:val>
                                        </p:tav>
                                        <p:tav tm="100000">
                                          <p:val>
                                            <p:fltVal val="0"/>
                                          </p:val>
                                        </p:tav>
                                      </p:tavLst>
                                    </p:anim>
                                    <p:animEffect transition="in" filter="fade">
                                      <p:cBhvr>
                                        <p:cTn id="18" dur="10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1000"/>
                                        <p:tgtEl>
                                          <p:spTgt spid="5"/>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Effect transition="in" filter="fade">
                                      <p:cBhvr>
                                        <p:cTn id="26" dur="1000"/>
                                        <p:tgtEl>
                                          <p:spTgt spid="3"/>
                                        </p:tgtEl>
                                      </p:cBhvr>
                                    </p:animEffect>
                                  </p:childTnLst>
                                </p:cTn>
                              </p:par>
                              <p:par>
                                <p:cTn id="27" presetID="49" presetClass="entr" presetSubtype="0" decel="100000" fill="hold" grpId="0" nodeType="withEffect">
                                  <p:stCondLst>
                                    <p:cond delay="100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360"/>
                                          </p:val>
                                        </p:tav>
                                        <p:tav tm="100000">
                                          <p:val>
                                            <p:fltVal val="0"/>
                                          </p:val>
                                        </p:tav>
                                      </p:tavLst>
                                    </p:anim>
                                    <p:animEffect transition="in" filter="fade">
                                      <p:cBhvr>
                                        <p:cTn id="32" dur="1000"/>
                                        <p:tgtEl>
                                          <p:spTgt spid="6"/>
                                        </p:tgtEl>
                                      </p:cBhvr>
                                    </p:animEffect>
                                  </p:childTnLst>
                                </p:cTn>
                              </p:par>
                              <p:par>
                                <p:cTn id="33" presetID="22" presetClass="entr" presetSubtype="8" fill="hold" grpId="0" nodeType="withEffect">
                                  <p:stCondLst>
                                    <p:cond delay="100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1000"/>
                                        <p:tgtEl>
                                          <p:spTgt spid="7"/>
                                        </p:tgtEl>
                                      </p:cBhvr>
                                    </p:animEffect>
                                  </p:childTnLst>
                                </p:cTn>
                              </p:par>
                              <p:par>
                                <p:cTn id="36" presetID="49" presetClass="entr" presetSubtype="0" decel="100000" fill="hold" grpId="0" nodeType="withEffect">
                                  <p:stCondLst>
                                    <p:cond delay="200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 calcmode="lin" valueType="num">
                                      <p:cBhvr>
                                        <p:cTn id="40" dur="1000" fill="hold"/>
                                        <p:tgtEl>
                                          <p:spTgt spid="8"/>
                                        </p:tgtEl>
                                        <p:attrNameLst>
                                          <p:attrName>style.rotation</p:attrName>
                                        </p:attrNameLst>
                                      </p:cBhvr>
                                      <p:tavLst>
                                        <p:tav tm="0">
                                          <p:val>
                                            <p:fltVal val="360"/>
                                          </p:val>
                                        </p:tav>
                                        <p:tav tm="100000">
                                          <p:val>
                                            <p:fltVal val="0"/>
                                          </p:val>
                                        </p:tav>
                                      </p:tavLst>
                                    </p:anim>
                                    <p:animEffect transition="in" filter="fade">
                                      <p:cBhvr>
                                        <p:cTn id="41" dur="1000"/>
                                        <p:tgtEl>
                                          <p:spTgt spid="8"/>
                                        </p:tgtEl>
                                      </p:cBhvr>
                                    </p:animEffect>
                                  </p:childTnLst>
                                </p:cTn>
                              </p:par>
                              <p:par>
                                <p:cTn id="42" presetID="22" presetClass="entr" presetSubtype="8" fill="hold" grpId="0" nodeType="withEffect">
                                  <p:stCondLst>
                                    <p:cond delay="200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1000"/>
                                        <p:tgtEl>
                                          <p:spTgt spid="9"/>
                                        </p:tgtEl>
                                      </p:cBhvr>
                                    </p:animEffect>
                                  </p:childTnLst>
                                </p:cTn>
                              </p:par>
                              <p:par>
                                <p:cTn id="45" presetID="49" presetClass="entr" presetSubtype="0" decel="100000" fill="hold" grpId="0" nodeType="withEffect">
                                  <p:stCondLst>
                                    <p:cond delay="300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 calcmode="lin" valueType="num">
                                      <p:cBhvr>
                                        <p:cTn id="49" dur="1000" fill="hold"/>
                                        <p:tgtEl>
                                          <p:spTgt spid="10"/>
                                        </p:tgtEl>
                                        <p:attrNameLst>
                                          <p:attrName>style.rotation</p:attrName>
                                        </p:attrNameLst>
                                      </p:cBhvr>
                                      <p:tavLst>
                                        <p:tav tm="0">
                                          <p:val>
                                            <p:fltVal val="360"/>
                                          </p:val>
                                        </p:tav>
                                        <p:tav tm="100000">
                                          <p:val>
                                            <p:fltVal val="0"/>
                                          </p:val>
                                        </p:tav>
                                      </p:tavLst>
                                    </p:anim>
                                    <p:animEffect transition="in" filter="fade">
                                      <p:cBhvr>
                                        <p:cTn id="50" dur="1000"/>
                                        <p:tgtEl>
                                          <p:spTgt spid="10"/>
                                        </p:tgtEl>
                                      </p:cBhvr>
                                    </p:animEffect>
                                  </p:childTnLst>
                                </p:cTn>
                              </p:par>
                              <p:par>
                                <p:cTn id="51" presetID="22" presetClass="entr" presetSubtype="8" fill="hold" grpId="0" nodeType="withEffect">
                                  <p:stCondLst>
                                    <p:cond delay="300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4698722"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违反政治纪律，干扰巡视</a:t>
            </a:r>
          </a:p>
        </p:txBody>
      </p:sp>
      <p:sp>
        <p:nvSpPr>
          <p:cNvPr id="4" name="文本框 3"/>
          <p:cNvSpPr txBox="1"/>
          <p:nvPr/>
        </p:nvSpPr>
        <p:spPr>
          <a:xfrm>
            <a:off x="752388" y="3134475"/>
            <a:ext cx="3565769" cy="1674433"/>
          </a:xfrm>
          <a:prstGeom prst="rect">
            <a:avLst/>
          </a:prstGeom>
          <a:noFill/>
        </p:spPr>
        <p:txBody>
          <a:bodyPr vert="horz" wrap="square" rtlCol="0">
            <a:spAutoFit/>
          </a:bodyPr>
          <a:lstStyle>
            <a:defPPr>
              <a:defRPr lang="zh-CN"/>
            </a:defPPr>
            <a:lvl1pPr algn="ctr">
              <a:lnSpc>
                <a:spcPct val="150000"/>
              </a:lnSpc>
              <a:defRPr sz="1400">
                <a:solidFill>
                  <a:schemeClr val="tx1">
                    <a:lumMod val="65000"/>
                    <a:lumOff val="35000"/>
                  </a:schemeClr>
                </a:solidFill>
                <a:latin typeface="+mn-ea"/>
              </a:defRPr>
            </a:lvl1pPr>
          </a:lstStyle>
          <a:p>
            <a:r>
              <a:rPr lang="zh-CN" altLang="en-US" dirty="0"/>
              <a:t>第</a:t>
            </a:r>
            <a:r>
              <a:rPr lang="en-US" altLang="zh-CN" dirty="0"/>
              <a:t>55</a:t>
            </a:r>
            <a:r>
              <a:rPr lang="zh-CN" altLang="en-US" dirty="0"/>
              <a:t>条：干扰巡视巡察工作或者不落实巡视巡察整改要求，情节较轻的，给予警告或者严重警告处分；情节较重的，给予撤销党内职务或者留党察看处分；情节严重的，给予开除党籍处分。</a:t>
            </a:r>
          </a:p>
        </p:txBody>
      </p:sp>
      <p:sp>
        <p:nvSpPr>
          <p:cNvPr id="5" name="文本框 4"/>
          <p:cNvSpPr txBox="1"/>
          <p:nvPr/>
        </p:nvSpPr>
        <p:spPr>
          <a:xfrm>
            <a:off x="718158" y="5510135"/>
            <a:ext cx="10755682" cy="792461"/>
          </a:xfrm>
          <a:prstGeom prst="rect">
            <a:avLst/>
          </a:prstGeom>
          <a:noFill/>
        </p:spPr>
        <p:txBody>
          <a:bodyPr vert="horz" wrap="square" rtlCol="0">
            <a:spAutoFit/>
          </a:bodyPr>
          <a:lstStyle>
            <a:defPPr>
              <a:defRPr lang="zh-CN"/>
            </a:defPPr>
            <a:lvl1pPr algn="ctr">
              <a:lnSpc>
                <a:spcPct val="150000"/>
              </a:lnSpc>
              <a:defRPr sz="1600">
                <a:solidFill>
                  <a:schemeClr val="tx1">
                    <a:lumMod val="65000"/>
                    <a:lumOff val="35000"/>
                  </a:schemeClr>
                </a:solidFill>
                <a:latin typeface="+mn-ea"/>
              </a:defRPr>
            </a:lvl1pPr>
          </a:lstStyle>
          <a:p>
            <a:r>
              <a:rPr lang="en-US" altLang="zh-CN" dirty="0"/>
              <a:t>【</a:t>
            </a:r>
            <a:r>
              <a:rPr lang="zh-CN" altLang="en-US" dirty="0"/>
              <a:t>点评</a:t>
            </a:r>
            <a:r>
              <a:rPr lang="en-US" altLang="zh-CN" dirty="0"/>
              <a:t>】</a:t>
            </a:r>
            <a:r>
              <a:rPr lang="zh-CN" altLang="en-US" dirty="0"/>
              <a:t>党的十八大以来，巡视利剑出鞘，一些腐败分子千方百计干扰巡视，妄想蒙混过关。新</a:t>
            </a:r>
            <a:r>
              <a:rPr lang="en-US" altLang="zh-CN" dirty="0"/>
              <a:t>《</a:t>
            </a:r>
            <a:r>
              <a:rPr lang="zh-CN" altLang="en-US" dirty="0"/>
              <a:t>条例</a:t>
            </a:r>
            <a:r>
              <a:rPr lang="en-US" altLang="zh-CN" dirty="0"/>
              <a:t>》</a:t>
            </a:r>
            <a:r>
              <a:rPr lang="zh-CN" altLang="en-US" dirty="0"/>
              <a:t>增写对干扰巡视的处分规定，让巡视利剑更加锋利。</a:t>
            </a:r>
          </a:p>
        </p:txBody>
      </p:sp>
      <p:sp>
        <p:nvSpPr>
          <p:cNvPr id="6" name="矩形 5"/>
          <p:cNvSpPr/>
          <p:nvPr/>
        </p:nvSpPr>
        <p:spPr>
          <a:xfrm>
            <a:off x="718159" y="1759394"/>
            <a:ext cx="3600000" cy="72000"/>
          </a:xfrm>
          <a:prstGeom prst="rect">
            <a:avLst/>
          </a:prstGeom>
          <a:solidFill>
            <a:srgbClr val="E72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2071925" y="1349159"/>
            <a:ext cx="892469" cy="892469"/>
          </a:xfrm>
          <a:prstGeom prst="ellipse">
            <a:avLst/>
          </a:prstGeom>
          <a:gradFill>
            <a:gsLst>
              <a:gs pos="0">
                <a:srgbClr val="C00000"/>
              </a:gs>
              <a:gs pos="100000">
                <a:srgbClr val="C00000"/>
              </a:gs>
              <a:gs pos="55000">
                <a:srgbClr val="E72E1E"/>
              </a:gs>
            </a:gsLst>
            <a:lin ang="5400000" scaled="1"/>
          </a:gradFill>
          <a:ln w="381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FFDF8"/>
                </a:solidFill>
              </a:rPr>
              <a:t>03</a:t>
            </a:r>
            <a:endParaRPr lang="zh-CN" altLang="en-US" sz="2400" b="1" dirty="0">
              <a:solidFill>
                <a:srgbClr val="FFFDF8"/>
              </a:solidFill>
            </a:endParaRPr>
          </a:p>
        </p:txBody>
      </p:sp>
      <p:sp>
        <p:nvSpPr>
          <p:cNvPr id="8" name="矩形 7"/>
          <p:cNvSpPr/>
          <p:nvPr/>
        </p:nvSpPr>
        <p:spPr>
          <a:xfrm>
            <a:off x="718159" y="5026606"/>
            <a:ext cx="3600000" cy="72000"/>
          </a:xfrm>
          <a:prstGeom prst="rect">
            <a:avLst/>
          </a:prstGeom>
          <a:solidFill>
            <a:srgbClr val="E72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a"/>
          <p:cNvSpPr/>
          <p:nvPr/>
        </p:nvSpPr>
        <p:spPr>
          <a:xfrm>
            <a:off x="718158" y="2394654"/>
            <a:ext cx="3599999" cy="540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r>
              <a:rPr lang="zh-CN" altLang="en-US" dirty="0">
                <a:solidFill>
                  <a:srgbClr val="FFFDF8"/>
                </a:solidFill>
                <a:latin typeface="+mj-ea"/>
                <a:ea typeface="+mj-ea"/>
              </a:rPr>
              <a:t>条例原文</a:t>
            </a:r>
            <a:endParaRPr dirty="0">
              <a:solidFill>
                <a:srgbClr val="FFFDF8"/>
              </a:solidFill>
              <a:latin typeface="+mj-ea"/>
              <a:ea typeface="+mj-ea"/>
            </a:endParaRPr>
          </a:p>
        </p:txBody>
      </p:sp>
      <p:sp>
        <p:nvSpPr>
          <p:cNvPr id="10" name="箭头: 右 9"/>
          <p:cNvSpPr/>
          <p:nvPr/>
        </p:nvSpPr>
        <p:spPr>
          <a:xfrm>
            <a:off x="4724278" y="2975458"/>
            <a:ext cx="1103202" cy="907084"/>
          </a:xfrm>
          <a:prstGeom prst="rightArrow">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案例三</a:t>
            </a:r>
          </a:p>
        </p:txBody>
      </p:sp>
      <p:sp>
        <p:nvSpPr>
          <p:cNvPr id="11" name="矩形: 圆角 10"/>
          <p:cNvSpPr/>
          <p:nvPr/>
        </p:nvSpPr>
        <p:spPr>
          <a:xfrm>
            <a:off x="6096001" y="1759394"/>
            <a:ext cx="5377840" cy="3429825"/>
          </a:xfrm>
          <a:prstGeom prst="roundRect">
            <a:avLst>
              <a:gd name="adj" fmla="val 10422"/>
            </a:avLst>
          </a:prstGeom>
          <a:gradFill>
            <a:gsLst>
              <a:gs pos="0">
                <a:srgbClr val="FF0000"/>
              </a:gs>
              <a:gs pos="100000">
                <a:srgbClr val="C00000"/>
              </a:gs>
            </a:gsLst>
            <a:lin ang="2700000" scaled="0"/>
          </a:gra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2" name="组合 11"/>
          <p:cNvGrpSpPr/>
          <p:nvPr/>
        </p:nvGrpSpPr>
        <p:grpSpPr>
          <a:xfrm>
            <a:off x="6641386" y="2232542"/>
            <a:ext cx="4287071" cy="2483529"/>
            <a:chOff x="6641386" y="1956047"/>
            <a:chExt cx="4287071" cy="2483529"/>
          </a:xfrm>
        </p:grpSpPr>
        <p:sp>
          <p:nvSpPr>
            <p:cNvPr id="13" name="文本框 12"/>
            <p:cNvSpPr txBox="1"/>
            <p:nvPr/>
          </p:nvSpPr>
          <p:spPr>
            <a:xfrm>
              <a:off x="6641386" y="2539119"/>
              <a:ext cx="4287071" cy="1900457"/>
            </a:xfrm>
            <a:prstGeom prst="rect">
              <a:avLst/>
            </a:prstGeom>
            <a:noFill/>
          </p:spPr>
          <p:txBody>
            <a:bodyPr vert="horz" wrap="square" rtlCol="0">
              <a:spAutoFit/>
            </a:bodyPr>
            <a:lstStyle/>
            <a:p>
              <a:pPr algn="ctr">
                <a:lnSpc>
                  <a:spcPct val="150000"/>
                </a:lnSpc>
              </a:pPr>
              <a:r>
                <a:rPr lang="zh-CN" altLang="en-US" sz="1600" dirty="0">
                  <a:solidFill>
                    <a:srgbClr val="FFFDF8"/>
                  </a:solidFill>
                  <a:latin typeface="+mn-ea"/>
                </a:rPr>
                <a:t>天津市委原代理书记、原市长黄兴国“打探涉及本人的问题线索，对抗组织审查”；天津市政协原副主席、市公安局原局长武长顺对中央巡视组进行干扰，中央巡视组不仅要提防被监听，还要想方设法确保举报人安全。</a:t>
              </a:r>
            </a:p>
          </p:txBody>
        </p:sp>
        <p:sp>
          <p:nvSpPr>
            <p:cNvPr id="14" name="矩形 13"/>
            <p:cNvSpPr/>
            <p:nvPr/>
          </p:nvSpPr>
          <p:spPr>
            <a:xfrm>
              <a:off x="7974443" y="1956047"/>
              <a:ext cx="1620957" cy="523220"/>
            </a:xfrm>
            <a:prstGeom prst="rect">
              <a:avLst/>
            </a:prstGeom>
          </p:spPr>
          <p:txBody>
            <a:bodyPr wrap="none">
              <a:spAutoFit/>
            </a:bodyPr>
            <a:lstStyle/>
            <a:p>
              <a:pPr algn="ctr"/>
              <a:r>
                <a:rPr lang="zh-CN" altLang="en-US" sz="2800" dirty="0">
                  <a:solidFill>
                    <a:srgbClr val="FFC000"/>
                  </a:solidFill>
                  <a:latin typeface="+mj-ea"/>
                  <a:ea typeface="+mj-ea"/>
                </a:rPr>
                <a:t>干扰巡视</a:t>
              </a:r>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 calcmode="lin" valueType="num">
                                      <p:cBhvr>
                                        <p:cTn id="9" dur="750" fill="hold"/>
                                        <p:tgtEl>
                                          <p:spTgt spid="7"/>
                                        </p:tgtEl>
                                        <p:attrNameLst>
                                          <p:attrName>style.rotation</p:attrName>
                                        </p:attrNameLst>
                                      </p:cBhvr>
                                      <p:tavLst>
                                        <p:tav tm="0">
                                          <p:val>
                                            <p:fltVal val="360"/>
                                          </p:val>
                                        </p:tav>
                                        <p:tav tm="100000">
                                          <p:val>
                                            <p:fltVal val="0"/>
                                          </p:val>
                                        </p:tav>
                                      </p:tavLst>
                                    </p:anim>
                                    <p:animEffect transition="in" filter="fade">
                                      <p:cBhvr>
                                        <p:cTn id="10" dur="750"/>
                                        <p:tgtEl>
                                          <p:spTgt spid="7"/>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Vertical)">
                                      <p:cBhvr>
                                        <p:cTn id="13" dur="750"/>
                                        <p:tgtEl>
                                          <p:spTgt spid="6"/>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75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750" fill="hold"/>
                                        <p:tgtEl>
                                          <p:spTgt spid="9"/>
                                        </p:tgtEl>
                                        <p:attrNameLst>
                                          <p:attrName>ppt_w</p:attrName>
                                        </p:attrNameLst>
                                      </p:cBhvr>
                                      <p:tavLst>
                                        <p:tav tm="0">
                                          <p:val>
                                            <p:fltVal val="0"/>
                                          </p:val>
                                        </p:tav>
                                        <p:tav tm="100000">
                                          <p:val>
                                            <p:strVal val="#ppt_w"/>
                                          </p:val>
                                        </p:tav>
                                      </p:tavLst>
                                    </p:anim>
                                    <p:anim calcmode="lin" valueType="num">
                                      <p:cBhvr>
                                        <p:cTn id="20" dur="750" fill="hold"/>
                                        <p:tgtEl>
                                          <p:spTgt spid="9"/>
                                        </p:tgtEl>
                                        <p:attrNameLst>
                                          <p:attrName>ppt_h</p:attrName>
                                        </p:attrNameLst>
                                      </p:cBhvr>
                                      <p:tavLst>
                                        <p:tav tm="0">
                                          <p:val>
                                            <p:fltVal val="0"/>
                                          </p:val>
                                        </p:tav>
                                        <p:tav tm="100000">
                                          <p:val>
                                            <p:strVal val="#ppt_h"/>
                                          </p:val>
                                        </p:tav>
                                      </p:tavLst>
                                    </p:anim>
                                    <p:animEffect transition="in" filter="fade">
                                      <p:cBhvr>
                                        <p:cTn id="21" dur="75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75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000"/>
                                        <p:tgtEl>
                                          <p:spTgt spid="12"/>
                                        </p:tgtEl>
                                        <p:attrNameLst>
                                          <p:attrName>ppt_y</p:attrName>
                                        </p:attrNameLst>
                                      </p:cBhvr>
                                      <p:tavLst>
                                        <p:tav tm="0">
                                          <p:val>
                                            <p:strVal val="#ppt_y+#ppt_h*1.125000"/>
                                          </p:val>
                                        </p:tav>
                                        <p:tav tm="100000">
                                          <p:val>
                                            <p:strVal val="#ppt_y"/>
                                          </p:val>
                                        </p:tav>
                                      </p:tavLst>
                                    </p:anim>
                                    <p:animEffect transition="in" filter="wipe(up)">
                                      <p:cBhvr>
                                        <p:cTn id="36" dur="1000"/>
                                        <p:tgtEl>
                                          <p:spTgt spid="12"/>
                                        </p:tgtEl>
                                      </p:cBhvr>
                                    </p:animEffect>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4698722"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违反组织纪律，拉票贿选</a:t>
            </a:r>
          </a:p>
        </p:txBody>
      </p:sp>
      <p:sp>
        <p:nvSpPr>
          <p:cNvPr id="5" name="文本框 4"/>
          <p:cNvSpPr txBox="1"/>
          <p:nvPr/>
        </p:nvSpPr>
        <p:spPr>
          <a:xfrm>
            <a:off x="752388" y="3275604"/>
            <a:ext cx="3565769" cy="1295483"/>
          </a:xfrm>
          <a:prstGeom prst="rect">
            <a:avLst/>
          </a:prstGeom>
          <a:noFill/>
        </p:spPr>
        <p:txBody>
          <a:bodyPr vert="horz" wrap="square" rtlCol="0">
            <a:spAutoFit/>
          </a:bodyPr>
          <a:lstStyle>
            <a:defPPr>
              <a:defRPr lang="zh-CN"/>
            </a:defPPr>
            <a:lvl1pPr algn="ctr">
              <a:lnSpc>
                <a:spcPct val="150000"/>
              </a:lnSpc>
              <a:defRPr sz="1400">
                <a:solidFill>
                  <a:schemeClr val="tx1">
                    <a:lumMod val="65000"/>
                    <a:lumOff val="35000"/>
                  </a:schemeClr>
                </a:solidFill>
                <a:latin typeface="+mn-ea"/>
              </a:defRPr>
            </a:lvl1pPr>
          </a:lstStyle>
          <a:p>
            <a:r>
              <a:rPr lang="zh-CN" altLang="en-US" sz="1800" dirty="0"/>
              <a:t>第</a:t>
            </a:r>
            <a:r>
              <a:rPr lang="en-US" altLang="zh-CN" sz="1800" dirty="0"/>
              <a:t>75</a:t>
            </a:r>
            <a:r>
              <a:rPr lang="zh-CN" altLang="en-US" sz="1800" dirty="0"/>
              <a:t>条：搞有组织的拉票贿选，或者用公款拉票贿选的，从重或者加重处分。</a:t>
            </a:r>
          </a:p>
        </p:txBody>
      </p:sp>
      <p:sp>
        <p:nvSpPr>
          <p:cNvPr id="6" name="文本框 5"/>
          <p:cNvSpPr txBox="1"/>
          <p:nvPr/>
        </p:nvSpPr>
        <p:spPr>
          <a:xfrm>
            <a:off x="718158" y="5510135"/>
            <a:ext cx="10755682" cy="792461"/>
          </a:xfrm>
          <a:prstGeom prst="rect">
            <a:avLst/>
          </a:prstGeom>
          <a:noFill/>
        </p:spPr>
        <p:txBody>
          <a:bodyPr vert="horz" wrap="square" rtlCol="0">
            <a:spAutoFit/>
          </a:bodyPr>
          <a:lstStyle>
            <a:defPPr>
              <a:defRPr lang="zh-CN"/>
            </a:defPPr>
            <a:lvl1pPr algn="ctr">
              <a:lnSpc>
                <a:spcPct val="150000"/>
              </a:lnSpc>
              <a:defRPr sz="1600">
                <a:solidFill>
                  <a:schemeClr val="tx1">
                    <a:lumMod val="65000"/>
                    <a:lumOff val="35000"/>
                  </a:schemeClr>
                </a:solidFill>
                <a:latin typeface="+mn-ea"/>
              </a:defRPr>
            </a:lvl1pPr>
          </a:lstStyle>
          <a:p>
            <a:r>
              <a:rPr lang="en-US" altLang="zh-CN" dirty="0"/>
              <a:t>【</a:t>
            </a:r>
            <a:r>
              <a:rPr lang="zh-CN" altLang="en-US" dirty="0"/>
              <a:t>点评</a:t>
            </a:r>
            <a:r>
              <a:rPr lang="en-US" altLang="zh-CN" dirty="0"/>
              <a:t>】</a:t>
            </a:r>
            <a:r>
              <a:rPr lang="zh-CN" altLang="en-US" dirty="0"/>
              <a:t>党的十八大以来，中央先后查处湖南衡阳破坏选举案、四川南充拉票贿选案、辽宁拉票贿选案等一系列大案，体现了猛药去疴、重典治乱的决心意志。新</a:t>
            </a:r>
            <a:r>
              <a:rPr lang="en-US" altLang="zh-CN" dirty="0"/>
              <a:t>《</a:t>
            </a:r>
            <a:r>
              <a:rPr lang="zh-CN" altLang="en-US" dirty="0"/>
              <a:t>条例</a:t>
            </a:r>
            <a:r>
              <a:rPr lang="en-US" altLang="zh-CN" dirty="0"/>
              <a:t>》</a:t>
            </a:r>
            <a:r>
              <a:rPr lang="zh-CN" altLang="en-US" dirty="0"/>
              <a:t>对拉票贿选从重加重处分，正是这种决心意志的体现。</a:t>
            </a:r>
          </a:p>
        </p:txBody>
      </p:sp>
      <p:sp>
        <p:nvSpPr>
          <p:cNvPr id="7" name="矩形 6"/>
          <p:cNvSpPr/>
          <p:nvPr/>
        </p:nvSpPr>
        <p:spPr>
          <a:xfrm>
            <a:off x="718159" y="1759394"/>
            <a:ext cx="3600000" cy="72000"/>
          </a:xfrm>
          <a:prstGeom prst="rect">
            <a:avLst/>
          </a:prstGeom>
          <a:solidFill>
            <a:srgbClr val="E72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2071925" y="1349159"/>
            <a:ext cx="892469" cy="892469"/>
          </a:xfrm>
          <a:prstGeom prst="ellipse">
            <a:avLst/>
          </a:prstGeom>
          <a:gradFill>
            <a:gsLst>
              <a:gs pos="0">
                <a:srgbClr val="C00000"/>
              </a:gs>
              <a:gs pos="100000">
                <a:srgbClr val="C00000"/>
              </a:gs>
              <a:gs pos="55000">
                <a:srgbClr val="E72E1E"/>
              </a:gs>
            </a:gsLst>
            <a:lin ang="5400000" scaled="1"/>
          </a:gradFill>
          <a:ln w="381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FFDF8"/>
                </a:solidFill>
              </a:rPr>
              <a:t>04</a:t>
            </a:r>
            <a:endParaRPr lang="zh-CN" altLang="en-US" sz="2400" b="1" dirty="0">
              <a:solidFill>
                <a:srgbClr val="FFFDF8"/>
              </a:solidFill>
            </a:endParaRPr>
          </a:p>
        </p:txBody>
      </p:sp>
      <p:sp>
        <p:nvSpPr>
          <p:cNvPr id="9" name="矩形 8"/>
          <p:cNvSpPr/>
          <p:nvPr/>
        </p:nvSpPr>
        <p:spPr>
          <a:xfrm>
            <a:off x="718159" y="5026606"/>
            <a:ext cx="3600000" cy="72000"/>
          </a:xfrm>
          <a:prstGeom prst="rect">
            <a:avLst/>
          </a:prstGeom>
          <a:solidFill>
            <a:srgbClr val="E72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
          <p:cNvSpPr/>
          <p:nvPr/>
        </p:nvSpPr>
        <p:spPr>
          <a:xfrm>
            <a:off x="718158" y="2394654"/>
            <a:ext cx="3599999" cy="540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r>
              <a:rPr lang="zh-CN" altLang="en-US" dirty="0">
                <a:solidFill>
                  <a:srgbClr val="FFFDF8"/>
                </a:solidFill>
                <a:latin typeface="+mj-ea"/>
                <a:ea typeface="+mj-ea"/>
              </a:rPr>
              <a:t>条例原文</a:t>
            </a:r>
            <a:endParaRPr dirty="0">
              <a:solidFill>
                <a:srgbClr val="FFFDF8"/>
              </a:solidFill>
              <a:latin typeface="+mj-ea"/>
              <a:ea typeface="+mj-ea"/>
            </a:endParaRPr>
          </a:p>
        </p:txBody>
      </p:sp>
      <p:sp>
        <p:nvSpPr>
          <p:cNvPr id="11" name="箭头: 右 10"/>
          <p:cNvSpPr/>
          <p:nvPr/>
        </p:nvSpPr>
        <p:spPr>
          <a:xfrm>
            <a:off x="4724278" y="2975458"/>
            <a:ext cx="1103202" cy="907084"/>
          </a:xfrm>
          <a:prstGeom prst="rightArrow">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t>案例四</a:t>
            </a:r>
          </a:p>
        </p:txBody>
      </p:sp>
      <p:sp>
        <p:nvSpPr>
          <p:cNvPr id="12" name="矩形: 圆角 11"/>
          <p:cNvSpPr/>
          <p:nvPr/>
        </p:nvSpPr>
        <p:spPr>
          <a:xfrm>
            <a:off x="6096001" y="1759394"/>
            <a:ext cx="5377840" cy="3429825"/>
          </a:xfrm>
          <a:prstGeom prst="roundRect">
            <a:avLst>
              <a:gd name="adj" fmla="val 10422"/>
            </a:avLst>
          </a:prstGeom>
          <a:gradFill>
            <a:gsLst>
              <a:gs pos="0">
                <a:srgbClr val="FF0000"/>
              </a:gs>
              <a:gs pos="100000">
                <a:srgbClr val="C00000"/>
              </a:gs>
            </a:gsLst>
            <a:lin ang="2700000" scaled="0"/>
          </a:gra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3" name="组合 12"/>
          <p:cNvGrpSpPr/>
          <p:nvPr/>
        </p:nvGrpSpPr>
        <p:grpSpPr>
          <a:xfrm>
            <a:off x="6641386" y="2327925"/>
            <a:ext cx="4287071" cy="2254663"/>
            <a:chOff x="6641386" y="1995437"/>
            <a:chExt cx="4287071" cy="2254663"/>
          </a:xfrm>
        </p:grpSpPr>
        <p:sp>
          <p:nvSpPr>
            <p:cNvPr id="14" name="文本框 13"/>
            <p:cNvSpPr txBox="1"/>
            <p:nvPr/>
          </p:nvSpPr>
          <p:spPr>
            <a:xfrm>
              <a:off x="6641386" y="2539119"/>
              <a:ext cx="4287071" cy="1710981"/>
            </a:xfrm>
            <a:prstGeom prst="rect">
              <a:avLst/>
            </a:prstGeom>
            <a:noFill/>
          </p:spPr>
          <p:txBody>
            <a:bodyPr vert="horz" wrap="square" rtlCol="0">
              <a:spAutoFit/>
            </a:bodyPr>
            <a:lstStyle/>
            <a:p>
              <a:pPr algn="ctr">
                <a:lnSpc>
                  <a:spcPct val="150000"/>
                </a:lnSpc>
              </a:pPr>
              <a:r>
                <a:rPr lang="en-US" altLang="zh-CN" dirty="0">
                  <a:solidFill>
                    <a:srgbClr val="FFFDF8"/>
                  </a:solidFill>
                  <a:latin typeface="+mn-ea"/>
                </a:rPr>
                <a:t>2016</a:t>
              </a:r>
              <a:r>
                <a:rPr lang="zh-CN" altLang="en-US" dirty="0">
                  <a:solidFill>
                    <a:srgbClr val="FFFDF8"/>
                  </a:solidFill>
                  <a:latin typeface="+mn-ea"/>
                </a:rPr>
                <a:t>年</a:t>
              </a:r>
              <a:r>
                <a:rPr lang="en-US" altLang="zh-CN" dirty="0">
                  <a:solidFill>
                    <a:srgbClr val="FFFDF8"/>
                  </a:solidFill>
                  <a:latin typeface="+mn-ea"/>
                </a:rPr>
                <a:t>9</a:t>
              </a:r>
              <a:r>
                <a:rPr lang="zh-CN" altLang="en-US" dirty="0">
                  <a:solidFill>
                    <a:srgbClr val="FFFDF8"/>
                  </a:solidFill>
                  <a:latin typeface="+mn-ea"/>
                </a:rPr>
                <a:t>月，发生在辽宁省的拉票贿选案受到严肃查处并被公之于众。全省</a:t>
              </a:r>
              <a:r>
                <a:rPr lang="en-US" altLang="zh-CN" dirty="0">
                  <a:solidFill>
                    <a:srgbClr val="FFFDF8"/>
                  </a:solidFill>
                  <a:latin typeface="+mn-ea"/>
                </a:rPr>
                <a:t>45</a:t>
              </a:r>
              <a:r>
                <a:rPr lang="zh-CN" altLang="en-US" dirty="0">
                  <a:solidFill>
                    <a:srgbClr val="FFFDF8"/>
                  </a:solidFill>
                  <a:latin typeface="+mn-ea"/>
                </a:rPr>
                <a:t>名全国人大代表参与贿选，近千名“政商精英”牵涉其中。</a:t>
              </a:r>
            </a:p>
          </p:txBody>
        </p:sp>
        <p:sp>
          <p:nvSpPr>
            <p:cNvPr id="15" name="矩形 14"/>
            <p:cNvSpPr/>
            <p:nvPr/>
          </p:nvSpPr>
          <p:spPr>
            <a:xfrm>
              <a:off x="7974443" y="1995437"/>
              <a:ext cx="1620957" cy="523220"/>
            </a:xfrm>
            <a:prstGeom prst="rect">
              <a:avLst/>
            </a:prstGeom>
          </p:spPr>
          <p:txBody>
            <a:bodyPr wrap="none">
              <a:spAutoFit/>
            </a:bodyPr>
            <a:lstStyle/>
            <a:p>
              <a:pPr algn="ctr"/>
              <a:r>
                <a:rPr lang="zh-CN" altLang="en-US" sz="2800" dirty="0">
                  <a:solidFill>
                    <a:srgbClr val="FFC000"/>
                  </a:solidFill>
                  <a:latin typeface="+mj-ea"/>
                  <a:ea typeface="+mj-ea"/>
                </a:rPr>
                <a:t>拉票贿选</a:t>
              </a:r>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 calcmode="lin" valueType="num">
                                      <p:cBhvr>
                                        <p:cTn id="9" dur="750" fill="hold"/>
                                        <p:tgtEl>
                                          <p:spTgt spid="8"/>
                                        </p:tgtEl>
                                        <p:attrNameLst>
                                          <p:attrName>style.rotation</p:attrName>
                                        </p:attrNameLst>
                                      </p:cBhvr>
                                      <p:tavLst>
                                        <p:tav tm="0">
                                          <p:val>
                                            <p:fltVal val="360"/>
                                          </p:val>
                                        </p:tav>
                                        <p:tav tm="100000">
                                          <p:val>
                                            <p:fltVal val="0"/>
                                          </p:val>
                                        </p:tav>
                                      </p:tavLst>
                                    </p:anim>
                                    <p:animEffect transition="in" filter="fade">
                                      <p:cBhvr>
                                        <p:cTn id="10" dur="750"/>
                                        <p:tgtEl>
                                          <p:spTgt spid="8"/>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750"/>
                                        <p:tgtEl>
                                          <p:spTgt spid="7"/>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750"/>
                                        <p:tgtEl>
                                          <p:spTgt spid="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750" fill="hold"/>
                                        <p:tgtEl>
                                          <p:spTgt spid="10"/>
                                        </p:tgtEl>
                                        <p:attrNameLst>
                                          <p:attrName>ppt_w</p:attrName>
                                        </p:attrNameLst>
                                      </p:cBhvr>
                                      <p:tavLst>
                                        <p:tav tm="0">
                                          <p:val>
                                            <p:fltVal val="0"/>
                                          </p:val>
                                        </p:tav>
                                        <p:tav tm="100000">
                                          <p:val>
                                            <p:strVal val="#ppt_w"/>
                                          </p:val>
                                        </p:tav>
                                      </p:tavLst>
                                    </p:anim>
                                    <p:anim calcmode="lin" valueType="num">
                                      <p:cBhvr>
                                        <p:cTn id="20" dur="750" fill="hold"/>
                                        <p:tgtEl>
                                          <p:spTgt spid="10"/>
                                        </p:tgtEl>
                                        <p:attrNameLst>
                                          <p:attrName>ppt_h</p:attrName>
                                        </p:attrNameLst>
                                      </p:cBhvr>
                                      <p:tavLst>
                                        <p:tav tm="0">
                                          <p:val>
                                            <p:fltVal val="0"/>
                                          </p:val>
                                        </p:tav>
                                        <p:tav tm="100000">
                                          <p:val>
                                            <p:strVal val="#ppt_h"/>
                                          </p:val>
                                        </p:tav>
                                      </p:tavLst>
                                    </p:anim>
                                    <p:animEffect transition="in" filter="fade">
                                      <p:cBhvr>
                                        <p:cTn id="21" dur="750"/>
                                        <p:tgtEl>
                                          <p:spTgt spid="10"/>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75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p:tgtEl>
                                          <p:spTgt spid="13"/>
                                        </p:tgtEl>
                                        <p:attrNameLst>
                                          <p:attrName>ppt_y</p:attrName>
                                        </p:attrNameLst>
                                      </p:cBhvr>
                                      <p:tavLst>
                                        <p:tav tm="0">
                                          <p:val>
                                            <p:strVal val="#ppt_y+#ppt_h*1.125000"/>
                                          </p:val>
                                        </p:tav>
                                        <p:tav tm="100000">
                                          <p:val>
                                            <p:strVal val="#ppt_y"/>
                                          </p:val>
                                        </p:tav>
                                      </p:tavLst>
                                    </p:anim>
                                    <p:animEffect transition="in" filter="wipe(up)">
                                      <p:cBhvr>
                                        <p:cTn id="36" dur="1000"/>
                                        <p:tgtEl>
                                          <p:spTgt spid="13"/>
                                        </p:tgtEl>
                                      </p:cBhvr>
                                    </p:animEffect>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0" grpId="0" animBg="1"/>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7571303"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违反廉洁纪律，利用未公开信息买卖股票</a:t>
            </a:r>
          </a:p>
        </p:txBody>
      </p:sp>
      <p:sp>
        <p:nvSpPr>
          <p:cNvPr id="4" name="文本框 3"/>
          <p:cNvSpPr txBox="1"/>
          <p:nvPr/>
        </p:nvSpPr>
        <p:spPr>
          <a:xfrm>
            <a:off x="752388" y="3134475"/>
            <a:ext cx="3565769" cy="1674433"/>
          </a:xfrm>
          <a:prstGeom prst="rect">
            <a:avLst/>
          </a:prstGeom>
          <a:noFill/>
        </p:spPr>
        <p:txBody>
          <a:bodyPr vert="horz" wrap="square" rtlCol="0">
            <a:spAutoFit/>
          </a:bodyPr>
          <a:lstStyle>
            <a:defPPr>
              <a:defRPr lang="zh-CN"/>
            </a:defPPr>
            <a:lvl1pPr algn="ctr">
              <a:lnSpc>
                <a:spcPct val="150000"/>
              </a:lnSpc>
              <a:defRPr sz="1400">
                <a:solidFill>
                  <a:schemeClr val="tx1">
                    <a:lumMod val="65000"/>
                    <a:lumOff val="35000"/>
                  </a:schemeClr>
                </a:solidFill>
                <a:latin typeface="+mn-ea"/>
              </a:defRPr>
            </a:lvl1pPr>
          </a:lstStyle>
          <a:p>
            <a:r>
              <a:rPr lang="zh-CN" altLang="en-US" dirty="0"/>
              <a:t>第</a:t>
            </a:r>
            <a:r>
              <a:rPr lang="en-US" altLang="zh-CN" dirty="0"/>
              <a:t>94</a:t>
            </a:r>
            <a:r>
              <a:rPr lang="zh-CN" altLang="en-US" dirty="0"/>
              <a:t>条：利用参与企业重组改制、定向增发、兼并投资、土地使用权出让等决策、审批过程中掌握的信息买卖股票，利用职权或者职务上的影响通过购买信托产品、基金等方式非正常获利的，依照前款规定处理。</a:t>
            </a:r>
          </a:p>
        </p:txBody>
      </p:sp>
      <p:sp>
        <p:nvSpPr>
          <p:cNvPr id="5" name="文本框 4"/>
          <p:cNvSpPr txBox="1"/>
          <p:nvPr/>
        </p:nvSpPr>
        <p:spPr>
          <a:xfrm>
            <a:off x="718158" y="5510135"/>
            <a:ext cx="10755682" cy="704937"/>
          </a:xfrm>
          <a:prstGeom prst="rect">
            <a:avLst/>
          </a:prstGeom>
          <a:noFill/>
        </p:spPr>
        <p:txBody>
          <a:bodyPr vert="horz" wrap="square" rtlCol="0">
            <a:spAutoFit/>
          </a:bodyPr>
          <a:lstStyle>
            <a:defPPr>
              <a:defRPr lang="zh-CN"/>
            </a:defPPr>
            <a:lvl1pPr algn="ctr">
              <a:lnSpc>
                <a:spcPct val="150000"/>
              </a:lnSpc>
              <a:defRPr sz="1600">
                <a:solidFill>
                  <a:schemeClr val="tx1">
                    <a:lumMod val="65000"/>
                    <a:lumOff val="35000"/>
                  </a:schemeClr>
                </a:solidFill>
                <a:latin typeface="+mn-ea"/>
              </a:defRPr>
            </a:lvl1pPr>
          </a:lstStyle>
          <a:p>
            <a:r>
              <a:rPr lang="en-US" altLang="zh-CN" sz="1400" dirty="0"/>
              <a:t>【</a:t>
            </a:r>
            <a:r>
              <a:rPr lang="zh-CN" altLang="en-US" sz="1400" dirty="0"/>
              <a:t>点评</a:t>
            </a:r>
            <a:r>
              <a:rPr lang="en-US" altLang="zh-CN" sz="1400" dirty="0"/>
              <a:t>】</a:t>
            </a:r>
            <a:r>
              <a:rPr lang="zh-CN" altLang="en-US" sz="1400" dirty="0"/>
              <a:t>一些领导干部既想当官，又想发财，在利益诱惑面前丧失原则，搞监守自盗，专业性、行业性腐败往往手法隐蔽。新</a:t>
            </a:r>
            <a:r>
              <a:rPr lang="en-US" altLang="zh-CN" sz="1400" dirty="0"/>
              <a:t>《</a:t>
            </a:r>
            <a:r>
              <a:rPr lang="zh-CN" altLang="en-US" sz="1400" dirty="0"/>
              <a:t>条例</a:t>
            </a:r>
            <a:r>
              <a:rPr lang="en-US" altLang="zh-CN" sz="1400" dirty="0"/>
              <a:t>》</a:t>
            </a:r>
            <a:r>
              <a:rPr lang="zh-CN" altLang="en-US" sz="1400" dirty="0"/>
              <a:t>中增加对股票内幕交易等行为的处分规定，紧盯金融腐败的重点领域和关键环节，释放出“莫伸手，伸手必被捉”的强烈信号。</a:t>
            </a:r>
          </a:p>
        </p:txBody>
      </p:sp>
      <p:sp>
        <p:nvSpPr>
          <p:cNvPr id="6" name="矩形 5"/>
          <p:cNvSpPr/>
          <p:nvPr/>
        </p:nvSpPr>
        <p:spPr>
          <a:xfrm>
            <a:off x="718159" y="1759394"/>
            <a:ext cx="3600000" cy="72000"/>
          </a:xfrm>
          <a:prstGeom prst="rect">
            <a:avLst/>
          </a:prstGeom>
          <a:solidFill>
            <a:srgbClr val="E72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2071925" y="1349159"/>
            <a:ext cx="892469" cy="892469"/>
          </a:xfrm>
          <a:prstGeom prst="ellipse">
            <a:avLst/>
          </a:prstGeom>
          <a:gradFill>
            <a:gsLst>
              <a:gs pos="0">
                <a:srgbClr val="C00000"/>
              </a:gs>
              <a:gs pos="100000">
                <a:srgbClr val="C00000"/>
              </a:gs>
              <a:gs pos="55000">
                <a:srgbClr val="E72E1E"/>
              </a:gs>
            </a:gsLst>
            <a:lin ang="5400000" scaled="1"/>
          </a:gradFill>
          <a:ln w="381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FFDF8"/>
                </a:solidFill>
              </a:rPr>
              <a:t>05</a:t>
            </a:r>
            <a:endParaRPr lang="zh-CN" altLang="en-US" sz="2400" b="1" dirty="0">
              <a:solidFill>
                <a:srgbClr val="FFFDF8"/>
              </a:solidFill>
            </a:endParaRPr>
          </a:p>
        </p:txBody>
      </p:sp>
      <p:sp>
        <p:nvSpPr>
          <p:cNvPr id="8" name="矩形 7"/>
          <p:cNvSpPr/>
          <p:nvPr/>
        </p:nvSpPr>
        <p:spPr>
          <a:xfrm>
            <a:off x="718159" y="5026606"/>
            <a:ext cx="3600000" cy="72000"/>
          </a:xfrm>
          <a:prstGeom prst="rect">
            <a:avLst/>
          </a:prstGeom>
          <a:solidFill>
            <a:srgbClr val="E72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a"/>
          <p:cNvSpPr/>
          <p:nvPr/>
        </p:nvSpPr>
        <p:spPr>
          <a:xfrm>
            <a:off x="718158" y="2394654"/>
            <a:ext cx="3599999" cy="540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r>
              <a:rPr lang="zh-CN" altLang="en-US" dirty="0">
                <a:solidFill>
                  <a:srgbClr val="FFFDF8"/>
                </a:solidFill>
                <a:latin typeface="+mj-ea"/>
                <a:ea typeface="+mj-ea"/>
              </a:rPr>
              <a:t>条例原文</a:t>
            </a:r>
            <a:endParaRPr dirty="0">
              <a:solidFill>
                <a:srgbClr val="FFFDF8"/>
              </a:solidFill>
              <a:latin typeface="+mj-ea"/>
              <a:ea typeface="+mj-ea"/>
            </a:endParaRPr>
          </a:p>
        </p:txBody>
      </p:sp>
      <p:sp>
        <p:nvSpPr>
          <p:cNvPr id="10" name="箭头: 右 9"/>
          <p:cNvSpPr/>
          <p:nvPr/>
        </p:nvSpPr>
        <p:spPr>
          <a:xfrm>
            <a:off x="4724278" y="2975458"/>
            <a:ext cx="1103202" cy="907084"/>
          </a:xfrm>
          <a:prstGeom prst="rightArrow">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t>案例五</a:t>
            </a:r>
          </a:p>
        </p:txBody>
      </p:sp>
      <p:sp>
        <p:nvSpPr>
          <p:cNvPr id="11" name="矩形: 圆角 10"/>
          <p:cNvSpPr/>
          <p:nvPr/>
        </p:nvSpPr>
        <p:spPr>
          <a:xfrm>
            <a:off x="6096001" y="1759394"/>
            <a:ext cx="5377840" cy="3429825"/>
          </a:xfrm>
          <a:prstGeom prst="roundRect">
            <a:avLst>
              <a:gd name="adj" fmla="val 10422"/>
            </a:avLst>
          </a:prstGeom>
          <a:gradFill>
            <a:gsLst>
              <a:gs pos="0">
                <a:srgbClr val="FF0000"/>
              </a:gs>
              <a:gs pos="100000">
                <a:srgbClr val="C00000"/>
              </a:gs>
            </a:gsLst>
            <a:lin ang="2700000" scaled="0"/>
          </a:gra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nvGrpSpPr>
          <p:cNvPr id="12" name="组合 11"/>
          <p:cNvGrpSpPr/>
          <p:nvPr/>
        </p:nvGrpSpPr>
        <p:grpSpPr>
          <a:xfrm>
            <a:off x="6641386" y="2061133"/>
            <a:ext cx="4287071" cy="2826346"/>
            <a:chOff x="6641386" y="2033537"/>
            <a:chExt cx="4287071" cy="2826346"/>
          </a:xfrm>
        </p:grpSpPr>
        <p:sp>
          <p:nvSpPr>
            <p:cNvPr id="13" name="文本框 12"/>
            <p:cNvSpPr txBox="1"/>
            <p:nvPr/>
          </p:nvSpPr>
          <p:spPr>
            <a:xfrm>
              <a:off x="6641386" y="2539119"/>
              <a:ext cx="4287071" cy="2320764"/>
            </a:xfrm>
            <a:prstGeom prst="rect">
              <a:avLst/>
            </a:prstGeom>
            <a:noFill/>
          </p:spPr>
          <p:txBody>
            <a:bodyPr vert="horz" wrap="square" rtlCol="0">
              <a:spAutoFit/>
            </a:bodyPr>
            <a:lstStyle/>
            <a:p>
              <a:pPr algn="ctr">
                <a:lnSpc>
                  <a:spcPct val="150000"/>
                </a:lnSpc>
              </a:pPr>
              <a:r>
                <a:rPr lang="zh-CN" altLang="en-US" sz="1400" dirty="0">
                  <a:solidFill>
                    <a:srgbClr val="FFFDF8"/>
                  </a:solidFill>
                  <a:latin typeface="+mn-ea"/>
                </a:rPr>
                <a:t>不久前，安徽省原副省长陈树隆受贿、滥用职权、内幕交易、泄露内幕信息案一审开庭。</a:t>
              </a:r>
              <a:r>
                <a:rPr lang="en-US" altLang="zh-CN" sz="1400" dirty="0">
                  <a:solidFill>
                    <a:srgbClr val="FFFDF8"/>
                  </a:solidFill>
                  <a:latin typeface="+mn-ea"/>
                </a:rPr>
                <a:t>2009</a:t>
              </a:r>
              <a:r>
                <a:rPr lang="zh-CN" altLang="en-US" sz="1400" dirty="0">
                  <a:solidFill>
                    <a:srgbClr val="FFFDF8"/>
                  </a:solidFill>
                  <a:latin typeface="+mn-ea"/>
                </a:rPr>
                <a:t>年至</a:t>
              </a:r>
              <a:r>
                <a:rPr lang="en-US" altLang="zh-CN" sz="1400" dirty="0">
                  <a:solidFill>
                    <a:srgbClr val="FFFDF8"/>
                  </a:solidFill>
                  <a:latin typeface="+mn-ea"/>
                </a:rPr>
                <a:t>2015</a:t>
              </a:r>
              <a:r>
                <a:rPr lang="zh-CN" altLang="en-US" sz="1400" dirty="0">
                  <a:solidFill>
                    <a:srgbClr val="FFFDF8"/>
                  </a:solidFill>
                  <a:latin typeface="+mn-ea"/>
                </a:rPr>
                <a:t>年，陈树隆作为相关股票的内幕信息知情人员，在内幕信息敏感期内买入上述股票，非法获利共计人民币</a:t>
              </a:r>
              <a:r>
                <a:rPr lang="en-US" altLang="zh-CN" sz="1400" dirty="0">
                  <a:solidFill>
                    <a:srgbClr val="FFFDF8"/>
                  </a:solidFill>
                  <a:latin typeface="+mn-ea"/>
                </a:rPr>
                <a:t>1.3</a:t>
              </a:r>
              <a:r>
                <a:rPr lang="zh-CN" altLang="en-US" sz="1400" dirty="0">
                  <a:solidFill>
                    <a:srgbClr val="FFFDF8"/>
                  </a:solidFill>
                  <a:latin typeface="+mn-ea"/>
                </a:rPr>
                <a:t>亿元。安徽省原副省长周春雨也被起诉指控：作为相关股票内幕信息知情人员，在内幕信息尚未公开前，买入该股票，情节特别严重。</a:t>
              </a:r>
            </a:p>
          </p:txBody>
        </p:sp>
        <p:sp>
          <p:nvSpPr>
            <p:cNvPr id="14" name="矩形 13"/>
            <p:cNvSpPr/>
            <p:nvPr/>
          </p:nvSpPr>
          <p:spPr>
            <a:xfrm>
              <a:off x="7153707" y="2033537"/>
              <a:ext cx="3262432" cy="461665"/>
            </a:xfrm>
            <a:prstGeom prst="rect">
              <a:avLst/>
            </a:prstGeom>
          </p:spPr>
          <p:txBody>
            <a:bodyPr wrap="none">
              <a:spAutoFit/>
            </a:bodyPr>
            <a:lstStyle/>
            <a:p>
              <a:pPr algn="ctr"/>
              <a:r>
                <a:rPr lang="zh-CN" altLang="en-US" sz="2800" dirty="0">
                  <a:solidFill>
                    <a:srgbClr val="FFC000"/>
                  </a:solidFill>
                  <a:latin typeface="+mj-ea"/>
                  <a:ea typeface="+mj-ea"/>
                </a:rPr>
                <a:t>利用内幕信息违规获利</a:t>
              </a:r>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 calcmode="lin" valueType="num">
                                      <p:cBhvr>
                                        <p:cTn id="9" dur="750" fill="hold"/>
                                        <p:tgtEl>
                                          <p:spTgt spid="7"/>
                                        </p:tgtEl>
                                        <p:attrNameLst>
                                          <p:attrName>style.rotation</p:attrName>
                                        </p:attrNameLst>
                                      </p:cBhvr>
                                      <p:tavLst>
                                        <p:tav tm="0">
                                          <p:val>
                                            <p:fltVal val="360"/>
                                          </p:val>
                                        </p:tav>
                                        <p:tav tm="100000">
                                          <p:val>
                                            <p:fltVal val="0"/>
                                          </p:val>
                                        </p:tav>
                                      </p:tavLst>
                                    </p:anim>
                                    <p:animEffect transition="in" filter="fade">
                                      <p:cBhvr>
                                        <p:cTn id="10" dur="750"/>
                                        <p:tgtEl>
                                          <p:spTgt spid="7"/>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Vertical)">
                                      <p:cBhvr>
                                        <p:cTn id="13" dur="750"/>
                                        <p:tgtEl>
                                          <p:spTgt spid="6"/>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75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750" fill="hold"/>
                                        <p:tgtEl>
                                          <p:spTgt spid="9"/>
                                        </p:tgtEl>
                                        <p:attrNameLst>
                                          <p:attrName>ppt_w</p:attrName>
                                        </p:attrNameLst>
                                      </p:cBhvr>
                                      <p:tavLst>
                                        <p:tav tm="0">
                                          <p:val>
                                            <p:fltVal val="0"/>
                                          </p:val>
                                        </p:tav>
                                        <p:tav tm="100000">
                                          <p:val>
                                            <p:strVal val="#ppt_w"/>
                                          </p:val>
                                        </p:tav>
                                      </p:tavLst>
                                    </p:anim>
                                    <p:anim calcmode="lin" valueType="num">
                                      <p:cBhvr>
                                        <p:cTn id="20" dur="750" fill="hold"/>
                                        <p:tgtEl>
                                          <p:spTgt spid="9"/>
                                        </p:tgtEl>
                                        <p:attrNameLst>
                                          <p:attrName>ppt_h</p:attrName>
                                        </p:attrNameLst>
                                      </p:cBhvr>
                                      <p:tavLst>
                                        <p:tav tm="0">
                                          <p:val>
                                            <p:fltVal val="0"/>
                                          </p:val>
                                        </p:tav>
                                        <p:tav tm="100000">
                                          <p:val>
                                            <p:strVal val="#ppt_h"/>
                                          </p:val>
                                        </p:tav>
                                      </p:tavLst>
                                    </p:anim>
                                    <p:animEffect transition="in" filter="fade">
                                      <p:cBhvr>
                                        <p:cTn id="21" dur="75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75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000"/>
                                        <p:tgtEl>
                                          <p:spTgt spid="12"/>
                                        </p:tgtEl>
                                        <p:attrNameLst>
                                          <p:attrName>ppt_y</p:attrName>
                                        </p:attrNameLst>
                                      </p:cBhvr>
                                      <p:tavLst>
                                        <p:tav tm="0">
                                          <p:val>
                                            <p:strVal val="#ppt_y+#ppt_h*1.125000"/>
                                          </p:val>
                                        </p:tav>
                                        <p:tav tm="100000">
                                          <p:val>
                                            <p:strVal val="#ppt_y"/>
                                          </p:val>
                                        </p:tav>
                                      </p:tavLst>
                                    </p:anim>
                                    <p:animEffect transition="in" filter="wipe(up)">
                                      <p:cBhvr>
                                        <p:cTn id="36" dur="1000"/>
                                        <p:tgtEl>
                                          <p:spTgt spid="12"/>
                                        </p:tgtEl>
                                      </p:cBhvr>
                                    </p:animEffect>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4698722"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违反廉洁纪律，违规揽储</a:t>
            </a:r>
          </a:p>
        </p:txBody>
      </p:sp>
      <p:sp>
        <p:nvSpPr>
          <p:cNvPr id="4" name="文本框 3"/>
          <p:cNvSpPr txBox="1"/>
          <p:nvPr/>
        </p:nvSpPr>
        <p:spPr>
          <a:xfrm>
            <a:off x="752388" y="3277470"/>
            <a:ext cx="3565769" cy="1351267"/>
          </a:xfrm>
          <a:prstGeom prst="rect">
            <a:avLst/>
          </a:prstGeom>
          <a:noFill/>
        </p:spPr>
        <p:txBody>
          <a:bodyPr vert="horz" wrap="square" rtlCol="0">
            <a:spAutoFit/>
          </a:bodyPr>
          <a:lstStyle>
            <a:defPPr>
              <a:defRPr lang="zh-CN"/>
            </a:defPPr>
            <a:lvl1pPr algn="ctr">
              <a:lnSpc>
                <a:spcPct val="150000"/>
              </a:lnSpc>
              <a:defRPr sz="1400">
                <a:solidFill>
                  <a:schemeClr val="tx1">
                    <a:lumMod val="65000"/>
                    <a:lumOff val="35000"/>
                  </a:schemeClr>
                </a:solidFill>
                <a:latin typeface="+mn-ea"/>
              </a:defRPr>
            </a:lvl1pPr>
          </a:lstStyle>
          <a:p>
            <a:r>
              <a:rPr lang="zh-CN" altLang="en-US" dirty="0"/>
              <a:t>第</a:t>
            </a:r>
            <a:r>
              <a:rPr lang="en-US" altLang="zh-CN" dirty="0"/>
              <a:t>95</a:t>
            </a:r>
            <a:r>
              <a:rPr lang="zh-CN" altLang="en-US" dirty="0"/>
              <a:t>条：利用职权或者职务上的影响，为配偶、子女及其配偶等亲属和其他特定关系人吸收存款、推销金融产品等提供帮助谋取利益的，依照前款规定处理。</a:t>
            </a:r>
          </a:p>
        </p:txBody>
      </p:sp>
      <p:sp>
        <p:nvSpPr>
          <p:cNvPr id="5" name="文本框 4"/>
          <p:cNvSpPr txBox="1"/>
          <p:nvPr/>
        </p:nvSpPr>
        <p:spPr>
          <a:xfrm>
            <a:off x="718158" y="5460443"/>
            <a:ext cx="10755682" cy="1028102"/>
          </a:xfrm>
          <a:prstGeom prst="rect">
            <a:avLst/>
          </a:prstGeom>
          <a:noFill/>
        </p:spPr>
        <p:txBody>
          <a:bodyPr vert="horz" wrap="square" rtlCol="0">
            <a:spAutoFit/>
          </a:bodyPr>
          <a:lstStyle>
            <a:defPPr>
              <a:defRPr lang="zh-CN"/>
            </a:defPPr>
            <a:lvl1pPr algn="ctr">
              <a:lnSpc>
                <a:spcPct val="150000"/>
              </a:lnSpc>
              <a:defRPr sz="1600">
                <a:solidFill>
                  <a:schemeClr val="tx1">
                    <a:lumMod val="65000"/>
                    <a:lumOff val="35000"/>
                  </a:schemeClr>
                </a:solidFill>
                <a:latin typeface="+mn-ea"/>
              </a:defRPr>
            </a:lvl1pPr>
          </a:lstStyle>
          <a:p>
            <a:r>
              <a:rPr lang="en-US" altLang="zh-CN" sz="1400" dirty="0"/>
              <a:t>【</a:t>
            </a:r>
            <a:r>
              <a:rPr lang="zh-CN" altLang="en-US" sz="1400" dirty="0"/>
              <a:t>点评</a:t>
            </a:r>
            <a:r>
              <a:rPr lang="en-US" altLang="zh-CN" sz="1400" dirty="0"/>
              <a:t>】</a:t>
            </a:r>
            <a:r>
              <a:rPr lang="zh-CN" altLang="en-US" sz="1400" dirty="0"/>
              <a:t>一些党政机关、事业单位相关负责人把单位经费、项目资金存到指定银行，银行则“投桃报李”，或给予高额回扣，或为其亲属安排职位、发放高薪，形成利益输送灰色链条，成为备受关注的隐形腐败。破除“潜规则”，必须立下“明规矩”。将违规揽储纳入“负面清单”，意在最大限度地挤压相关经济领域的权力寻租空间。</a:t>
            </a:r>
          </a:p>
        </p:txBody>
      </p:sp>
      <p:sp>
        <p:nvSpPr>
          <p:cNvPr id="6" name="矩形 5"/>
          <p:cNvSpPr/>
          <p:nvPr/>
        </p:nvSpPr>
        <p:spPr>
          <a:xfrm>
            <a:off x="718159" y="1759394"/>
            <a:ext cx="3600000" cy="72000"/>
          </a:xfrm>
          <a:prstGeom prst="rect">
            <a:avLst/>
          </a:prstGeom>
          <a:solidFill>
            <a:srgbClr val="E72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2071925" y="1349159"/>
            <a:ext cx="892469" cy="892469"/>
          </a:xfrm>
          <a:prstGeom prst="ellipse">
            <a:avLst/>
          </a:prstGeom>
          <a:gradFill>
            <a:gsLst>
              <a:gs pos="0">
                <a:srgbClr val="C00000"/>
              </a:gs>
              <a:gs pos="100000">
                <a:srgbClr val="C00000"/>
              </a:gs>
              <a:gs pos="55000">
                <a:srgbClr val="E72E1E"/>
              </a:gs>
            </a:gsLst>
            <a:lin ang="5400000" scaled="1"/>
          </a:gradFill>
          <a:ln w="381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FFDF8"/>
                </a:solidFill>
              </a:rPr>
              <a:t>06</a:t>
            </a:r>
            <a:endParaRPr lang="zh-CN" altLang="en-US" sz="2400" b="1" dirty="0">
              <a:solidFill>
                <a:srgbClr val="FFFDF8"/>
              </a:solidFill>
            </a:endParaRPr>
          </a:p>
        </p:txBody>
      </p:sp>
      <p:sp>
        <p:nvSpPr>
          <p:cNvPr id="8" name="矩形 7"/>
          <p:cNvSpPr/>
          <p:nvPr/>
        </p:nvSpPr>
        <p:spPr>
          <a:xfrm>
            <a:off x="718159" y="5026606"/>
            <a:ext cx="3600000" cy="72000"/>
          </a:xfrm>
          <a:prstGeom prst="rect">
            <a:avLst/>
          </a:prstGeom>
          <a:solidFill>
            <a:srgbClr val="E72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a"/>
          <p:cNvSpPr/>
          <p:nvPr/>
        </p:nvSpPr>
        <p:spPr>
          <a:xfrm>
            <a:off x="718158" y="2394654"/>
            <a:ext cx="3599999" cy="540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r>
              <a:rPr lang="zh-CN" altLang="en-US" dirty="0">
                <a:solidFill>
                  <a:srgbClr val="FFFDF8"/>
                </a:solidFill>
                <a:latin typeface="+mj-ea"/>
                <a:ea typeface="+mj-ea"/>
              </a:rPr>
              <a:t>条例原文</a:t>
            </a:r>
            <a:endParaRPr dirty="0">
              <a:solidFill>
                <a:srgbClr val="FFFDF8"/>
              </a:solidFill>
              <a:latin typeface="+mj-ea"/>
              <a:ea typeface="+mj-ea"/>
            </a:endParaRPr>
          </a:p>
        </p:txBody>
      </p:sp>
      <p:sp>
        <p:nvSpPr>
          <p:cNvPr id="10" name="箭头: 右 9"/>
          <p:cNvSpPr/>
          <p:nvPr/>
        </p:nvSpPr>
        <p:spPr>
          <a:xfrm>
            <a:off x="4724278" y="2975458"/>
            <a:ext cx="1103202" cy="907084"/>
          </a:xfrm>
          <a:prstGeom prst="rightArrow">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t>案例六</a:t>
            </a:r>
          </a:p>
        </p:txBody>
      </p:sp>
      <p:sp>
        <p:nvSpPr>
          <p:cNvPr id="11" name="矩形: 圆角 10"/>
          <p:cNvSpPr/>
          <p:nvPr/>
        </p:nvSpPr>
        <p:spPr>
          <a:xfrm>
            <a:off x="6096001" y="1759394"/>
            <a:ext cx="5377840" cy="3429825"/>
          </a:xfrm>
          <a:prstGeom prst="roundRect">
            <a:avLst>
              <a:gd name="adj" fmla="val 10422"/>
            </a:avLst>
          </a:prstGeom>
          <a:gradFill>
            <a:gsLst>
              <a:gs pos="0">
                <a:srgbClr val="FF0000"/>
              </a:gs>
              <a:gs pos="100000">
                <a:srgbClr val="C00000"/>
              </a:gs>
            </a:gsLst>
            <a:lin ang="2700000" scaled="0"/>
          </a:gra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2" name="组合 11"/>
          <p:cNvGrpSpPr/>
          <p:nvPr/>
        </p:nvGrpSpPr>
        <p:grpSpPr>
          <a:xfrm>
            <a:off x="6641386" y="2086621"/>
            <a:ext cx="4287071" cy="2775371"/>
            <a:chOff x="6641386" y="2033537"/>
            <a:chExt cx="4287071" cy="2775371"/>
          </a:xfrm>
        </p:grpSpPr>
        <p:sp>
          <p:nvSpPr>
            <p:cNvPr id="13" name="文本框 12"/>
            <p:cNvSpPr txBox="1"/>
            <p:nvPr/>
          </p:nvSpPr>
          <p:spPr>
            <a:xfrm>
              <a:off x="6641386" y="2539119"/>
              <a:ext cx="4287071" cy="2269789"/>
            </a:xfrm>
            <a:prstGeom prst="rect">
              <a:avLst/>
            </a:prstGeom>
            <a:noFill/>
          </p:spPr>
          <p:txBody>
            <a:bodyPr vert="horz" wrap="square" rtlCol="0">
              <a:spAutoFit/>
            </a:bodyPr>
            <a:lstStyle/>
            <a:p>
              <a:pPr algn="ctr">
                <a:lnSpc>
                  <a:spcPct val="150000"/>
                </a:lnSpc>
              </a:pPr>
              <a:r>
                <a:rPr lang="zh-CN" altLang="en-US" sz="1600" dirty="0">
                  <a:solidFill>
                    <a:srgbClr val="FFFDF8"/>
                  </a:solidFill>
                  <a:latin typeface="+mn-ea"/>
                </a:rPr>
                <a:t>福建省龙岩市委原书记黄晓炎调到龙岩后，其妻子供职的厦门市一家商业银行很快在龙岩设立了分支机构，其妻是筹建分支机构的负责人之一。短时间内，这家银行在龙岩吸纳存储五六亿元，一年存款达数十亿元，其中党政机关、事业单位公款存储占了绝大多数。</a:t>
              </a:r>
            </a:p>
          </p:txBody>
        </p:sp>
        <p:sp>
          <p:nvSpPr>
            <p:cNvPr id="14" name="矩形 13"/>
            <p:cNvSpPr/>
            <p:nvPr/>
          </p:nvSpPr>
          <p:spPr>
            <a:xfrm>
              <a:off x="7461484" y="2033537"/>
              <a:ext cx="2646878" cy="461665"/>
            </a:xfrm>
            <a:prstGeom prst="rect">
              <a:avLst/>
            </a:prstGeom>
          </p:spPr>
          <p:txBody>
            <a:bodyPr wrap="none">
              <a:spAutoFit/>
            </a:bodyPr>
            <a:lstStyle/>
            <a:p>
              <a:pPr algn="ctr"/>
              <a:r>
                <a:rPr lang="zh-CN" altLang="en-US" sz="2800" dirty="0">
                  <a:solidFill>
                    <a:srgbClr val="FFC000"/>
                  </a:solidFill>
                  <a:latin typeface="+mj-ea"/>
                  <a:ea typeface="+mj-ea"/>
                </a:rPr>
                <a:t>违规揽储谋取利益</a:t>
              </a:r>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 calcmode="lin" valueType="num">
                                      <p:cBhvr>
                                        <p:cTn id="9" dur="750" fill="hold"/>
                                        <p:tgtEl>
                                          <p:spTgt spid="7"/>
                                        </p:tgtEl>
                                        <p:attrNameLst>
                                          <p:attrName>style.rotation</p:attrName>
                                        </p:attrNameLst>
                                      </p:cBhvr>
                                      <p:tavLst>
                                        <p:tav tm="0">
                                          <p:val>
                                            <p:fltVal val="360"/>
                                          </p:val>
                                        </p:tav>
                                        <p:tav tm="100000">
                                          <p:val>
                                            <p:fltVal val="0"/>
                                          </p:val>
                                        </p:tav>
                                      </p:tavLst>
                                    </p:anim>
                                    <p:animEffect transition="in" filter="fade">
                                      <p:cBhvr>
                                        <p:cTn id="10" dur="750"/>
                                        <p:tgtEl>
                                          <p:spTgt spid="7"/>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Vertical)">
                                      <p:cBhvr>
                                        <p:cTn id="13" dur="750"/>
                                        <p:tgtEl>
                                          <p:spTgt spid="6"/>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75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750" fill="hold"/>
                                        <p:tgtEl>
                                          <p:spTgt spid="9"/>
                                        </p:tgtEl>
                                        <p:attrNameLst>
                                          <p:attrName>ppt_w</p:attrName>
                                        </p:attrNameLst>
                                      </p:cBhvr>
                                      <p:tavLst>
                                        <p:tav tm="0">
                                          <p:val>
                                            <p:fltVal val="0"/>
                                          </p:val>
                                        </p:tav>
                                        <p:tav tm="100000">
                                          <p:val>
                                            <p:strVal val="#ppt_w"/>
                                          </p:val>
                                        </p:tav>
                                      </p:tavLst>
                                    </p:anim>
                                    <p:anim calcmode="lin" valueType="num">
                                      <p:cBhvr>
                                        <p:cTn id="20" dur="750" fill="hold"/>
                                        <p:tgtEl>
                                          <p:spTgt spid="9"/>
                                        </p:tgtEl>
                                        <p:attrNameLst>
                                          <p:attrName>ppt_h</p:attrName>
                                        </p:attrNameLst>
                                      </p:cBhvr>
                                      <p:tavLst>
                                        <p:tav tm="0">
                                          <p:val>
                                            <p:fltVal val="0"/>
                                          </p:val>
                                        </p:tav>
                                        <p:tav tm="100000">
                                          <p:val>
                                            <p:strVal val="#ppt_h"/>
                                          </p:val>
                                        </p:tav>
                                      </p:tavLst>
                                    </p:anim>
                                    <p:animEffect transition="in" filter="fade">
                                      <p:cBhvr>
                                        <p:cTn id="21" dur="75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75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000"/>
                                        <p:tgtEl>
                                          <p:spTgt spid="12"/>
                                        </p:tgtEl>
                                        <p:attrNameLst>
                                          <p:attrName>ppt_y</p:attrName>
                                        </p:attrNameLst>
                                      </p:cBhvr>
                                      <p:tavLst>
                                        <p:tav tm="0">
                                          <p:val>
                                            <p:strVal val="#ppt_y+#ppt_h*1.125000"/>
                                          </p:val>
                                        </p:tav>
                                        <p:tav tm="100000">
                                          <p:val>
                                            <p:strVal val="#ppt_y"/>
                                          </p:val>
                                        </p:tav>
                                      </p:tavLst>
                                    </p:anim>
                                    <p:animEffect transition="in" filter="wipe(up)">
                                      <p:cBhvr>
                                        <p:cTn id="36" dur="1000"/>
                                        <p:tgtEl>
                                          <p:spTgt spid="12"/>
                                        </p:tgtEl>
                                      </p:cBhvr>
                                    </p:animEffect>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5596404"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违反群众纪律，扶贫领域腐败和作风问题</a:t>
            </a:r>
          </a:p>
        </p:txBody>
      </p:sp>
      <p:sp>
        <p:nvSpPr>
          <p:cNvPr id="4" name="文本框 3"/>
          <p:cNvSpPr txBox="1"/>
          <p:nvPr/>
        </p:nvSpPr>
        <p:spPr>
          <a:xfrm>
            <a:off x="752388" y="3275604"/>
            <a:ext cx="3565769" cy="1295483"/>
          </a:xfrm>
          <a:prstGeom prst="rect">
            <a:avLst/>
          </a:prstGeom>
          <a:noFill/>
        </p:spPr>
        <p:txBody>
          <a:bodyPr vert="horz" wrap="square" rtlCol="0">
            <a:spAutoFit/>
          </a:bodyPr>
          <a:lstStyle>
            <a:defPPr>
              <a:defRPr lang="zh-CN"/>
            </a:defPPr>
            <a:lvl1pPr algn="ctr">
              <a:lnSpc>
                <a:spcPct val="150000"/>
              </a:lnSpc>
              <a:defRPr sz="1600">
                <a:solidFill>
                  <a:schemeClr val="tx1">
                    <a:lumMod val="65000"/>
                    <a:lumOff val="35000"/>
                  </a:schemeClr>
                </a:solidFill>
                <a:latin typeface="+mn-ea"/>
              </a:defRPr>
            </a:lvl1pPr>
          </a:lstStyle>
          <a:p>
            <a:r>
              <a:rPr lang="zh-CN" altLang="en-US" sz="1800"/>
              <a:t>第</a:t>
            </a:r>
            <a:r>
              <a:rPr lang="en-US" altLang="zh-CN" sz="1800" dirty="0"/>
              <a:t>121</a:t>
            </a:r>
            <a:r>
              <a:rPr lang="zh-CN" altLang="en-US" sz="1800" dirty="0"/>
              <a:t>条：在扶贫领域有克扣群众财物、拖欠群众钱款、吃拿卡要等行为的，从重或者加重处分。</a:t>
            </a:r>
          </a:p>
        </p:txBody>
      </p:sp>
      <p:sp>
        <p:nvSpPr>
          <p:cNvPr id="5" name="文本框 4"/>
          <p:cNvSpPr txBox="1"/>
          <p:nvPr/>
        </p:nvSpPr>
        <p:spPr>
          <a:xfrm>
            <a:off x="718158" y="5510135"/>
            <a:ext cx="10755682" cy="792461"/>
          </a:xfrm>
          <a:prstGeom prst="rect">
            <a:avLst/>
          </a:prstGeom>
          <a:noFill/>
        </p:spPr>
        <p:txBody>
          <a:bodyPr vert="horz" wrap="square" rtlCol="0">
            <a:spAutoFit/>
          </a:bodyPr>
          <a:lstStyle>
            <a:defPPr>
              <a:defRPr lang="zh-CN"/>
            </a:defPPr>
            <a:lvl1pPr algn="ctr">
              <a:lnSpc>
                <a:spcPct val="150000"/>
              </a:lnSpc>
              <a:defRPr sz="1600">
                <a:solidFill>
                  <a:schemeClr val="tx1">
                    <a:lumMod val="65000"/>
                    <a:lumOff val="35000"/>
                  </a:schemeClr>
                </a:solidFill>
                <a:latin typeface="+mn-ea"/>
              </a:defRPr>
            </a:lvl1pPr>
          </a:lstStyle>
          <a:p>
            <a:r>
              <a:rPr lang="en-US" altLang="zh-CN" dirty="0"/>
              <a:t>【</a:t>
            </a:r>
            <a:r>
              <a:rPr lang="zh-CN" altLang="en-US" dirty="0"/>
              <a:t>点评</a:t>
            </a:r>
            <a:r>
              <a:rPr lang="en-US" altLang="zh-CN" dirty="0"/>
              <a:t>】 “</a:t>
            </a:r>
            <a:r>
              <a:rPr lang="zh-CN" altLang="en-US" dirty="0"/>
              <a:t>老虎”露头就要打，“苍蝇”乱飞也要拍。一些党员干部，对扶贫惠农资金物资吃拿卡要、截留私分、优亲厚友，破坏党群关系，严重影响脱贫攻坚大计，必须加强监管从严惩治。</a:t>
            </a:r>
          </a:p>
        </p:txBody>
      </p:sp>
      <p:sp>
        <p:nvSpPr>
          <p:cNvPr id="6" name="矩形 5"/>
          <p:cNvSpPr/>
          <p:nvPr/>
        </p:nvSpPr>
        <p:spPr>
          <a:xfrm>
            <a:off x="718159" y="1759394"/>
            <a:ext cx="3600000" cy="72000"/>
          </a:xfrm>
          <a:prstGeom prst="rect">
            <a:avLst/>
          </a:prstGeom>
          <a:solidFill>
            <a:srgbClr val="E72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2071925" y="1349159"/>
            <a:ext cx="892469" cy="892469"/>
          </a:xfrm>
          <a:prstGeom prst="ellipse">
            <a:avLst/>
          </a:prstGeom>
          <a:gradFill>
            <a:gsLst>
              <a:gs pos="0">
                <a:srgbClr val="C00000"/>
              </a:gs>
              <a:gs pos="100000">
                <a:srgbClr val="C00000"/>
              </a:gs>
              <a:gs pos="55000">
                <a:srgbClr val="E72E1E"/>
              </a:gs>
            </a:gsLst>
            <a:lin ang="5400000" scaled="1"/>
          </a:gradFill>
          <a:ln w="381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FFDF8"/>
                </a:solidFill>
              </a:rPr>
              <a:t>07</a:t>
            </a:r>
            <a:endParaRPr lang="zh-CN" altLang="en-US" sz="2400" b="1" dirty="0">
              <a:solidFill>
                <a:srgbClr val="FFFDF8"/>
              </a:solidFill>
            </a:endParaRPr>
          </a:p>
        </p:txBody>
      </p:sp>
      <p:sp>
        <p:nvSpPr>
          <p:cNvPr id="8" name="矩形 7"/>
          <p:cNvSpPr/>
          <p:nvPr/>
        </p:nvSpPr>
        <p:spPr>
          <a:xfrm>
            <a:off x="718159" y="5026606"/>
            <a:ext cx="3600000" cy="72000"/>
          </a:xfrm>
          <a:prstGeom prst="rect">
            <a:avLst/>
          </a:prstGeom>
          <a:solidFill>
            <a:srgbClr val="E72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a"/>
          <p:cNvSpPr/>
          <p:nvPr/>
        </p:nvSpPr>
        <p:spPr>
          <a:xfrm>
            <a:off x="718158" y="2394654"/>
            <a:ext cx="3599999" cy="540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r>
              <a:rPr lang="zh-CN" altLang="en-US" dirty="0">
                <a:solidFill>
                  <a:srgbClr val="FFFDF8"/>
                </a:solidFill>
                <a:latin typeface="+mj-ea"/>
                <a:ea typeface="+mj-ea"/>
              </a:rPr>
              <a:t>条例原文</a:t>
            </a:r>
            <a:endParaRPr dirty="0">
              <a:solidFill>
                <a:srgbClr val="FFFDF8"/>
              </a:solidFill>
              <a:latin typeface="+mj-ea"/>
              <a:ea typeface="+mj-ea"/>
            </a:endParaRPr>
          </a:p>
        </p:txBody>
      </p:sp>
      <p:sp>
        <p:nvSpPr>
          <p:cNvPr id="10" name="箭头: 右 9"/>
          <p:cNvSpPr/>
          <p:nvPr/>
        </p:nvSpPr>
        <p:spPr>
          <a:xfrm>
            <a:off x="4724278" y="2975458"/>
            <a:ext cx="1103202" cy="907084"/>
          </a:xfrm>
          <a:prstGeom prst="rightArrow">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t>案例七</a:t>
            </a:r>
          </a:p>
        </p:txBody>
      </p:sp>
      <p:sp>
        <p:nvSpPr>
          <p:cNvPr id="11" name="矩形: 圆角 10"/>
          <p:cNvSpPr/>
          <p:nvPr/>
        </p:nvSpPr>
        <p:spPr>
          <a:xfrm>
            <a:off x="6096001" y="1759394"/>
            <a:ext cx="5377840" cy="3429825"/>
          </a:xfrm>
          <a:prstGeom prst="roundRect">
            <a:avLst>
              <a:gd name="adj" fmla="val 10422"/>
            </a:avLst>
          </a:prstGeom>
          <a:gradFill>
            <a:gsLst>
              <a:gs pos="0">
                <a:srgbClr val="FF0000"/>
              </a:gs>
              <a:gs pos="100000">
                <a:srgbClr val="C00000"/>
              </a:gs>
            </a:gsLst>
            <a:lin ang="2700000" scaled="0"/>
          </a:gra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2" name="组合 11"/>
          <p:cNvGrpSpPr/>
          <p:nvPr/>
        </p:nvGrpSpPr>
        <p:grpSpPr>
          <a:xfrm>
            <a:off x="6641386" y="2061133"/>
            <a:ext cx="4287071" cy="2826346"/>
            <a:chOff x="6641386" y="2033537"/>
            <a:chExt cx="4287071" cy="2826346"/>
          </a:xfrm>
        </p:grpSpPr>
        <p:sp>
          <p:nvSpPr>
            <p:cNvPr id="13" name="文本框 12"/>
            <p:cNvSpPr txBox="1"/>
            <p:nvPr/>
          </p:nvSpPr>
          <p:spPr>
            <a:xfrm>
              <a:off x="6641386" y="2539119"/>
              <a:ext cx="4287071" cy="2320764"/>
            </a:xfrm>
            <a:prstGeom prst="rect">
              <a:avLst/>
            </a:prstGeom>
            <a:noFill/>
          </p:spPr>
          <p:txBody>
            <a:bodyPr vert="horz" wrap="square" rtlCol="0">
              <a:spAutoFit/>
            </a:bodyPr>
            <a:lstStyle>
              <a:defPPr>
                <a:defRPr lang="zh-CN"/>
              </a:defPPr>
              <a:lvl1pPr algn="ctr">
                <a:lnSpc>
                  <a:spcPct val="150000"/>
                </a:lnSpc>
                <a:defRPr sz="1600">
                  <a:solidFill>
                    <a:schemeClr val="tx1">
                      <a:lumMod val="65000"/>
                      <a:lumOff val="35000"/>
                    </a:schemeClr>
                  </a:solidFill>
                  <a:latin typeface="+mn-ea"/>
                </a:defRPr>
              </a:lvl1pPr>
            </a:lstStyle>
            <a:p>
              <a:r>
                <a:rPr lang="zh-CN" altLang="en-US" sz="1400" dirty="0">
                  <a:solidFill>
                    <a:srgbClr val="FFFDF8"/>
                  </a:solidFill>
                </a:rPr>
                <a:t>陕西省原副省长冯新柱“对党中央关于脱贫攻坚重大决策部署落实不力、消极应付，且利用分管扶贫工作职权谋取私利”。今年上半年，浙江共</a:t>
              </a:r>
              <a:r>
                <a:rPr lang="zh-CN" altLang="en-US" sz="1400">
                  <a:solidFill>
                    <a:srgbClr val="FFFDF8"/>
                  </a:solidFill>
                </a:rPr>
                <a:t>通报了</a:t>
              </a:r>
              <a:r>
                <a:rPr lang="en-US" altLang="zh-CN" sz="1400" dirty="0">
                  <a:solidFill>
                    <a:srgbClr val="FFFDF8"/>
                  </a:solidFill>
                </a:rPr>
                <a:t>80</a:t>
              </a:r>
              <a:r>
                <a:rPr lang="zh-CN" altLang="en-US" sz="1400" dirty="0">
                  <a:solidFill>
                    <a:srgbClr val="FFFDF8"/>
                  </a:solidFill>
                </a:rPr>
                <a:t>起群众身边腐败和作风问题的典型案例，</a:t>
              </a:r>
              <a:r>
                <a:rPr lang="zh-CN" altLang="en-US" sz="1400">
                  <a:solidFill>
                    <a:srgbClr val="FFFDF8"/>
                  </a:solidFill>
                </a:rPr>
                <a:t>同比增长</a:t>
              </a:r>
              <a:r>
                <a:rPr lang="en-US" altLang="zh-CN" sz="1400" dirty="0">
                  <a:solidFill>
                    <a:srgbClr val="FFFDF8"/>
                  </a:solidFill>
                </a:rPr>
                <a:t>81.8</a:t>
              </a:r>
              <a:r>
                <a:rPr lang="zh-CN" altLang="en-US" sz="1400" dirty="0">
                  <a:solidFill>
                    <a:srgbClr val="FFFDF8"/>
                  </a:solidFill>
                </a:rPr>
                <a:t>％；河南共通报这一</a:t>
              </a:r>
              <a:r>
                <a:rPr lang="zh-CN" altLang="en-US" sz="1400">
                  <a:solidFill>
                    <a:srgbClr val="FFFDF8"/>
                  </a:solidFill>
                </a:rPr>
                <a:t>类型案例</a:t>
              </a:r>
              <a:r>
                <a:rPr lang="en-US" altLang="zh-CN" sz="1400" dirty="0">
                  <a:solidFill>
                    <a:srgbClr val="FFFDF8"/>
                  </a:solidFill>
                </a:rPr>
                <a:t>65</a:t>
              </a:r>
              <a:r>
                <a:rPr lang="zh-CN" altLang="en-US" sz="1400" dirty="0">
                  <a:solidFill>
                    <a:srgbClr val="FFFDF8"/>
                  </a:solidFill>
                </a:rPr>
                <a:t>起，</a:t>
              </a:r>
              <a:r>
                <a:rPr lang="zh-CN" altLang="en-US" sz="1400">
                  <a:solidFill>
                    <a:srgbClr val="FFFDF8"/>
                  </a:solidFill>
                </a:rPr>
                <a:t>同比增长</a:t>
              </a:r>
              <a:r>
                <a:rPr lang="en-US" altLang="zh-CN" sz="1400" dirty="0">
                  <a:solidFill>
                    <a:srgbClr val="FFFDF8"/>
                  </a:solidFill>
                </a:rPr>
                <a:t>47.7</a:t>
              </a:r>
              <a:r>
                <a:rPr lang="zh-CN" altLang="en-US" sz="1400" dirty="0">
                  <a:solidFill>
                    <a:srgbClr val="FFFDF8"/>
                  </a:solidFill>
                </a:rPr>
                <a:t>％；青海立案查处扶贫领域腐败和</a:t>
              </a:r>
              <a:r>
                <a:rPr lang="zh-CN" altLang="en-US" sz="1400">
                  <a:solidFill>
                    <a:srgbClr val="FFFDF8"/>
                  </a:solidFill>
                </a:rPr>
                <a:t>作风问题</a:t>
              </a:r>
              <a:r>
                <a:rPr lang="en-US" altLang="zh-CN" sz="1400" dirty="0">
                  <a:solidFill>
                    <a:srgbClr val="FFFDF8"/>
                  </a:solidFill>
                </a:rPr>
                <a:t>171</a:t>
              </a:r>
              <a:r>
                <a:rPr lang="zh-CN" altLang="en-US" sz="1400" dirty="0">
                  <a:solidFill>
                    <a:srgbClr val="FFFDF8"/>
                  </a:solidFill>
                </a:rPr>
                <a:t>件，</a:t>
              </a:r>
              <a:r>
                <a:rPr lang="zh-CN" altLang="en-US" sz="1400">
                  <a:solidFill>
                    <a:srgbClr val="FFFDF8"/>
                  </a:solidFill>
                </a:rPr>
                <a:t>同比增长</a:t>
              </a:r>
              <a:r>
                <a:rPr lang="en-US" altLang="zh-CN" sz="1400" dirty="0">
                  <a:solidFill>
                    <a:srgbClr val="FFFDF8"/>
                  </a:solidFill>
                </a:rPr>
                <a:t>200</a:t>
              </a:r>
              <a:r>
                <a:rPr lang="zh-CN" altLang="en-US" sz="1400" dirty="0">
                  <a:solidFill>
                    <a:srgbClr val="FFFDF8"/>
                  </a:solidFill>
                </a:rPr>
                <a:t>％。</a:t>
              </a:r>
            </a:p>
          </p:txBody>
        </p:sp>
        <p:sp>
          <p:nvSpPr>
            <p:cNvPr id="14" name="矩形 13"/>
            <p:cNvSpPr/>
            <p:nvPr/>
          </p:nvSpPr>
          <p:spPr>
            <a:xfrm>
              <a:off x="7307595" y="2033537"/>
              <a:ext cx="2954656" cy="461665"/>
            </a:xfrm>
            <a:prstGeom prst="rect">
              <a:avLst/>
            </a:prstGeom>
          </p:spPr>
          <p:txBody>
            <a:bodyPr wrap="none">
              <a:spAutoFit/>
            </a:bodyPr>
            <a:lstStyle/>
            <a:p>
              <a:pPr algn="ctr"/>
              <a:r>
                <a:rPr lang="zh-CN" altLang="en-US" sz="2800" dirty="0">
                  <a:solidFill>
                    <a:srgbClr val="FFC000"/>
                  </a:solidFill>
                  <a:latin typeface="+mj-ea"/>
                  <a:ea typeface="+mj-ea"/>
                </a:rPr>
                <a:t>在扶贫领域谋取私利</a:t>
              </a:r>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 calcmode="lin" valueType="num">
                                      <p:cBhvr>
                                        <p:cTn id="9" dur="750" fill="hold"/>
                                        <p:tgtEl>
                                          <p:spTgt spid="7"/>
                                        </p:tgtEl>
                                        <p:attrNameLst>
                                          <p:attrName>style.rotation</p:attrName>
                                        </p:attrNameLst>
                                      </p:cBhvr>
                                      <p:tavLst>
                                        <p:tav tm="0">
                                          <p:val>
                                            <p:fltVal val="360"/>
                                          </p:val>
                                        </p:tav>
                                        <p:tav tm="100000">
                                          <p:val>
                                            <p:fltVal val="0"/>
                                          </p:val>
                                        </p:tav>
                                      </p:tavLst>
                                    </p:anim>
                                    <p:animEffect transition="in" filter="fade">
                                      <p:cBhvr>
                                        <p:cTn id="10" dur="750"/>
                                        <p:tgtEl>
                                          <p:spTgt spid="7"/>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Vertical)">
                                      <p:cBhvr>
                                        <p:cTn id="13" dur="750"/>
                                        <p:tgtEl>
                                          <p:spTgt spid="6"/>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75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750" fill="hold"/>
                                        <p:tgtEl>
                                          <p:spTgt spid="9"/>
                                        </p:tgtEl>
                                        <p:attrNameLst>
                                          <p:attrName>ppt_w</p:attrName>
                                        </p:attrNameLst>
                                      </p:cBhvr>
                                      <p:tavLst>
                                        <p:tav tm="0">
                                          <p:val>
                                            <p:fltVal val="0"/>
                                          </p:val>
                                        </p:tav>
                                        <p:tav tm="100000">
                                          <p:val>
                                            <p:strVal val="#ppt_w"/>
                                          </p:val>
                                        </p:tav>
                                      </p:tavLst>
                                    </p:anim>
                                    <p:anim calcmode="lin" valueType="num">
                                      <p:cBhvr>
                                        <p:cTn id="20" dur="750" fill="hold"/>
                                        <p:tgtEl>
                                          <p:spTgt spid="9"/>
                                        </p:tgtEl>
                                        <p:attrNameLst>
                                          <p:attrName>ppt_h</p:attrName>
                                        </p:attrNameLst>
                                      </p:cBhvr>
                                      <p:tavLst>
                                        <p:tav tm="0">
                                          <p:val>
                                            <p:fltVal val="0"/>
                                          </p:val>
                                        </p:tav>
                                        <p:tav tm="100000">
                                          <p:val>
                                            <p:strVal val="#ppt_h"/>
                                          </p:val>
                                        </p:tav>
                                      </p:tavLst>
                                    </p:anim>
                                    <p:animEffect transition="in" filter="fade">
                                      <p:cBhvr>
                                        <p:cTn id="21" dur="75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75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000"/>
                                        <p:tgtEl>
                                          <p:spTgt spid="12"/>
                                        </p:tgtEl>
                                        <p:attrNameLst>
                                          <p:attrName>ppt_y</p:attrName>
                                        </p:attrNameLst>
                                      </p:cBhvr>
                                      <p:tavLst>
                                        <p:tav tm="0">
                                          <p:val>
                                            <p:strVal val="#ppt_y+#ppt_h*1.125000"/>
                                          </p:val>
                                        </p:tav>
                                        <p:tav tm="100000">
                                          <p:val>
                                            <p:strVal val="#ppt_y"/>
                                          </p:val>
                                        </p:tav>
                                      </p:tavLst>
                                    </p:anim>
                                    <p:animEffect transition="in" filter="wipe(up)">
                                      <p:cBhvr>
                                        <p:cTn id="36" dur="1000"/>
                                        <p:tgtEl>
                                          <p:spTgt spid="12"/>
                                        </p:tgtEl>
                                      </p:cBhvr>
                                    </p:animEffect>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6750566"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违反群众纪律，充当黑恶势力保护伞</a:t>
            </a:r>
          </a:p>
        </p:txBody>
      </p:sp>
      <p:sp>
        <p:nvSpPr>
          <p:cNvPr id="4" name="文本框 3"/>
          <p:cNvSpPr txBox="1"/>
          <p:nvPr/>
        </p:nvSpPr>
        <p:spPr>
          <a:xfrm>
            <a:off x="752388" y="3134475"/>
            <a:ext cx="3565769" cy="1674433"/>
          </a:xfrm>
          <a:prstGeom prst="rect">
            <a:avLst/>
          </a:prstGeom>
          <a:noFill/>
        </p:spPr>
        <p:txBody>
          <a:bodyPr vert="horz" wrap="square" rtlCol="0">
            <a:spAutoFit/>
          </a:bodyPr>
          <a:lstStyle>
            <a:defPPr>
              <a:defRPr lang="zh-CN"/>
            </a:defPPr>
            <a:lvl1pPr algn="ctr">
              <a:lnSpc>
                <a:spcPct val="150000"/>
              </a:lnSpc>
              <a:defRPr sz="1600">
                <a:solidFill>
                  <a:schemeClr val="tx1">
                    <a:lumMod val="65000"/>
                    <a:lumOff val="35000"/>
                  </a:schemeClr>
                </a:solidFill>
                <a:latin typeface="+mn-ea"/>
              </a:defRPr>
            </a:lvl1pPr>
          </a:lstStyle>
          <a:p>
            <a:r>
              <a:rPr lang="zh-CN" altLang="en-US" sz="1400"/>
              <a:t>第</a:t>
            </a:r>
            <a:r>
              <a:rPr lang="en-US" altLang="zh-CN" sz="1400" dirty="0"/>
              <a:t>115</a:t>
            </a:r>
            <a:r>
              <a:rPr lang="zh-CN" altLang="en-US" sz="1400" dirty="0"/>
              <a:t>条：利用宗族或者黑恶势力等欺压群众，或者纵容涉黑涉恶活动、为黑恶势力充当“保护伞”的，给予撤销党内职务或者留党察看处分；情节严重的，给予开除党籍处分。</a:t>
            </a:r>
          </a:p>
        </p:txBody>
      </p:sp>
      <p:sp>
        <p:nvSpPr>
          <p:cNvPr id="5" name="文本框 4"/>
          <p:cNvSpPr txBox="1"/>
          <p:nvPr/>
        </p:nvSpPr>
        <p:spPr>
          <a:xfrm>
            <a:off x="718158" y="5510135"/>
            <a:ext cx="10755682" cy="792461"/>
          </a:xfrm>
          <a:prstGeom prst="rect">
            <a:avLst/>
          </a:prstGeom>
          <a:noFill/>
        </p:spPr>
        <p:txBody>
          <a:bodyPr vert="horz" wrap="square" rtlCol="0">
            <a:spAutoFit/>
          </a:bodyPr>
          <a:lstStyle>
            <a:defPPr>
              <a:defRPr lang="zh-CN"/>
            </a:defPPr>
            <a:lvl1pPr algn="ctr">
              <a:lnSpc>
                <a:spcPct val="150000"/>
              </a:lnSpc>
              <a:defRPr sz="1600">
                <a:solidFill>
                  <a:schemeClr val="tx1">
                    <a:lumMod val="65000"/>
                    <a:lumOff val="35000"/>
                  </a:schemeClr>
                </a:solidFill>
                <a:latin typeface="+mn-ea"/>
              </a:defRPr>
            </a:lvl1pPr>
          </a:lstStyle>
          <a:p>
            <a:r>
              <a:rPr lang="en-US" altLang="zh-CN"/>
              <a:t>【</a:t>
            </a:r>
            <a:r>
              <a:rPr lang="zh-CN" altLang="en-US"/>
              <a:t>点评</a:t>
            </a:r>
            <a:r>
              <a:rPr lang="en-US" altLang="zh-CN" dirty="0"/>
              <a:t>】</a:t>
            </a:r>
            <a:r>
              <a:rPr lang="zh-CN" altLang="en-US" dirty="0"/>
              <a:t>扫黑除恶既要抓涉黑组织，也要打掉后面的“保护伞”。只有保持高压态势，做到除恶务尽，才能换得朗朗乾坤，不断增强群众幸福感安全感。</a:t>
            </a:r>
          </a:p>
        </p:txBody>
      </p:sp>
      <p:sp>
        <p:nvSpPr>
          <p:cNvPr id="6" name="矩形 5"/>
          <p:cNvSpPr/>
          <p:nvPr/>
        </p:nvSpPr>
        <p:spPr>
          <a:xfrm>
            <a:off x="718159" y="1759394"/>
            <a:ext cx="3600000" cy="72000"/>
          </a:xfrm>
          <a:prstGeom prst="rect">
            <a:avLst/>
          </a:prstGeom>
          <a:solidFill>
            <a:srgbClr val="E72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2071925" y="1349159"/>
            <a:ext cx="892469" cy="892469"/>
          </a:xfrm>
          <a:prstGeom prst="ellipse">
            <a:avLst/>
          </a:prstGeom>
          <a:gradFill>
            <a:gsLst>
              <a:gs pos="0">
                <a:srgbClr val="C00000"/>
              </a:gs>
              <a:gs pos="100000">
                <a:srgbClr val="C00000"/>
              </a:gs>
              <a:gs pos="55000">
                <a:srgbClr val="E72E1E"/>
              </a:gs>
            </a:gsLst>
            <a:lin ang="5400000" scaled="1"/>
          </a:gradFill>
          <a:ln w="381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FFDF8"/>
                </a:solidFill>
              </a:rPr>
              <a:t>08</a:t>
            </a:r>
            <a:endParaRPr lang="zh-CN" altLang="en-US" sz="2400" b="1" dirty="0">
              <a:solidFill>
                <a:srgbClr val="FFFDF8"/>
              </a:solidFill>
            </a:endParaRPr>
          </a:p>
        </p:txBody>
      </p:sp>
      <p:sp>
        <p:nvSpPr>
          <p:cNvPr id="8" name="矩形 7"/>
          <p:cNvSpPr/>
          <p:nvPr/>
        </p:nvSpPr>
        <p:spPr>
          <a:xfrm>
            <a:off x="718159" y="5026606"/>
            <a:ext cx="3600000" cy="72000"/>
          </a:xfrm>
          <a:prstGeom prst="rect">
            <a:avLst/>
          </a:prstGeom>
          <a:solidFill>
            <a:srgbClr val="E72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a"/>
          <p:cNvSpPr/>
          <p:nvPr/>
        </p:nvSpPr>
        <p:spPr>
          <a:xfrm>
            <a:off x="718158" y="2394654"/>
            <a:ext cx="3599999" cy="540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r>
              <a:rPr lang="zh-CN" altLang="en-US" dirty="0">
                <a:solidFill>
                  <a:srgbClr val="FFFDF8"/>
                </a:solidFill>
                <a:latin typeface="+mj-ea"/>
                <a:ea typeface="+mj-ea"/>
              </a:rPr>
              <a:t>条例原文</a:t>
            </a:r>
            <a:endParaRPr dirty="0">
              <a:solidFill>
                <a:srgbClr val="FFFDF8"/>
              </a:solidFill>
              <a:latin typeface="+mj-ea"/>
              <a:ea typeface="+mj-ea"/>
            </a:endParaRPr>
          </a:p>
        </p:txBody>
      </p:sp>
      <p:sp>
        <p:nvSpPr>
          <p:cNvPr id="10" name="箭头: 右 9"/>
          <p:cNvSpPr/>
          <p:nvPr/>
        </p:nvSpPr>
        <p:spPr>
          <a:xfrm>
            <a:off x="4724278" y="2975458"/>
            <a:ext cx="1103202" cy="907084"/>
          </a:xfrm>
          <a:prstGeom prst="rightArrow">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t>案例八</a:t>
            </a:r>
          </a:p>
        </p:txBody>
      </p:sp>
      <p:sp>
        <p:nvSpPr>
          <p:cNvPr id="11" name="矩形: 圆角 10"/>
          <p:cNvSpPr/>
          <p:nvPr/>
        </p:nvSpPr>
        <p:spPr>
          <a:xfrm>
            <a:off x="6096001" y="1759394"/>
            <a:ext cx="5377840" cy="3429825"/>
          </a:xfrm>
          <a:prstGeom prst="roundRect">
            <a:avLst>
              <a:gd name="adj" fmla="val 10422"/>
            </a:avLst>
          </a:prstGeom>
          <a:gradFill>
            <a:gsLst>
              <a:gs pos="0">
                <a:srgbClr val="FF0000"/>
              </a:gs>
              <a:gs pos="100000">
                <a:srgbClr val="C00000"/>
              </a:gs>
            </a:gsLst>
            <a:lin ang="2700000" scaled="0"/>
          </a:gra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2" name="组合 11"/>
          <p:cNvGrpSpPr/>
          <p:nvPr/>
        </p:nvGrpSpPr>
        <p:grpSpPr>
          <a:xfrm>
            <a:off x="6641386" y="2089090"/>
            <a:ext cx="4287071" cy="2075242"/>
            <a:chOff x="6641386" y="2033537"/>
            <a:chExt cx="4287071" cy="2075242"/>
          </a:xfrm>
        </p:grpSpPr>
        <p:sp>
          <p:nvSpPr>
            <p:cNvPr id="13" name="文本框 12"/>
            <p:cNvSpPr txBox="1"/>
            <p:nvPr/>
          </p:nvSpPr>
          <p:spPr>
            <a:xfrm>
              <a:off x="6641386" y="2539119"/>
              <a:ext cx="4287071" cy="1569660"/>
            </a:xfrm>
            <a:prstGeom prst="rect">
              <a:avLst/>
            </a:prstGeom>
            <a:noFill/>
          </p:spPr>
          <p:txBody>
            <a:bodyPr vert="horz" wrap="square" rtlCol="0">
              <a:spAutoFit/>
            </a:bodyPr>
            <a:lstStyle>
              <a:defPPr>
                <a:defRPr lang="zh-CN"/>
              </a:defPPr>
              <a:lvl1pPr algn="ctr">
                <a:lnSpc>
                  <a:spcPct val="150000"/>
                </a:lnSpc>
                <a:defRPr sz="1600">
                  <a:solidFill>
                    <a:schemeClr val="tx1">
                      <a:lumMod val="65000"/>
                      <a:lumOff val="35000"/>
                    </a:schemeClr>
                  </a:solidFill>
                  <a:latin typeface="+mn-ea"/>
                </a:defRPr>
              </a:lvl1pPr>
            </a:lstStyle>
            <a:p>
              <a:r>
                <a:rPr lang="zh-CN" altLang="en-US">
                  <a:solidFill>
                    <a:srgbClr val="FFFDF8"/>
                  </a:solidFill>
                </a:rPr>
                <a:t>今年</a:t>
              </a:r>
              <a:r>
                <a:rPr lang="en-US" altLang="zh-CN">
                  <a:solidFill>
                    <a:srgbClr val="FFFDF8"/>
                  </a:solidFill>
                </a:rPr>
                <a:t>4</a:t>
              </a:r>
              <a:r>
                <a:rPr lang="zh-CN" altLang="en-US">
                  <a:solidFill>
                    <a:srgbClr val="FFFDF8"/>
                  </a:solidFill>
                </a:rPr>
                <a:t>月</a:t>
              </a:r>
              <a:r>
                <a:rPr lang="en-US" altLang="zh-CN" dirty="0">
                  <a:solidFill>
                    <a:srgbClr val="FFFDF8"/>
                  </a:solidFill>
                </a:rPr>
                <a:t>9</a:t>
              </a:r>
              <a:r>
                <a:rPr lang="zh-CN" altLang="en-US" dirty="0">
                  <a:solidFill>
                    <a:srgbClr val="FFFDF8"/>
                  </a:solidFill>
                </a:rPr>
                <a:t>日，河南省郑州市公安局洁云路分局原局长成健接受审查调查，打响了该省深挖彻查黑恶势力“保护伞”的“第一枪”。据</a:t>
              </a:r>
              <a:r>
                <a:rPr lang="zh-CN" altLang="en-US">
                  <a:solidFill>
                    <a:srgbClr val="FFFDF8"/>
                  </a:solidFill>
                </a:rPr>
                <a:t>查，</a:t>
              </a:r>
              <a:r>
                <a:rPr lang="en-US" altLang="zh-CN">
                  <a:solidFill>
                    <a:srgbClr val="FFFDF8"/>
                  </a:solidFill>
                </a:rPr>
                <a:t>2012</a:t>
              </a:r>
              <a:r>
                <a:rPr lang="zh-CN" altLang="en-US">
                  <a:solidFill>
                    <a:srgbClr val="FFFDF8"/>
                  </a:solidFill>
                </a:rPr>
                <a:t>年</a:t>
              </a:r>
              <a:r>
                <a:rPr lang="en-US" altLang="zh-CN" dirty="0">
                  <a:solidFill>
                    <a:srgbClr val="FFFDF8"/>
                  </a:solidFill>
                </a:rPr>
                <a:t>11</a:t>
              </a:r>
              <a:r>
                <a:rPr lang="zh-CN" altLang="en-US">
                  <a:solidFill>
                    <a:srgbClr val="FFFDF8"/>
                  </a:solidFill>
                </a:rPr>
                <a:t>月至</a:t>
              </a:r>
              <a:r>
                <a:rPr lang="en-US" altLang="zh-CN">
                  <a:solidFill>
                    <a:srgbClr val="FFFDF8"/>
                  </a:solidFill>
                </a:rPr>
                <a:t>2018</a:t>
              </a:r>
              <a:r>
                <a:rPr lang="zh-CN" altLang="en-US">
                  <a:solidFill>
                    <a:srgbClr val="FFFDF8"/>
                  </a:solidFill>
                </a:rPr>
                <a:t>年</a:t>
              </a:r>
              <a:r>
                <a:rPr lang="en-US" altLang="zh-CN" dirty="0">
                  <a:solidFill>
                    <a:srgbClr val="FFFDF8"/>
                  </a:solidFill>
                </a:rPr>
                <a:t>2</a:t>
              </a:r>
              <a:r>
                <a:rPr lang="zh-CN" altLang="en-US" dirty="0">
                  <a:solidFill>
                    <a:srgbClr val="FFFDF8"/>
                  </a:solidFill>
                </a:rPr>
                <a:t>月，成健利用职务便利，多次收受社会人员所送贿赂，为其经营的多家涉黄赌毒场所提供保护。</a:t>
              </a:r>
            </a:p>
          </p:txBody>
        </p:sp>
        <p:sp>
          <p:nvSpPr>
            <p:cNvPr id="14" name="矩形 13"/>
            <p:cNvSpPr/>
            <p:nvPr/>
          </p:nvSpPr>
          <p:spPr>
            <a:xfrm>
              <a:off x="7307595" y="2033537"/>
              <a:ext cx="2954655" cy="461665"/>
            </a:xfrm>
            <a:prstGeom prst="rect">
              <a:avLst/>
            </a:prstGeom>
          </p:spPr>
          <p:txBody>
            <a:bodyPr wrap="none">
              <a:spAutoFit/>
            </a:bodyPr>
            <a:lstStyle/>
            <a:p>
              <a:pPr algn="ctr"/>
              <a:r>
                <a:rPr lang="zh-CN" altLang="en-US" sz="2800" dirty="0">
                  <a:solidFill>
                    <a:srgbClr val="FFC000"/>
                  </a:solidFill>
                  <a:latin typeface="+mj-ea"/>
                  <a:ea typeface="+mj-ea"/>
                </a:rPr>
                <a:t>充当黑恶势力保护伞</a:t>
              </a:r>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 calcmode="lin" valueType="num">
                                      <p:cBhvr>
                                        <p:cTn id="9" dur="750" fill="hold"/>
                                        <p:tgtEl>
                                          <p:spTgt spid="7"/>
                                        </p:tgtEl>
                                        <p:attrNameLst>
                                          <p:attrName>style.rotation</p:attrName>
                                        </p:attrNameLst>
                                      </p:cBhvr>
                                      <p:tavLst>
                                        <p:tav tm="0">
                                          <p:val>
                                            <p:fltVal val="360"/>
                                          </p:val>
                                        </p:tav>
                                        <p:tav tm="100000">
                                          <p:val>
                                            <p:fltVal val="0"/>
                                          </p:val>
                                        </p:tav>
                                      </p:tavLst>
                                    </p:anim>
                                    <p:animEffect transition="in" filter="fade">
                                      <p:cBhvr>
                                        <p:cTn id="10" dur="750"/>
                                        <p:tgtEl>
                                          <p:spTgt spid="7"/>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Vertical)">
                                      <p:cBhvr>
                                        <p:cTn id="13" dur="750"/>
                                        <p:tgtEl>
                                          <p:spTgt spid="6"/>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75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750" fill="hold"/>
                                        <p:tgtEl>
                                          <p:spTgt spid="9"/>
                                        </p:tgtEl>
                                        <p:attrNameLst>
                                          <p:attrName>ppt_w</p:attrName>
                                        </p:attrNameLst>
                                      </p:cBhvr>
                                      <p:tavLst>
                                        <p:tav tm="0">
                                          <p:val>
                                            <p:fltVal val="0"/>
                                          </p:val>
                                        </p:tav>
                                        <p:tav tm="100000">
                                          <p:val>
                                            <p:strVal val="#ppt_w"/>
                                          </p:val>
                                        </p:tav>
                                      </p:tavLst>
                                    </p:anim>
                                    <p:anim calcmode="lin" valueType="num">
                                      <p:cBhvr>
                                        <p:cTn id="20" dur="750" fill="hold"/>
                                        <p:tgtEl>
                                          <p:spTgt spid="9"/>
                                        </p:tgtEl>
                                        <p:attrNameLst>
                                          <p:attrName>ppt_h</p:attrName>
                                        </p:attrNameLst>
                                      </p:cBhvr>
                                      <p:tavLst>
                                        <p:tav tm="0">
                                          <p:val>
                                            <p:fltVal val="0"/>
                                          </p:val>
                                        </p:tav>
                                        <p:tav tm="100000">
                                          <p:val>
                                            <p:strVal val="#ppt_h"/>
                                          </p:val>
                                        </p:tav>
                                      </p:tavLst>
                                    </p:anim>
                                    <p:animEffect transition="in" filter="fade">
                                      <p:cBhvr>
                                        <p:cTn id="21" dur="75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75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000"/>
                                        <p:tgtEl>
                                          <p:spTgt spid="12"/>
                                        </p:tgtEl>
                                        <p:attrNameLst>
                                          <p:attrName>ppt_y</p:attrName>
                                        </p:attrNameLst>
                                      </p:cBhvr>
                                      <p:tavLst>
                                        <p:tav tm="0">
                                          <p:val>
                                            <p:strVal val="#ppt_y+#ppt_h*1.125000"/>
                                          </p:val>
                                        </p:tav>
                                        <p:tav tm="100000">
                                          <p:val>
                                            <p:strVal val="#ppt_y"/>
                                          </p:val>
                                        </p:tav>
                                      </p:tavLst>
                                    </p:anim>
                                    <p:animEffect transition="in" filter="wipe(up)">
                                      <p:cBhvr>
                                        <p:cTn id="36" dur="1000"/>
                                        <p:tgtEl>
                                          <p:spTgt spid="12"/>
                                        </p:tgtEl>
                                      </p:cBhvr>
                                    </p:animEffect>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7160935"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违反工作纪律，形式主义官僚主义严重</a:t>
            </a:r>
          </a:p>
        </p:txBody>
      </p:sp>
      <p:sp>
        <p:nvSpPr>
          <p:cNvPr id="4" name="文本框 3"/>
          <p:cNvSpPr txBox="1"/>
          <p:nvPr/>
        </p:nvSpPr>
        <p:spPr>
          <a:xfrm>
            <a:off x="752388" y="3087680"/>
            <a:ext cx="3565769" cy="1843262"/>
          </a:xfrm>
          <a:prstGeom prst="rect">
            <a:avLst/>
          </a:prstGeom>
          <a:noFill/>
        </p:spPr>
        <p:txBody>
          <a:bodyPr vert="horz" wrap="square" rtlCol="0">
            <a:spAutoFit/>
          </a:bodyPr>
          <a:lstStyle>
            <a:defPPr>
              <a:defRPr lang="zh-CN"/>
            </a:defPPr>
            <a:lvl1pPr algn="ctr">
              <a:lnSpc>
                <a:spcPct val="150000"/>
              </a:lnSpc>
              <a:defRPr sz="1400">
                <a:solidFill>
                  <a:schemeClr val="tx1">
                    <a:lumMod val="65000"/>
                    <a:lumOff val="35000"/>
                  </a:schemeClr>
                </a:solidFill>
                <a:latin typeface="+mn-ea"/>
              </a:defRPr>
            </a:lvl1pPr>
          </a:lstStyle>
          <a:p>
            <a:r>
              <a:rPr lang="zh-CN" altLang="en-US" sz="1100" dirty="0"/>
              <a:t>第</a:t>
            </a:r>
            <a:r>
              <a:rPr lang="en-US" altLang="zh-CN" sz="1100" dirty="0"/>
              <a:t>122</a:t>
            </a:r>
            <a:r>
              <a:rPr lang="zh-CN" altLang="en-US" sz="1100" dirty="0"/>
              <a:t>条：有下列行为之一，造成严重不良影响，对直接责任者和领导责任者，情节较轻的，给予警告或者严重警告处分；情节较重的，给予撤销党内职务或者留党察看处分；情节严重的，给予开除党籍处分：（一）贯彻党中央决策部署只表态不落实的；（二）热衷于搞舆论造势、浮在表面的；（三）单纯以会议贯彻会议、以文件落实文件，在实际工作中不见诸行动的；</a:t>
            </a:r>
          </a:p>
        </p:txBody>
      </p:sp>
      <p:sp>
        <p:nvSpPr>
          <p:cNvPr id="5" name="文本框 4"/>
          <p:cNvSpPr txBox="1"/>
          <p:nvPr/>
        </p:nvSpPr>
        <p:spPr>
          <a:xfrm>
            <a:off x="718158" y="5510135"/>
            <a:ext cx="10755682" cy="792461"/>
          </a:xfrm>
          <a:prstGeom prst="rect">
            <a:avLst/>
          </a:prstGeom>
          <a:noFill/>
        </p:spPr>
        <p:txBody>
          <a:bodyPr vert="horz" wrap="square" rtlCol="0">
            <a:spAutoFit/>
          </a:bodyPr>
          <a:lstStyle>
            <a:defPPr>
              <a:defRPr lang="zh-CN"/>
            </a:defPPr>
            <a:lvl1pPr algn="ctr">
              <a:lnSpc>
                <a:spcPct val="150000"/>
              </a:lnSpc>
              <a:defRPr sz="1600">
                <a:solidFill>
                  <a:schemeClr val="tx1">
                    <a:lumMod val="65000"/>
                    <a:lumOff val="35000"/>
                  </a:schemeClr>
                </a:solidFill>
                <a:latin typeface="+mn-ea"/>
              </a:defRPr>
            </a:lvl1pPr>
          </a:lstStyle>
          <a:p>
            <a:r>
              <a:rPr lang="en-US" altLang="zh-CN"/>
              <a:t>【</a:t>
            </a:r>
            <a:r>
              <a:rPr lang="zh-CN" altLang="en-US"/>
              <a:t>点评</a:t>
            </a:r>
            <a:r>
              <a:rPr lang="en-US" altLang="zh-CN" dirty="0"/>
              <a:t>】</a:t>
            </a:r>
            <a:r>
              <a:rPr lang="zh-CN" altLang="en-US" dirty="0"/>
              <a:t>形式主义、官僚主义具体表现不同，但根子上都是违背党的性质宗旨。纠正“四风”不能止步，作风建设永远在路上。</a:t>
            </a:r>
          </a:p>
        </p:txBody>
      </p:sp>
      <p:sp>
        <p:nvSpPr>
          <p:cNvPr id="6" name="矩形 5"/>
          <p:cNvSpPr/>
          <p:nvPr/>
        </p:nvSpPr>
        <p:spPr>
          <a:xfrm>
            <a:off x="718159" y="1759394"/>
            <a:ext cx="3600000" cy="72000"/>
          </a:xfrm>
          <a:prstGeom prst="rect">
            <a:avLst/>
          </a:prstGeom>
          <a:solidFill>
            <a:srgbClr val="E72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2071925" y="1349159"/>
            <a:ext cx="892469" cy="892469"/>
          </a:xfrm>
          <a:prstGeom prst="ellipse">
            <a:avLst/>
          </a:prstGeom>
          <a:gradFill>
            <a:gsLst>
              <a:gs pos="0">
                <a:srgbClr val="C00000"/>
              </a:gs>
              <a:gs pos="100000">
                <a:srgbClr val="C00000"/>
              </a:gs>
              <a:gs pos="55000">
                <a:srgbClr val="E72E1E"/>
              </a:gs>
            </a:gsLst>
            <a:lin ang="5400000" scaled="1"/>
          </a:gradFill>
          <a:ln w="381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FFDF8"/>
                </a:solidFill>
              </a:rPr>
              <a:t>09</a:t>
            </a:r>
            <a:endParaRPr lang="zh-CN" altLang="en-US" sz="2400" b="1" dirty="0">
              <a:solidFill>
                <a:srgbClr val="FFFDF8"/>
              </a:solidFill>
            </a:endParaRPr>
          </a:p>
        </p:txBody>
      </p:sp>
      <p:sp>
        <p:nvSpPr>
          <p:cNvPr id="8" name="矩形 7"/>
          <p:cNvSpPr/>
          <p:nvPr/>
        </p:nvSpPr>
        <p:spPr>
          <a:xfrm>
            <a:off x="718159" y="5026606"/>
            <a:ext cx="3600000" cy="72000"/>
          </a:xfrm>
          <a:prstGeom prst="rect">
            <a:avLst/>
          </a:prstGeom>
          <a:solidFill>
            <a:srgbClr val="E72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a"/>
          <p:cNvSpPr/>
          <p:nvPr/>
        </p:nvSpPr>
        <p:spPr>
          <a:xfrm>
            <a:off x="718158" y="2394654"/>
            <a:ext cx="3599999" cy="540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r>
              <a:rPr lang="zh-CN" altLang="en-US" dirty="0">
                <a:solidFill>
                  <a:srgbClr val="FFFDF8"/>
                </a:solidFill>
                <a:latin typeface="+mj-ea"/>
                <a:ea typeface="+mj-ea"/>
              </a:rPr>
              <a:t>条例原文</a:t>
            </a:r>
            <a:endParaRPr dirty="0">
              <a:solidFill>
                <a:srgbClr val="FFFDF8"/>
              </a:solidFill>
              <a:latin typeface="+mj-ea"/>
              <a:ea typeface="+mj-ea"/>
            </a:endParaRPr>
          </a:p>
        </p:txBody>
      </p:sp>
      <p:sp>
        <p:nvSpPr>
          <p:cNvPr id="10" name="箭头: 右 9"/>
          <p:cNvSpPr/>
          <p:nvPr/>
        </p:nvSpPr>
        <p:spPr>
          <a:xfrm>
            <a:off x="4724278" y="2975458"/>
            <a:ext cx="1103202" cy="907084"/>
          </a:xfrm>
          <a:prstGeom prst="rightArrow">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t>案例九</a:t>
            </a:r>
          </a:p>
        </p:txBody>
      </p:sp>
      <p:sp>
        <p:nvSpPr>
          <p:cNvPr id="11" name="矩形: 圆角 10"/>
          <p:cNvSpPr/>
          <p:nvPr/>
        </p:nvSpPr>
        <p:spPr>
          <a:xfrm>
            <a:off x="6096001" y="1759394"/>
            <a:ext cx="5377840" cy="3429825"/>
          </a:xfrm>
          <a:prstGeom prst="roundRect">
            <a:avLst>
              <a:gd name="adj" fmla="val 10422"/>
            </a:avLst>
          </a:prstGeom>
          <a:gradFill>
            <a:gsLst>
              <a:gs pos="0">
                <a:srgbClr val="FF0000"/>
              </a:gs>
              <a:gs pos="100000">
                <a:srgbClr val="C00000"/>
              </a:gs>
            </a:gsLst>
            <a:lin ang="2700000" scaled="0"/>
          </a:gra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2" name="组合 11"/>
          <p:cNvGrpSpPr/>
          <p:nvPr/>
        </p:nvGrpSpPr>
        <p:grpSpPr>
          <a:xfrm>
            <a:off x="6641386" y="2271287"/>
            <a:ext cx="4287071" cy="2180015"/>
            <a:chOff x="6641386" y="2033537"/>
            <a:chExt cx="4287071" cy="2180015"/>
          </a:xfrm>
        </p:grpSpPr>
        <p:sp>
          <p:nvSpPr>
            <p:cNvPr id="13" name="文本框 12"/>
            <p:cNvSpPr txBox="1"/>
            <p:nvPr/>
          </p:nvSpPr>
          <p:spPr>
            <a:xfrm>
              <a:off x="6641386" y="2539119"/>
              <a:ext cx="4287071" cy="1674433"/>
            </a:xfrm>
            <a:prstGeom prst="rect">
              <a:avLst/>
            </a:prstGeom>
            <a:noFill/>
          </p:spPr>
          <p:txBody>
            <a:bodyPr vert="horz" wrap="square" rtlCol="0">
              <a:spAutoFit/>
            </a:bodyPr>
            <a:lstStyle/>
            <a:p>
              <a:pPr algn="ctr">
                <a:lnSpc>
                  <a:spcPct val="150000"/>
                </a:lnSpc>
              </a:pPr>
              <a:r>
                <a:rPr lang="en-US" altLang="zh-CN" sz="1400" dirty="0">
                  <a:solidFill>
                    <a:srgbClr val="FFFDF8"/>
                  </a:solidFill>
                  <a:latin typeface="+mn-ea"/>
                </a:rPr>
                <a:t>【</a:t>
              </a:r>
              <a:r>
                <a:rPr lang="zh-CN" altLang="en-US" sz="1400" dirty="0">
                  <a:solidFill>
                    <a:srgbClr val="FFFDF8"/>
                  </a:solidFill>
                  <a:latin typeface="+mn-ea"/>
                </a:rPr>
                <a:t>案例</a:t>
              </a:r>
              <a:r>
                <a:rPr lang="en-US" altLang="zh-CN" sz="1400" dirty="0">
                  <a:solidFill>
                    <a:srgbClr val="FFFDF8"/>
                  </a:solidFill>
                  <a:latin typeface="+mn-ea"/>
                </a:rPr>
                <a:t>】</a:t>
              </a:r>
              <a:r>
                <a:rPr lang="zh-CN" altLang="en-US" sz="1400" dirty="0">
                  <a:solidFill>
                    <a:srgbClr val="FFFDF8"/>
                  </a:solidFill>
                  <a:latin typeface="+mn-ea"/>
                </a:rPr>
                <a:t>参加省管干部轮训班，</a:t>
              </a:r>
              <a:r>
                <a:rPr lang="en-US" altLang="zh-CN" sz="1400" dirty="0">
                  <a:solidFill>
                    <a:srgbClr val="FFFDF8"/>
                  </a:solidFill>
                  <a:latin typeface="+mn-ea"/>
                </a:rPr>
                <a:t>5</a:t>
              </a:r>
              <a:r>
                <a:rPr lang="zh-CN" altLang="en-US" sz="1400" dirty="0">
                  <a:solidFill>
                    <a:srgbClr val="FFFDF8"/>
                  </a:solidFill>
                  <a:latin typeface="+mn-ea"/>
                </a:rPr>
                <a:t>天学习时间有</a:t>
              </a:r>
              <a:r>
                <a:rPr lang="en-US" altLang="zh-CN" sz="1400" dirty="0">
                  <a:solidFill>
                    <a:srgbClr val="FFFDF8"/>
                  </a:solidFill>
                  <a:latin typeface="+mn-ea"/>
                </a:rPr>
                <a:t>2</a:t>
              </a:r>
              <a:r>
                <a:rPr lang="zh-CN" altLang="en-US" sz="1400" dirty="0">
                  <a:solidFill>
                    <a:srgbClr val="FFFDF8"/>
                  </a:solidFill>
                  <a:latin typeface="+mn-ea"/>
                </a:rPr>
                <a:t>天私自安排他人顶替上课；应参加的厅务会议和其他专题会议共</a:t>
              </a:r>
              <a:r>
                <a:rPr lang="en-US" altLang="zh-CN" sz="1400" dirty="0">
                  <a:solidFill>
                    <a:srgbClr val="FFFDF8"/>
                  </a:solidFill>
                  <a:latin typeface="+mn-ea"/>
                </a:rPr>
                <a:t>109</a:t>
              </a:r>
              <a:r>
                <a:rPr lang="zh-CN" altLang="en-US" sz="1400" dirty="0">
                  <a:solidFill>
                    <a:srgbClr val="FFFDF8"/>
                  </a:solidFill>
                  <a:latin typeface="+mn-ea"/>
                </a:rPr>
                <a:t>次，以各种借口缺席</a:t>
              </a:r>
              <a:r>
                <a:rPr lang="en-US" altLang="zh-CN" sz="1400" dirty="0">
                  <a:solidFill>
                    <a:srgbClr val="FFFDF8"/>
                  </a:solidFill>
                  <a:latin typeface="+mn-ea"/>
                </a:rPr>
                <a:t>63</a:t>
              </a:r>
              <a:r>
                <a:rPr lang="zh-CN" altLang="en-US" sz="1400" dirty="0">
                  <a:solidFill>
                    <a:srgbClr val="FFFDF8"/>
                  </a:solidFill>
                  <a:latin typeface="+mn-ea"/>
                </a:rPr>
                <a:t>次</a:t>
              </a:r>
              <a:r>
                <a:rPr lang="en-US" altLang="zh-CN" sz="1400" dirty="0">
                  <a:solidFill>
                    <a:srgbClr val="FFFDF8"/>
                  </a:solidFill>
                  <a:latin typeface="+mn-ea"/>
                </a:rPr>
                <a:t>……</a:t>
              </a:r>
              <a:r>
                <a:rPr lang="zh-CN" altLang="en-US" sz="1400" dirty="0">
                  <a:solidFill>
                    <a:srgbClr val="FFFDF8"/>
                  </a:solidFill>
                  <a:latin typeface="+mn-ea"/>
                </a:rPr>
                <a:t>海南省林业厅原副厅长王春东曾因形式主义、官僚主义问题被公开通报，后因严重违纪违法被开除党籍、开除公职。</a:t>
              </a:r>
            </a:p>
          </p:txBody>
        </p:sp>
        <p:sp>
          <p:nvSpPr>
            <p:cNvPr id="14" name="矩形 13"/>
            <p:cNvSpPr/>
            <p:nvPr/>
          </p:nvSpPr>
          <p:spPr>
            <a:xfrm>
              <a:off x="7419003" y="2033537"/>
              <a:ext cx="2731838" cy="461665"/>
            </a:xfrm>
            <a:prstGeom prst="rect">
              <a:avLst/>
            </a:prstGeom>
          </p:spPr>
          <p:txBody>
            <a:bodyPr wrap="none">
              <a:spAutoFit/>
            </a:bodyPr>
            <a:lstStyle/>
            <a:p>
              <a:pPr algn="ctr"/>
              <a:r>
                <a:rPr lang="zh-CN" altLang="en-US" sz="2800" dirty="0">
                  <a:solidFill>
                    <a:srgbClr val="FFC000"/>
                  </a:solidFill>
                  <a:latin typeface="+mj-ea"/>
                  <a:ea typeface="+mj-ea"/>
                </a:rPr>
                <a:t>形式主义 官僚主义</a:t>
              </a:r>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 calcmode="lin" valueType="num">
                                      <p:cBhvr>
                                        <p:cTn id="9" dur="750" fill="hold"/>
                                        <p:tgtEl>
                                          <p:spTgt spid="7"/>
                                        </p:tgtEl>
                                        <p:attrNameLst>
                                          <p:attrName>style.rotation</p:attrName>
                                        </p:attrNameLst>
                                      </p:cBhvr>
                                      <p:tavLst>
                                        <p:tav tm="0">
                                          <p:val>
                                            <p:fltVal val="360"/>
                                          </p:val>
                                        </p:tav>
                                        <p:tav tm="100000">
                                          <p:val>
                                            <p:fltVal val="0"/>
                                          </p:val>
                                        </p:tav>
                                      </p:tavLst>
                                    </p:anim>
                                    <p:animEffect transition="in" filter="fade">
                                      <p:cBhvr>
                                        <p:cTn id="10" dur="750"/>
                                        <p:tgtEl>
                                          <p:spTgt spid="7"/>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Vertical)">
                                      <p:cBhvr>
                                        <p:cTn id="13" dur="750"/>
                                        <p:tgtEl>
                                          <p:spTgt spid="6"/>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75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750" fill="hold"/>
                                        <p:tgtEl>
                                          <p:spTgt spid="9"/>
                                        </p:tgtEl>
                                        <p:attrNameLst>
                                          <p:attrName>ppt_w</p:attrName>
                                        </p:attrNameLst>
                                      </p:cBhvr>
                                      <p:tavLst>
                                        <p:tav tm="0">
                                          <p:val>
                                            <p:fltVal val="0"/>
                                          </p:val>
                                        </p:tav>
                                        <p:tav tm="100000">
                                          <p:val>
                                            <p:strVal val="#ppt_w"/>
                                          </p:val>
                                        </p:tav>
                                      </p:tavLst>
                                    </p:anim>
                                    <p:anim calcmode="lin" valueType="num">
                                      <p:cBhvr>
                                        <p:cTn id="20" dur="750" fill="hold"/>
                                        <p:tgtEl>
                                          <p:spTgt spid="9"/>
                                        </p:tgtEl>
                                        <p:attrNameLst>
                                          <p:attrName>ppt_h</p:attrName>
                                        </p:attrNameLst>
                                      </p:cBhvr>
                                      <p:tavLst>
                                        <p:tav tm="0">
                                          <p:val>
                                            <p:fltVal val="0"/>
                                          </p:val>
                                        </p:tav>
                                        <p:tav tm="100000">
                                          <p:val>
                                            <p:strVal val="#ppt_h"/>
                                          </p:val>
                                        </p:tav>
                                      </p:tavLst>
                                    </p:anim>
                                    <p:animEffect transition="in" filter="fade">
                                      <p:cBhvr>
                                        <p:cTn id="21" dur="75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75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000"/>
                                        <p:tgtEl>
                                          <p:spTgt spid="12"/>
                                        </p:tgtEl>
                                        <p:attrNameLst>
                                          <p:attrName>ppt_y</p:attrName>
                                        </p:attrNameLst>
                                      </p:cBhvr>
                                      <p:tavLst>
                                        <p:tav tm="0">
                                          <p:val>
                                            <p:strVal val="#ppt_y+#ppt_h*1.125000"/>
                                          </p:val>
                                        </p:tav>
                                        <p:tav tm="100000">
                                          <p:val>
                                            <p:strVal val="#ppt_y"/>
                                          </p:val>
                                        </p:tav>
                                      </p:tavLst>
                                    </p:anim>
                                    <p:animEffect transition="in" filter="wipe(up)">
                                      <p:cBhvr>
                                        <p:cTn id="36" dur="1000"/>
                                        <p:tgtEl>
                                          <p:spTgt spid="12"/>
                                        </p:tgtEl>
                                      </p:cBhvr>
                                    </p:animEffect>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5929828"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违反生活纪律，不重视家风建设</a:t>
            </a:r>
          </a:p>
        </p:txBody>
      </p:sp>
      <p:sp>
        <p:nvSpPr>
          <p:cNvPr id="4" name="文本框 3"/>
          <p:cNvSpPr txBox="1"/>
          <p:nvPr/>
        </p:nvSpPr>
        <p:spPr>
          <a:xfrm>
            <a:off x="752388" y="3010582"/>
            <a:ext cx="3565769" cy="1900457"/>
          </a:xfrm>
          <a:prstGeom prst="rect">
            <a:avLst/>
          </a:prstGeom>
          <a:noFill/>
        </p:spPr>
        <p:txBody>
          <a:bodyPr vert="horz" wrap="square" rtlCol="0">
            <a:spAutoFit/>
          </a:bodyPr>
          <a:lstStyle>
            <a:defPPr>
              <a:defRPr lang="zh-CN"/>
            </a:defPPr>
            <a:lvl1pPr algn="ctr">
              <a:lnSpc>
                <a:spcPct val="150000"/>
              </a:lnSpc>
              <a:defRPr sz="1400">
                <a:solidFill>
                  <a:schemeClr val="tx1">
                    <a:lumMod val="65000"/>
                    <a:lumOff val="35000"/>
                  </a:schemeClr>
                </a:solidFill>
                <a:latin typeface="+mn-ea"/>
              </a:defRPr>
            </a:lvl1pPr>
          </a:lstStyle>
          <a:p>
            <a:r>
              <a:rPr lang="zh-CN" altLang="en-US" sz="1600" dirty="0"/>
              <a:t>党员领导干部不重视家风建设，对配偶、子女及其配偶失管失教，造成不良影响或者严重后果的，给予警告或者严重警告处分；情节严重的，给予撤销党内职务处分。</a:t>
            </a:r>
          </a:p>
        </p:txBody>
      </p:sp>
      <p:sp>
        <p:nvSpPr>
          <p:cNvPr id="5" name="文本框 4"/>
          <p:cNvSpPr txBox="1"/>
          <p:nvPr/>
        </p:nvSpPr>
        <p:spPr>
          <a:xfrm>
            <a:off x="718158" y="5510135"/>
            <a:ext cx="10755682" cy="792461"/>
          </a:xfrm>
          <a:prstGeom prst="rect">
            <a:avLst/>
          </a:prstGeom>
          <a:noFill/>
        </p:spPr>
        <p:txBody>
          <a:bodyPr vert="horz" wrap="square" rtlCol="0">
            <a:spAutoFit/>
          </a:bodyPr>
          <a:lstStyle>
            <a:defPPr>
              <a:defRPr lang="zh-CN"/>
            </a:defPPr>
            <a:lvl1pPr algn="ctr">
              <a:lnSpc>
                <a:spcPct val="150000"/>
              </a:lnSpc>
              <a:defRPr sz="1600">
                <a:solidFill>
                  <a:schemeClr val="tx1">
                    <a:lumMod val="65000"/>
                    <a:lumOff val="35000"/>
                  </a:schemeClr>
                </a:solidFill>
                <a:latin typeface="+mn-ea"/>
              </a:defRPr>
            </a:lvl1pPr>
          </a:lstStyle>
          <a:p>
            <a:r>
              <a:rPr lang="en-US" altLang="zh-CN"/>
              <a:t>【</a:t>
            </a:r>
            <a:r>
              <a:rPr lang="zh-CN" altLang="en-US"/>
              <a:t>点评</a:t>
            </a:r>
            <a:r>
              <a:rPr lang="en-US" altLang="zh-CN" dirty="0"/>
              <a:t>】</a:t>
            </a:r>
            <a:r>
              <a:rPr lang="zh-CN" altLang="en-US" dirty="0"/>
              <a:t>家风连着党风民风</a:t>
            </a:r>
            <a:r>
              <a:rPr lang="zh-CN" altLang="en-US"/>
              <a:t>。新</a:t>
            </a:r>
            <a:r>
              <a:rPr lang="en-US" altLang="zh-CN"/>
              <a:t>《</a:t>
            </a:r>
            <a:r>
              <a:rPr lang="zh-CN" altLang="en-US"/>
              <a:t>条例</a:t>
            </a:r>
            <a:r>
              <a:rPr lang="en-US" altLang="zh-CN" dirty="0"/>
              <a:t>》</a:t>
            </a:r>
            <a:r>
              <a:rPr lang="zh-CN" altLang="en-US" dirty="0"/>
              <a:t>的明确规定向党员干部发出警示，应廉洁修身，廉洁齐家，防止妻儿成为贪腐导火索，防止被身边人“拉下水”。</a:t>
            </a:r>
          </a:p>
        </p:txBody>
      </p:sp>
      <p:sp>
        <p:nvSpPr>
          <p:cNvPr id="6" name="矩形 5"/>
          <p:cNvSpPr/>
          <p:nvPr/>
        </p:nvSpPr>
        <p:spPr>
          <a:xfrm>
            <a:off x="718159" y="1759394"/>
            <a:ext cx="3600000" cy="72000"/>
          </a:xfrm>
          <a:prstGeom prst="rect">
            <a:avLst/>
          </a:prstGeom>
          <a:solidFill>
            <a:srgbClr val="E72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2071925" y="1349159"/>
            <a:ext cx="892469" cy="892469"/>
          </a:xfrm>
          <a:prstGeom prst="ellipse">
            <a:avLst/>
          </a:prstGeom>
          <a:gradFill>
            <a:gsLst>
              <a:gs pos="0">
                <a:srgbClr val="C00000"/>
              </a:gs>
              <a:gs pos="100000">
                <a:srgbClr val="C00000"/>
              </a:gs>
              <a:gs pos="55000">
                <a:srgbClr val="E72E1E"/>
              </a:gs>
            </a:gsLst>
            <a:lin ang="5400000" scaled="1"/>
          </a:gradFill>
          <a:ln w="381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FFDF8"/>
                </a:solidFill>
              </a:rPr>
              <a:t>10</a:t>
            </a:r>
            <a:endParaRPr lang="zh-CN" altLang="en-US" sz="2400" b="1" dirty="0">
              <a:solidFill>
                <a:srgbClr val="FFFDF8"/>
              </a:solidFill>
            </a:endParaRPr>
          </a:p>
        </p:txBody>
      </p:sp>
      <p:sp>
        <p:nvSpPr>
          <p:cNvPr id="8" name="矩形 7"/>
          <p:cNvSpPr/>
          <p:nvPr/>
        </p:nvSpPr>
        <p:spPr>
          <a:xfrm>
            <a:off x="718159" y="5026606"/>
            <a:ext cx="3600000" cy="72000"/>
          </a:xfrm>
          <a:prstGeom prst="rect">
            <a:avLst/>
          </a:prstGeom>
          <a:solidFill>
            <a:srgbClr val="E72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a"/>
          <p:cNvSpPr/>
          <p:nvPr/>
        </p:nvSpPr>
        <p:spPr>
          <a:xfrm>
            <a:off x="718158" y="2394654"/>
            <a:ext cx="3599999" cy="540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r>
              <a:rPr lang="zh-CN" altLang="en-US" dirty="0">
                <a:solidFill>
                  <a:srgbClr val="FFFDF8"/>
                </a:solidFill>
                <a:latin typeface="+mj-ea"/>
                <a:ea typeface="+mj-ea"/>
              </a:rPr>
              <a:t>条例原文</a:t>
            </a:r>
            <a:endParaRPr dirty="0">
              <a:solidFill>
                <a:srgbClr val="FFFDF8"/>
              </a:solidFill>
              <a:latin typeface="+mj-ea"/>
              <a:ea typeface="+mj-ea"/>
            </a:endParaRPr>
          </a:p>
        </p:txBody>
      </p:sp>
      <p:sp>
        <p:nvSpPr>
          <p:cNvPr id="10" name="箭头: 右 9"/>
          <p:cNvSpPr/>
          <p:nvPr/>
        </p:nvSpPr>
        <p:spPr>
          <a:xfrm>
            <a:off x="4724278" y="2975458"/>
            <a:ext cx="1103202" cy="907084"/>
          </a:xfrm>
          <a:prstGeom prst="rightArrow">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t>案例十</a:t>
            </a:r>
          </a:p>
        </p:txBody>
      </p:sp>
      <p:sp>
        <p:nvSpPr>
          <p:cNvPr id="11" name="矩形: 圆角 10"/>
          <p:cNvSpPr/>
          <p:nvPr/>
        </p:nvSpPr>
        <p:spPr>
          <a:xfrm>
            <a:off x="6096001" y="1759394"/>
            <a:ext cx="5377840" cy="3429825"/>
          </a:xfrm>
          <a:prstGeom prst="roundRect">
            <a:avLst>
              <a:gd name="adj" fmla="val 10422"/>
            </a:avLst>
          </a:prstGeom>
          <a:gradFill>
            <a:gsLst>
              <a:gs pos="0">
                <a:srgbClr val="FF0000"/>
              </a:gs>
              <a:gs pos="100000">
                <a:srgbClr val="C00000"/>
              </a:gs>
            </a:gsLst>
            <a:lin ang="2700000" scaled="0"/>
          </a:gradFill>
          <a:ln w="2540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2" name="组合 11"/>
          <p:cNvGrpSpPr/>
          <p:nvPr/>
        </p:nvGrpSpPr>
        <p:grpSpPr>
          <a:xfrm>
            <a:off x="6641386" y="2061133"/>
            <a:ext cx="4287071" cy="2826346"/>
            <a:chOff x="6641386" y="2033537"/>
            <a:chExt cx="4287071" cy="2826346"/>
          </a:xfrm>
        </p:grpSpPr>
        <p:sp>
          <p:nvSpPr>
            <p:cNvPr id="13" name="文本框 12"/>
            <p:cNvSpPr txBox="1"/>
            <p:nvPr/>
          </p:nvSpPr>
          <p:spPr>
            <a:xfrm>
              <a:off x="6641386" y="2539119"/>
              <a:ext cx="4287071" cy="2320764"/>
            </a:xfrm>
            <a:prstGeom prst="rect">
              <a:avLst/>
            </a:prstGeom>
            <a:noFill/>
          </p:spPr>
          <p:txBody>
            <a:bodyPr vert="horz" wrap="square" rtlCol="0">
              <a:spAutoFit/>
            </a:bodyPr>
            <a:lstStyle/>
            <a:p>
              <a:pPr algn="ctr">
                <a:lnSpc>
                  <a:spcPct val="150000"/>
                </a:lnSpc>
              </a:pPr>
              <a:r>
                <a:rPr lang="zh-CN" altLang="en-US" sz="1400" dirty="0">
                  <a:solidFill>
                    <a:srgbClr val="FFFDF8"/>
                  </a:solidFill>
                  <a:latin typeface="+mn-ea"/>
                </a:rPr>
                <a:t>河北省委原书记周本顺之子，全国人大环资委原副主任委员白恩培的妻子，国家发改委原副主任、国家能源局原局长刘铁男之子，江苏省委原常委、秘书长赵少麟之子</a:t>
              </a:r>
              <a:r>
                <a:rPr lang="en-US" altLang="zh-CN" sz="1400" dirty="0">
                  <a:solidFill>
                    <a:srgbClr val="FFFDF8"/>
                  </a:solidFill>
                  <a:latin typeface="+mn-ea"/>
                </a:rPr>
                <a:t>……</a:t>
              </a:r>
              <a:r>
                <a:rPr lang="zh-CN" altLang="en-US" sz="1400" dirty="0">
                  <a:solidFill>
                    <a:srgbClr val="FFFDF8"/>
                  </a:solidFill>
                  <a:latin typeface="+mn-ea"/>
                </a:rPr>
                <a:t>一个个腐败领域的“夫妻档”“父子兵”“全家腐”，透视出家风的重要性。苏荣在忏悔录中写道：“我家成了‘权钱交易所’，我就是‘所长’，老婆是‘收款员’。”</a:t>
              </a:r>
            </a:p>
          </p:txBody>
        </p:sp>
        <p:sp>
          <p:nvSpPr>
            <p:cNvPr id="14" name="矩形 13"/>
            <p:cNvSpPr/>
            <p:nvPr/>
          </p:nvSpPr>
          <p:spPr>
            <a:xfrm>
              <a:off x="7615371" y="2033537"/>
              <a:ext cx="2339103" cy="461665"/>
            </a:xfrm>
            <a:prstGeom prst="rect">
              <a:avLst/>
            </a:prstGeom>
          </p:spPr>
          <p:txBody>
            <a:bodyPr wrap="none">
              <a:spAutoFit/>
            </a:bodyPr>
            <a:lstStyle/>
            <a:p>
              <a:pPr algn="ctr"/>
              <a:r>
                <a:rPr lang="zh-CN" altLang="en-US" sz="2800" dirty="0">
                  <a:solidFill>
                    <a:srgbClr val="FFC000"/>
                  </a:solidFill>
                  <a:latin typeface="+mj-ea"/>
                  <a:ea typeface="+mj-ea"/>
                </a:rPr>
                <a:t>不重视家风建设</a:t>
              </a:r>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 calcmode="lin" valueType="num">
                                      <p:cBhvr>
                                        <p:cTn id="9" dur="750" fill="hold"/>
                                        <p:tgtEl>
                                          <p:spTgt spid="7"/>
                                        </p:tgtEl>
                                        <p:attrNameLst>
                                          <p:attrName>style.rotation</p:attrName>
                                        </p:attrNameLst>
                                      </p:cBhvr>
                                      <p:tavLst>
                                        <p:tav tm="0">
                                          <p:val>
                                            <p:fltVal val="360"/>
                                          </p:val>
                                        </p:tav>
                                        <p:tav tm="100000">
                                          <p:val>
                                            <p:fltVal val="0"/>
                                          </p:val>
                                        </p:tav>
                                      </p:tavLst>
                                    </p:anim>
                                    <p:animEffect transition="in" filter="fade">
                                      <p:cBhvr>
                                        <p:cTn id="10" dur="750"/>
                                        <p:tgtEl>
                                          <p:spTgt spid="7"/>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Vertical)">
                                      <p:cBhvr>
                                        <p:cTn id="13" dur="750"/>
                                        <p:tgtEl>
                                          <p:spTgt spid="6"/>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75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750" fill="hold"/>
                                        <p:tgtEl>
                                          <p:spTgt spid="9"/>
                                        </p:tgtEl>
                                        <p:attrNameLst>
                                          <p:attrName>ppt_w</p:attrName>
                                        </p:attrNameLst>
                                      </p:cBhvr>
                                      <p:tavLst>
                                        <p:tav tm="0">
                                          <p:val>
                                            <p:fltVal val="0"/>
                                          </p:val>
                                        </p:tav>
                                        <p:tav tm="100000">
                                          <p:val>
                                            <p:strVal val="#ppt_w"/>
                                          </p:val>
                                        </p:tav>
                                      </p:tavLst>
                                    </p:anim>
                                    <p:anim calcmode="lin" valueType="num">
                                      <p:cBhvr>
                                        <p:cTn id="20" dur="750" fill="hold"/>
                                        <p:tgtEl>
                                          <p:spTgt spid="9"/>
                                        </p:tgtEl>
                                        <p:attrNameLst>
                                          <p:attrName>ppt_h</p:attrName>
                                        </p:attrNameLst>
                                      </p:cBhvr>
                                      <p:tavLst>
                                        <p:tav tm="0">
                                          <p:val>
                                            <p:fltVal val="0"/>
                                          </p:val>
                                        </p:tav>
                                        <p:tav tm="100000">
                                          <p:val>
                                            <p:strVal val="#ppt_h"/>
                                          </p:val>
                                        </p:tav>
                                      </p:tavLst>
                                    </p:anim>
                                    <p:animEffect transition="in" filter="fade">
                                      <p:cBhvr>
                                        <p:cTn id="21" dur="75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75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000"/>
                                        <p:tgtEl>
                                          <p:spTgt spid="12"/>
                                        </p:tgtEl>
                                        <p:attrNameLst>
                                          <p:attrName>ppt_y</p:attrName>
                                        </p:attrNameLst>
                                      </p:cBhvr>
                                      <p:tavLst>
                                        <p:tav tm="0">
                                          <p:val>
                                            <p:strVal val="#ppt_y+#ppt_h*1.125000"/>
                                          </p:val>
                                        </p:tav>
                                        <p:tav tm="100000">
                                          <p:val>
                                            <p:strVal val="#ppt_y"/>
                                          </p:val>
                                        </p:tav>
                                      </p:tavLst>
                                    </p:anim>
                                    <p:animEffect transition="in" filter="wipe(up)">
                                      <p:cBhvr>
                                        <p:cTn id="36" dur="1000"/>
                                        <p:tgtEl>
                                          <p:spTgt spid="12"/>
                                        </p:tgtEl>
                                      </p:cBhvr>
                                    </p:animEffect>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333005" y="1333226"/>
            <a:ext cx="9545037" cy="5524774"/>
          </a:xfrm>
          <a:prstGeom prst="rect">
            <a:avLst/>
          </a:prstGeom>
          <a:solidFill>
            <a:schemeClr val="bg1">
              <a:alpha val="75000"/>
            </a:schemeClr>
          </a:solidFill>
          <a:ln w="63500">
            <a:solidFill>
              <a:srgbClr val="E72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rotWithShape="1">
          <a:blip r:embed="rId2" cstate="hqprint">
            <a:extLst>
              <a:ext uri="{28A0092B-C50C-407E-A947-70E740481C1C}">
                <a14:useLocalDpi xmlns:a14="http://schemas.microsoft.com/office/drawing/2010/main" val="0"/>
              </a:ext>
            </a:extLst>
          </a:blip>
          <a:srcRect t="69706" b="588"/>
          <a:stretch>
            <a:fillRect/>
          </a:stretch>
        </p:blipFill>
        <p:spPr>
          <a:xfrm flipH="1">
            <a:off x="0" y="4914681"/>
            <a:ext cx="12191998" cy="1943319"/>
          </a:xfrm>
          <a:prstGeom prst="rect">
            <a:avLst/>
          </a:prstGeom>
        </p:spPr>
      </p:pic>
      <p:sp>
        <p:nvSpPr>
          <p:cNvPr id="26" name="矩形 25"/>
          <p:cNvSpPr/>
          <p:nvPr/>
        </p:nvSpPr>
        <p:spPr>
          <a:xfrm>
            <a:off x="1915885" y="2173440"/>
            <a:ext cx="8360227" cy="2351028"/>
          </a:xfrm>
          <a:prstGeom prst="rect">
            <a:avLst/>
          </a:prstGeom>
        </p:spPr>
        <p:txBody>
          <a:bodyPr wrap="square">
            <a:spAutoFit/>
          </a:bodyPr>
          <a:lstStyle/>
          <a:p>
            <a:pPr>
              <a:lnSpc>
                <a:spcPct val="150000"/>
              </a:lnSpc>
            </a:pPr>
            <a:r>
              <a:rPr lang="zh-CN" altLang="en-US" sz="2000" dirty="0">
                <a:gradFill>
                  <a:gsLst>
                    <a:gs pos="0">
                      <a:srgbClr val="E72E1E"/>
                    </a:gs>
                    <a:gs pos="50000">
                      <a:srgbClr val="C00000"/>
                    </a:gs>
                    <a:gs pos="100000">
                      <a:srgbClr val="E72E1E"/>
                    </a:gs>
                  </a:gsLst>
                  <a:lin ang="5400000" scaled="1"/>
                </a:gradFill>
                <a:ea typeface="方正兰亭粗黑简体" panose="02000000000000000000" pitchFamily="2" charset="-122"/>
              </a:rPr>
              <a:t>       全面从严治党永远在路上，制度创新是永恒的课题。新修订的</a:t>
            </a:r>
            <a:r>
              <a:rPr lang="en-US" altLang="zh-CN" sz="2000" dirty="0">
                <a:gradFill>
                  <a:gsLst>
                    <a:gs pos="0">
                      <a:srgbClr val="E72E1E"/>
                    </a:gs>
                    <a:gs pos="50000">
                      <a:srgbClr val="C00000"/>
                    </a:gs>
                    <a:gs pos="100000">
                      <a:srgbClr val="E72E1E"/>
                    </a:gs>
                  </a:gsLst>
                  <a:lin ang="5400000" scaled="1"/>
                </a:gradFill>
                <a:ea typeface="方正兰亭粗黑简体" panose="02000000000000000000" pitchFamily="2" charset="-122"/>
              </a:rPr>
              <a:t>《</a:t>
            </a:r>
            <a:r>
              <a:rPr lang="zh-CN" altLang="en-US" sz="2000" dirty="0">
                <a:gradFill>
                  <a:gsLst>
                    <a:gs pos="0">
                      <a:srgbClr val="E72E1E"/>
                    </a:gs>
                    <a:gs pos="50000">
                      <a:srgbClr val="C00000"/>
                    </a:gs>
                    <a:gs pos="100000">
                      <a:srgbClr val="E72E1E"/>
                    </a:gs>
                  </a:gsLst>
                  <a:lin ang="5400000" scaled="1"/>
                </a:gradFill>
                <a:ea typeface="方正兰亭粗黑简体" panose="02000000000000000000" pitchFamily="2" charset="-122"/>
              </a:rPr>
              <a:t>条例</a:t>
            </a:r>
            <a:r>
              <a:rPr lang="en-US" altLang="zh-CN" sz="2000" dirty="0">
                <a:gradFill>
                  <a:gsLst>
                    <a:gs pos="0">
                      <a:srgbClr val="E72E1E"/>
                    </a:gs>
                    <a:gs pos="50000">
                      <a:srgbClr val="C00000"/>
                    </a:gs>
                    <a:gs pos="100000">
                      <a:srgbClr val="E72E1E"/>
                    </a:gs>
                  </a:gsLst>
                  <a:lin ang="5400000" scaled="1"/>
                </a:gradFill>
                <a:ea typeface="方正兰亭粗黑简体" panose="02000000000000000000" pitchFamily="2" charset="-122"/>
              </a:rPr>
              <a:t>》</a:t>
            </a:r>
            <a:r>
              <a:rPr lang="zh-CN" altLang="en-US" sz="2000" dirty="0">
                <a:gradFill>
                  <a:gsLst>
                    <a:gs pos="0">
                      <a:srgbClr val="E72E1E"/>
                    </a:gs>
                    <a:gs pos="50000">
                      <a:srgbClr val="C00000"/>
                    </a:gs>
                    <a:gs pos="100000">
                      <a:srgbClr val="E72E1E"/>
                    </a:gs>
                  </a:gsLst>
                  <a:lin ang="5400000" scaled="1"/>
                </a:gradFill>
                <a:ea typeface="方正兰亭粗黑简体" panose="02000000000000000000" pitchFamily="2" charset="-122"/>
              </a:rPr>
              <a:t>进一步扎紧了管党治党的制度笼子，为全面从严治党提供了坚强的纪律保障。各党委、每位党员干部都要认真组织学习新</a:t>
            </a:r>
            <a:r>
              <a:rPr lang="en-US" altLang="zh-CN" sz="2000" dirty="0">
                <a:gradFill>
                  <a:gsLst>
                    <a:gs pos="0">
                      <a:srgbClr val="E72E1E"/>
                    </a:gs>
                    <a:gs pos="50000">
                      <a:srgbClr val="C00000"/>
                    </a:gs>
                    <a:gs pos="100000">
                      <a:srgbClr val="E72E1E"/>
                    </a:gs>
                  </a:gsLst>
                  <a:lin ang="5400000" scaled="1"/>
                </a:gradFill>
                <a:ea typeface="方正兰亭粗黑简体" panose="02000000000000000000" pitchFamily="2" charset="-122"/>
              </a:rPr>
              <a:t>《</a:t>
            </a:r>
            <a:r>
              <a:rPr lang="zh-CN" altLang="en-US" sz="2000" dirty="0">
                <a:gradFill>
                  <a:gsLst>
                    <a:gs pos="0">
                      <a:srgbClr val="E72E1E"/>
                    </a:gs>
                    <a:gs pos="50000">
                      <a:srgbClr val="C00000"/>
                    </a:gs>
                    <a:gs pos="100000">
                      <a:srgbClr val="E72E1E"/>
                    </a:gs>
                  </a:gsLst>
                  <a:lin ang="5400000" scaled="1"/>
                </a:gradFill>
                <a:ea typeface="方正兰亭粗黑简体" panose="02000000000000000000" pitchFamily="2" charset="-122"/>
              </a:rPr>
              <a:t>条例</a:t>
            </a:r>
            <a:r>
              <a:rPr lang="en-US" altLang="zh-CN" sz="2000" dirty="0">
                <a:gradFill>
                  <a:gsLst>
                    <a:gs pos="0">
                      <a:srgbClr val="E72E1E"/>
                    </a:gs>
                    <a:gs pos="50000">
                      <a:srgbClr val="C00000"/>
                    </a:gs>
                    <a:gs pos="100000">
                      <a:srgbClr val="E72E1E"/>
                    </a:gs>
                  </a:gsLst>
                  <a:lin ang="5400000" scaled="1"/>
                </a:gradFill>
                <a:ea typeface="方正兰亭粗黑简体" panose="02000000000000000000" pitchFamily="2" charset="-122"/>
              </a:rPr>
              <a:t>》</a:t>
            </a:r>
            <a:r>
              <a:rPr lang="zh-CN" altLang="en-US" sz="2000" dirty="0">
                <a:gradFill>
                  <a:gsLst>
                    <a:gs pos="0">
                      <a:srgbClr val="E72E1E"/>
                    </a:gs>
                    <a:gs pos="50000">
                      <a:srgbClr val="C00000"/>
                    </a:gs>
                    <a:gs pos="100000">
                      <a:srgbClr val="E72E1E"/>
                    </a:gs>
                  </a:gsLst>
                  <a:lin ang="5400000" scaled="1"/>
                </a:gradFill>
                <a:ea typeface="方正兰亭粗黑简体" panose="02000000000000000000" pitchFamily="2" charset="-122"/>
              </a:rPr>
              <a:t>的主要内容和变化，真正做到把</a:t>
            </a:r>
            <a:r>
              <a:rPr lang="en-US" altLang="zh-CN" sz="2000" dirty="0">
                <a:gradFill>
                  <a:gsLst>
                    <a:gs pos="0">
                      <a:srgbClr val="E72E1E"/>
                    </a:gs>
                    <a:gs pos="50000">
                      <a:srgbClr val="C00000"/>
                    </a:gs>
                    <a:gs pos="100000">
                      <a:srgbClr val="E72E1E"/>
                    </a:gs>
                  </a:gsLst>
                  <a:lin ang="5400000" scaled="1"/>
                </a:gradFill>
                <a:ea typeface="方正兰亭粗黑简体" panose="02000000000000000000" pitchFamily="2" charset="-122"/>
              </a:rPr>
              <a:t>《</a:t>
            </a:r>
            <a:r>
              <a:rPr lang="zh-CN" altLang="en-US" sz="2000" dirty="0">
                <a:gradFill>
                  <a:gsLst>
                    <a:gs pos="0">
                      <a:srgbClr val="E72E1E"/>
                    </a:gs>
                    <a:gs pos="50000">
                      <a:srgbClr val="C00000"/>
                    </a:gs>
                    <a:gs pos="100000">
                      <a:srgbClr val="E72E1E"/>
                    </a:gs>
                  </a:gsLst>
                  <a:lin ang="5400000" scaled="1"/>
                </a:gradFill>
                <a:ea typeface="方正兰亭粗黑简体" panose="02000000000000000000" pitchFamily="2" charset="-122"/>
              </a:rPr>
              <a:t>条例</a:t>
            </a:r>
            <a:r>
              <a:rPr lang="en-US" altLang="zh-CN" sz="2000" dirty="0">
                <a:gradFill>
                  <a:gsLst>
                    <a:gs pos="0">
                      <a:srgbClr val="E72E1E"/>
                    </a:gs>
                    <a:gs pos="50000">
                      <a:srgbClr val="C00000"/>
                    </a:gs>
                    <a:gs pos="100000">
                      <a:srgbClr val="E72E1E"/>
                    </a:gs>
                  </a:gsLst>
                  <a:lin ang="5400000" scaled="1"/>
                </a:gradFill>
                <a:ea typeface="方正兰亭粗黑简体" panose="02000000000000000000" pitchFamily="2" charset="-122"/>
              </a:rPr>
              <a:t>》</a:t>
            </a:r>
            <a:r>
              <a:rPr lang="zh-CN" altLang="en-US" sz="2000" dirty="0">
                <a:gradFill>
                  <a:gsLst>
                    <a:gs pos="0">
                      <a:srgbClr val="E72E1E"/>
                    </a:gs>
                    <a:gs pos="50000">
                      <a:srgbClr val="C00000"/>
                    </a:gs>
                    <a:gs pos="100000">
                      <a:srgbClr val="E72E1E"/>
                    </a:gs>
                  </a:gsLst>
                  <a:lin ang="5400000" scaled="1"/>
                </a:gradFill>
                <a:ea typeface="方正兰亭粗黑简体" panose="02000000000000000000" pitchFamily="2" charset="-122"/>
              </a:rPr>
              <a:t>深学、精学、细学，学懂、学通、学透，使之内化于心，外化于行，形成行动自觉。</a:t>
            </a:r>
          </a:p>
        </p:txBody>
      </p:sp>
      <p:pic>
        <p:nvPicPr>
          <p:cNvPr id="24" name="图片 23"/>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30000" contrast="45000"/>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l="72648" t="75188"/>
          <a:stretch>
            <a:fillRect/>
          </a:stretch>
        </p:blipFill>
        <p:spPr>
          <a:xfrm flipH="1">
            <a:off x="0" y="3926104"/>
            <a:ext cx="6895121" cy="2931896"/>
          </a:xfrm>
          <a:prstGeom prst="rect">
            <a:avLst/>
          </a:prstGeom>
        </p:spPr>
      </p:pic>
      <p:sp>
        <p:nvSpPr>
          <p:cNvPr id="3" name="矩形: 圆角 2"/>
          <p:cNvSpPr/>
          <p:nvPr/>
        </p:nvSpPr>
        <p:spPr>
          <a:xfrm>
            <a:off x="4395523" y="883227"/>
            <a:ext cx="3420000" cy="900000"/>
          </a:xfrm>
          <a:prstGeom prst="roundRect">
            <a:avLst>
              <a:gd name="adj" fmla="val 0"/>
            </a:avLst>
          </a:prstGeom>
          <a:gradFill>
            <a:gsLst>
              <a:gs pos="0">
                <a:srgbClr val="FF0000"/>
              </a:gs>
              <a:gs pos="100000">
                <a:srgbClr val="C00000"/>
              </a:gs>
            </a:gsLst>
            <a:lin ang="2700000" scaled="0"/>
          </a:gradFill>
          <a:ln w="635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303223" y="1040839"/>
            <a:ext cx="1591899" cy="584775"/>
            <a:chOff x="362383" y="643610"/>
            <a:chExt cx="1591899" cy="584775"/>
          </a:xfrm>
        </p:grpSpPr>
        <p:sp>
          <p:nvSpPr>
            <p:cNvPr id="18" name="Freeform 5"/>
            <p:cNvSpPr>
              <a:spLocks noChangeAspect="1"/>
            </p:cNvSpPr>
            <p:nvPr/>
          </p:nvSpPr>
          <p:spPr bwMode="auto">
            <a:xfrm>
              <a:off x="362383" y="694444"/>
              <a:ext cx="432219" cy="432000"/>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flip="none" rotWithShape="1">
              <a:gsLst>
                <a:gs pos="0">
                  <a:srgbClr val="FFFDF8"/>
                </a:gs>
                <a:gs pos="100000">
                  <a:srgbClr val="FFFDF8"/>
                </a:gs>
                <a:gs pos="55000">
                  <a:srgbClr val="FFFF00">
                    <a:tint val="23500"/>
                    <a:satMod val="160000"/>
                  </a:srgbClr>
                </a:gs>
              </a:gsLst>
              <a:lin ang="5400000" scaled="1"/>
              <a:tileRect/>
            </a:gra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dirty="0">
                <a:solidFill>
                  <a:srgbClr val="FFFDF8"/>
                </a:solidFill>
              </a:endParaRPr>
            </a:p>
          </p:txBody>
        </p:sp>
        <p:sp>
          <p:nvSpPr>
            <p:cNvPr id="19" name="文本框 18"/>
            <p:cNvSpPr txBox="1"/>
            <p:nvPr/>
          </p:nvSpPr>
          <p:spPr>
            <a:xfrm>
              <a:off x="948878" y="643610"/>
              <a:ext cx="1005404" cy="584775"/>
            </a:xfrm>
            <a:prstGeom prst="rect">
              <a:avLst/>
            </a:prstGeom>
            <a:noFill/>
          </p:spPr>
          <p:txBody>
            <a:bodyPr wrap="none" rtlCol="0">
              <a:spAutoFit/>
            </a:bodyPr>
            <a:lstStyle/>
            <a:p>
              <a:pPr algn="ctr"/>
              <a:r>
                <a:rPr lang="zh-CN" altLang="en-US" sz="3200" dirty="0">
                  <a:solidFill>
                    <a:srgbClr val="FFFDF8"/>
                  </a:solidFill>
                  <a:effectLst/>
                  <a:latin typeface="方正兰亭粗黑简体" panose="02000000000000000000" pitchFamily="2" charset="-122"/>
                  <a:ea typeface="方正兰亭粗黑简体" panose="02000000000000000000" pitchFamily="2" charset="-122"/>
                </a:rPr>
                <a:t>结语</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4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decel="4000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ppt_x"/>
                                          </p:val>
                                        </p:tav>
                                        <p:tav tm="100000">
                                          <p:val>
                                            <p:strVal val="#ppt_x"/>
                                          </p:val>
                                        </p:tav>
                                      </p:tavLst>
                                    </p:anim>
                                    <p:anim calcmode="lin" valueType="num">
                                      <p:cBhvr additive="base">
                                        <p:cTn id="12" dur="10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8" decel="4000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0-#ppt_w/2"/>
                                          </p:val>
                                        </p:tav>
                                        <p:tav tm="100000">
                                          <p:val>
                                            <p:strVal val="#ppt_x"/>
                                          </p:val>
                                        </p:tav>
                                      </p:tavLst>
                                    </p:anim>
                                    <p:anim calcmode="lin" valueType="num">
                                      <p:cBhvr additive="base">
                                        <p:cTn id="16" dur="1000" fill="hold"/>
                                        <p:tgtEl>
                                          <p:spTgt spid="24"/>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Effect transition="in" filter="fade">
                                      <p:cBhvr>
                                        <p:cTn id="21" dur="1000"/>
                                        <p:tgtEl>
                                          <p:spTgt spid="2"/>
                                        </p:tgtEl>
                                      </p:cBhvr>
                                    </p:animEffect>
                                  </p:childTnLst>
                                </p:cTn>
                              </p:par>
                              <p:par>
                                <p:cTn id="22" presetID="10" presetClass="entr" presetSubtype="0" fill="hold" grpId="0" nodeType="withEffect">
                                  <p:stCondLst>
                                    <p:cond delay="125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2" presetClass="entr" presetSubtype="4" fill="hold" grpId="0" nodeType="withEffect">
                                  <p:stCondLst>
                                    <p:cond delay="175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2500"/>
                                        <p:tgtEl>
                                          <p:spTgt spid="26"/>
                                        </p:tgtEl>
                                        <p:attrNameLst>
                                          <p:attrName>ppt_y</p:attrName>
                                        </p:attrNameLst>
                                      </p:cBhvr>
                                      <p:tavLst>
                                        <p:tav tm="0">
                                          <p:val>
                                            <p:strVal val="#ppt_y+#ppt_h*1.125000"/>
                                          </p:val>
                                        </p:tav>
                                        <p:tav tm="100000">
                                          <p:val>
                                            <p:strVal val="#ppt_y"/>
                                          </p:val>
                                        </p:tav>
                                      </p:tavLst>
                                    </p:anim>
                                    <p:animEffect transition="in" filter="wipe(up)">
                                      <p:cBhvr>
                                        <p:cTn id="28" dur="2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5000"/>
                    </a14:imgEffect>
                  </a14:imgLayer>
                </a14:imgProps>
              </a:ext>
              <a:ext uri="{28A0092B-C50C-407E-A947-70E740481C1C}">
                <a14:useLocalDpi xmlns:a14="http://schemas.microsoft.com/office/drawing/2010/main" val="0"/>
              </a:ext>
            </a:extLst>
          </a:blip>
          <a:srcRect l="6130" t="66878" r="12134" b="9774"/>
          <a:stretch>
            <a:fillRect/>
          </a:stretch>
        </p:blipFill>
        <p:spPr>
          <a:xfrm>
            <a:off x="-5" y="1633495"/>
            <a:ext cx="12192005" cy="5224506"/>
          </a:xfrm>
          <a:prstGeom prst="rect">
            <a:avLst/>
          </a:prstGeom>
        </p:spPr>
      </p:pic>
      <p:pic>
        <p:nvPicPr>
          <p:cNvPr id="3" name="图片 2" descr="liangxueyizuo2.pn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5000" contrast="30000"/>
                    </a14:imgEffect>
                    <a14:imgEffect>
                      <a14:colorTemperature colorTemp="11500"/>
                    </a14:imgEffect>
                    <a14:imgEffect>
                      <a14:saturation sat="400000"/>
                    </a14:imgEffect>
                  </a14:imgLayer>
                </a14:imgProps>
              </a:ext>
            </a:extLst>
          </a:blip>
          <a:stretch>
            <a:fillRect/>
          </a:stretch>
        </p:blipFill>
        <p:spPr>
          <a:xfrm>
            <a:off x="10053156" y="2381122"/>
            <a:ext cx="2138843" cy="4476878"/>
          </a:xfrm>
          <a:prstGeom prst="rect">
            <a:avLst/>
          </a:prstGeom>
        </p:spPr>
      </p:pic>
      <p:pic>
        <p:nvPicPr>
          <p:cNvPr id="4" name="图片 3"/>
          <p:cNvPicPr>
            <a:picLocks noChangeAspect="1"/>
          </p:cNvPicPr>
          <p:nvPr/>
        </p:nvPicPr>
        <p:blipFill rotWithShape="1">
          <a:blip r:embed="rId6">
            <a:extLst>
              <a:ext uri="{28A0092B-C50C-407E-A947-70E740481C1C}">
                <a14:useLocalDpi xmlns:a14="http://schemas.microsoft.com/office/drawing/2010/main" val="0"/>
              </a:ext>
            </a:extLst>
          </a:blip>
          <a:srcRect l="2314" t="67090" r="47204" b="16744"/>
          <a:stretch>
            <a:fillRect/>
          </a:stretch>
        </p:blipFill>
        <p:spPr>
          <a:xfrm>
            <a:off x="-4" y="4102518"/>
            <a:ext cx="5735964" cy="2755482"/>
          </a:xfrm>
          <a:prstGeom prst="rect">
            <a:avLst/>
          </a:prstGeom>
        </p:spPr>
      </p:pic>
      <p:sp>
        <p:nvSpPr>
          <p:cNvPr id="7" name="文本框 6"/>
          <p:cNvSpPr txBox="1"/>
          <p:nvPr/>
        </p:nvSpPr>
        <p:spPr>
          <a:xfrm>
            <a:off x="2784711" y="1721792"/>
            <a:ext cx="6647975" cy="1200329"/>
          </a:xfrm>
          <a:prstGeom prst="rect">
            <a:avLst/>
          </a:prstGeom>
          <a:noFill/>
        </p:spPr>
        <p:txBody>
          <a:bodyPr wrap="none" rtlCol="0">
            <a:spAutoFit/>
          </a:bodyPr>
          <a:lstStyle/>
          <a:p>
            <a:pPr algn="ctr"/>
            <a:r>
              <a:rPr lang="zh-CN" altLang="en-US" sz="7200" dirty="0">
                <a:ln w="25400">
                  <a:noFill/>
                </a:ln>
                <a:gradFill>
                  <a:gsLst>
                    <a:gs pos="0">
                      <a:srgbClr val="C00000"/>
                    </a:gs>
                    <a:gs pos="100000">
                      <a:srgbClr val="FF0000"/>
                    </a:gs>
                  </a:gsLst>
                  <a:lin ang="2700000" scaled="0"/>
                </a:gradFill>
                <a:latin typeface="方正兰亭粗黑简体" panose="02000000000000000000" pitchFamily="2" charset="-122"/>
                <a:ea typeface="方正兰亭粗黑简体" panose="02000000000000000000" pitchFamily="2" charset="-122"/>
              </a:rPr>
              <a:t>感谢大家的学习</a:t>
            </a:r>
          </a:p>
        </p:txBody>
      </p:sp>
      <p:pic>
        <p:nvPicPr>
          <p:cNvPr id="13" name="白云"/>
          <p:cNvPicPr>
            <a:picLocks noChangeAspect="1"/>
          </p:cNvPicPr>
          <p:nvPr/>
        </p:nvPicPr>
        <p:blipFill rotWithShape="1">
          <a:blip r:embed="rId7" cstate="print"/>
          <a:srcRect b="47189"/>
          <a:stretch>
            <a:fillRect/>
          </a:stretch>
        </p:blipFill>
        <p:spPr>
          <a:xfrm>
            <a:off x="-1" y="5607205"/>
            <a:ext cx="12191999" cy="1250795"/>
          </a:xfrm>
          <a:prstGeom prst="rect">
            <a:avLst/>
          </a:prstGeom>
        </p:spPr>
      </p:pic>
      <p:sp>
        <p:nvSpPr>
          <p:cNvPr id="14" name="矩形: 圆角 13"/>
          <p:cNvSpPr/>
          <p:nvPr/>
        </p:nvSpPr>
        <p:spPr>
          <a:xfrm>
            <a:off x="2784711" y="3113950"/>
            <a:ext cx="6647976" cy="648000"/>
          </a:xfrm>
          <a:prstGeom prst="roundRect">
            <a:avLst>
              <a:gd name="adj" fmla="val 50000"/>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FFFDF8"/>
                </a:solidFill>
                <a:ea typeface="+mj-ea"/>
              </a:rPr>
              <a:t>THANKS FOR WATCHING</a:t>
            </a:r>
            <a:endParaRPr lang="zh-CN" altLang="en-US" sz="2800" dirty="0">
              <a:solidFill>
                <a:srgbClr val="FFFDF8"/>
              </a:solidFill>
              <a:ea typeface="+mj-ea"/>
            </a:endParaRPr>
          </a:p>
        </p:txBody>
      </p:sp>
      <p:sp>
        <p:nvSpPr>
          <p:cNvPr id="15" name="文本框 14"/>
          <p:cNvSpPr txBox="1"/>
          <p:nvPr/>
        </p:nvSpPr>
        <p:spPr>
          <a:xfrm>
            <a:off x="4323594" y="3965143"/>
            <a:ext cx="3570209" cy="461665"/>
          </a:xfrm>
          <a:prstGeom prst="rect">
            <a:avLst/>
          </a:prstGeom>
          <a:noFill/>
        </p:spPr>
        <p:txBody>
          <a:bodyPr wrap="none" rtlCol="0">
            <a:spAutoFit/>
          </a:bodyPr>
          <a:lstStyle/>
          <a:p>
            <a:pPr algn="ctr"/>
            <a:r>
              <a:rPr lang="zh-CN" altLang="en-US" sz="2400" b="1" dirty="0">
                <a:ln w="25400">
                  <a:noFill/>
                </a:ln>
                <a:solidFill>
                  <a:schemeClr val="tx1">
                    <a:lumMod val="50000"/>
                    <a:lumOff val="50000"/>
                  </a:schemeClr>
                </a:solidFill>
                <a:latin typeface="+mn-ea"/>
              </a:rPr>
              <a:t>环境与安全工程学院党委</a:t>
            </a:r>
          </a:p>
        </p:txBody>
      </p:sp>
      <p:pic>
        <p:nvPicPr>
          <p:cNvPr id="17" name="图片 16"/>
          <p:cNvPicPr>
            <a:picLocks noChangeAspect="1"/>
          </p:cNvPicPr>
          <p:nvPr/>
        </p:nvPicPr>
        <p:blipFill rotWithShape="1">
          <a:blip r:embed="rId8">
            <a:extLst>
              <a:ext uri="{28A0092B-C50C-407E-A947-70E740481C1C}">
                <a14:useLocalDpi xmlns:a14="http://schemas.microsoft.com/office/drawing/2010/main" val="0"/>
              </a:ext>
            </a:extLst>
          </a:blip>
          <a:srcRect l="16971" t="15362" r="15909" b="24220"/>
          <a:stretch>
            <a:fillRect/>
          </a:stretch>
        </p:blipFill>
        <p:spPr>
          <a:xfrm rot="409145" flipH="1">
            <a:off x="8868979" y="974590"/>
            <a:ext cx="2809600" cy="987138"/>
          </a:xfrm>
          <a:prstGeom prst="rect">
            <a:avLst/>
          </a:prstGeom>
        </p:spPr>
      </p:pic>
      <p:pic>
        <p:nvPicPr>
          <p:cNvPr id="12" name="图片 11"/>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5338880" cy="20788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par>
                                <p:cTn id="12" presetID="42" presetClass="path" presetSubtype="0" decel="40000" fill="hold" nodeType="withEffect">
                                  <p:stCondLst>
                                    <p:cond delay="1000"/>
                                  </p:stCondLst>
                                  <p:childTnLst>
                                    <p:animMotion origin="layout" path="M 1.66667E-6 -3.7037E-7 L 0.29323 0.09583 " pathEditMode="relative" rAng="0" ptsTypes="AA">
                                      <p:cBhvr>
                                        <p:cTn id="13" dur="2000" spd="-100000" fill="hold"/>
                                        <p:tgtEl>
                                          <p:spTgt spid="17"/>
                                        </p:tgtEl>
                                        <p:attrNameLst>
                                          <p:attrName>ppt_x</p:attrName>
                                          <p:attrName>ppt_y</p:attrName>
                                        </p:attrNameLst>
                                      </p:cBhvr>
                                      <p:rCtr x="14661" y="4792"/>
                                    </p:animMotion>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par>
                                <p:cTn id="17" presetID="2" presetClass="entr" presetSubtype="8" decel="4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0-#ppt_w/2"/>
                                          </p:val>
                                        </p:tav>
                                        <p:tav tm="100000">
                                          <p:val>
                                            <p:strVal val="#ppt_x"/>
                                          </p:val>
                                        </p:tav>
                                      </p:tavLst>
                                    </p:anim>
                                    <p:anim calcmode="lin" valueType="num">
                                      <p:cBhvr additive="base">
                                        <p:cTn id="20" dur="20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4000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2000" fill="hold"/>
                                        <p:tgtEl>
                                          <p:spTgt spid="3"/>
                                        </p:tgtEl>
                                        <p:attrNameLst>
                                          <p:attrName>ppt_x</p:attrName>
                                        </p:attrNameLst>
                                      </p:cBhvr>
                                      <p:tavLst>
                                        <p:tav tm="0">
                                          <p:val>
                                            <p:strVal val="1+#ppt_w/2"/>
                                          </p:val>
                                        </p:tav>
                                        <p:tav tm="100000">
                                          <p:val>
                                            <p:strVal val="#ppt_x"/>
                                          </p:val>
                                        </p:tav>
                                      </p:tavLst>
                                    </p:anim>
                                    <p:anim calcmode="lin" valueType="num">
                                      <p:cBhvr additive="base">
                                        <p:cTn id="24" dur="2000" fill="hold"/>
                                        <p:tgtEl>
                                          <p:spTgt spid="3"/>
                                        </p:tgtEl>
                                        <p:attrNameLst>
                                          <p:attrName>ppt_y</p:attrName>
                                        </p:attrNameLst>
                                      </p:cBhvr>
                                      <p:tavLst>
                                        <p:tav tm="0">
                                          <p:val>
                                            <p:strVal val="#ppt_y"/>
                                          </p:val>
                                        </p:tav>
                                        <p:tav tm="100000">
                                          <p:val>
                                            <p:strVal val="#ppt_y"/>
                                          </p:val>
                                        </p:tav>
                                      </p:tavLst>
                                    </p:anim>
                                  </p:childTnLst>
                                </p:cTn>
                              </p:par>
                              <p:par>
                                <p:cTn id="25" presetID="50" presetClass="entr" presetSubtype="0" decel="100000" fill="hold" nodeType="withEffect">
                                  <p:stCondLst>
                                    <p:cond delay="1000"/>
                                  </p:stCondLst>
                                  <p:childTnLst>
                                    <p:set>
                                      <p:cBhvr>
                                        <p:cTn id="26" dur="1" fill="hold">
                                          <p:stCondLst>
                                            <p:cond delay="0"/>
                                          </p:stCondLst>
                                        </p:cTn>
                                        <p:tgtEl>
                                          <p:spTgt spid="13"/>
                                        </p:tgtEl>
                                        <p:attrNameLst>
                                          <p:attrName>style.visibility</p:attrName>
                                        </p:attrNameLst>
                                      </p:cBhvr>
                                      <p:to>
                                        <p:strVal val="visible"/>
                                      </p:to>
                                    </p:set>
                                    <p:anim calcmode="lin" valueType="num">
                                      <p:cBhvr>
                                        <p:cTn id="27" dur="2000" fill="hold"/>
                                        <p:tgtEl>
                                          <p:spTgt spid="13"/>
                                        </p:tgtEl>
                                        <p:attrNameLst>
                                          <p:attrName>ppt_w</p:attrName>
                                        </p:attrNameLst>
                                      </p:cBhvr>
                                      <p:tavLst>
                                        <p:tav tm="0">
                                          <p:val>
                                            <p:strVal val="#ppt_w+.3"/>
                                          </p:val>
                                        </p:tav>
                                        <p:tav tm="100000">
                                          <p:val>
                                            <p:strVal val="#ppt_w"/>
                                          </p:val>
                                        </p:tav>
                                      </p:tavLst>
                                    </p:anim>
                                    <p:anim calcmode="lin" valueType="num">
                                      <p:cBhvr>
                                        <p:cTn id="28" dur="2000" fill="hold"/>
                                        <p:tgtEl>
                                          <p:spTgt spid="13"/>
                                        </p:tgtEl>
                                        <p:attrNameLst>
                                          <p:attrName>ppt_h</p:attrName>
                                        </p:attrNameLst>
                                      </p:cBhvr>
                                      <p:tavLst>
                                        <p:tav tm="0">
                                          <p:val>
                                            <p:strVal val="#ppt_h"/>
                                          </p:val>
                                        </p:tav>
                                        <p:tav tm="100000">
                                          <p:val>
                                            <p:strVal val="#ppt_h"/>
                                          </p:val>
                                        </p:tav>
                                      </p:tavLst>
                                    </p:anim>
                                    <p:animEffect transition="in" filter="fade">
                                      <p:cBhvr>
                                        <p:cTn id="29" dur="2000"/>
                                        <p:tgtEl>
                                          <p:spTgt spid="13"/>
                                        </p:tgtEl>
                                      </p:cBhvr>
                                    </p:animEffect>
                                  </p:childTnLst>
                                </p:cTn>
                              </p:par>
                              <p:par>
                                <p:cTn id="30" presetID="2" presetClass="entr" presetSubtype="2" decel="40000" fill="hold" grpId="0" nodeType="withEffect">
                                  <p:stCondLst>
                                    <p:cond delay="2000"/>
                                  </p:stCondLst>
                                  <p:iterate type="lt">
                                    <p:tmPct val="10000"/>
                                  </p:iterate>
                                  <p:childTnLst>
                                    <p:set>
                                      <p:cBhvr>
                                        <p:cTn id="31" dur="1" fill="hold">
                                          <p:stCondLst>
                                            <p:cond delay="0"/>
                                          </p:stCondLst>
                                        </p:cTn>
                                        <p:tgtEl>
                                          <p:spTgt spid="7"/>
                                        </p:tgtEl>
                                        <p:attrNameLst>
                                          <p:attrName>style.visibility</p:attrName>
                                        </p:attrNameLst>
                                      </p:cBhvr>
                                      <p:to>
                                        <p:strVal val="visible"/>
                                      </p:to>
                                    </p:set>
                                    <p:anim calcmode="lin" valueType="num">
                                      <p:cBhvr additive="base">
                                        <p:cTn id="32" dur="1000" fill="hold"/>
                                        <p:tgtEl>
                                          <p:spTgt spid="7"/>
                                        </p:tgtEl>
                                        <p:attrNameLst>
                                          <p:attrName>ppt_x</p:attrName>
                                        </p:attrNameLst>
                                      </p:cBhvr>
                                      <p:tavLst>
                                        <p:tav tm="0">
                                          <p:val>
                                            <p:strVal val="1+#ppt_w/2"/>
                                          </p:val>
                                        </p:tav>
                                        <p:tav tm="100000">
                                          <p:val>
                                            <p:strVal val="#ppt_x"/>
                                          </p:val>
                                        </p:tav>
                                      </p:tavLst>
                                    </p:anim>
                                    <p:anim calcmode="lin" valueType="num">
                                      <p:cBhvr additive="base">
                                        <p:cTn id="33" dur="1000" fill="hold"/>
                                        <p:tgtEl>
                                          <p:spTgt spid="7"/>
                                        </p:tgtEl>
                                        <p:attrNameLst>
                                          <p:attrName>ppt_y</p:attrName>
                                        </p:attrNameLst>
                                      </p:cBhvr>
                                      <p:tavLst>
                                        <p:tav tm="0">
                                          <p:val>
                                            <p:strVal val="#ppt_y"/>
                                          </p:val>
                                        </p:tav>
                                        <p:tav tm="100000">
                                          <p:val>
                                            <p:strVal val="#ppt_y"/>
                                          </p:val>
                                        </p:tav>
                                      </p:tavLst>
                                    </p:anim>
                                  </p:childTnLst>
                                </p:cTn>
                              </p:par>
                              <p:par>
                                <p:cTn id="34" presetID="42" presetClass="entr" presetSubtype="0" fill="hold" grpId="0" nodeType="withEffect">
                                  <p:stCondLst>
                                    <p:cond delay="30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par>
                                <p:cTn id="39" presetID="10" presetClass="entr" presetSubtype="0" fill="hold" grpId="0" nodeType="withEffect">
                                  <p:stCondLst>
                                    <p:cond delay="350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5225" y="1235075"/>
            <a:ext cx="11309502" cy="3218104"/>
            <a:chOff x="343627" y="1336675"/>
            <a:chExt cx="11309502" cy="3218104"/>
          </a:xfrm>
        </p:grpSpPr>
        <p:grpSp>
          <p:nvGrpSpPr>
            <p:cNvPr id="3" name="Group 4"/>
            <p:cNvGrpSpPr>
              <a:grpSpLocks noChangeAspect="1"/>
            </p:cNvGrpSpPr>
            <p:nvPr/>
          </p:nvGrpSpPr>
          <p:grpSpPr bwMode="auto">
            <a:xfrm>
              <a:off x="343627" y="1336675"/>
              <a:ext cx="4365769" cy="3218104"/>
              <a:chOff x="-168" y="3842"/>
              <a:chExt cx="3009" cy="2218"/>
            </a:xfrm>
          </p:grpSpPr>
          <p:pic>
            <p:nvPicPr>
              <p:cNvPr id="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 y="4568"/>
                <a:ext cx="181"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 y="4565"/>
                <a:ext cx="20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 y="4562"/>
                <a:ext cx="23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 y="4559"/>
                <a:ext cx="252"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7" y="4557"/>
                <a:ext cx="275"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Freeform 10"/>
              <p:cNvSpPr/>
              <p:nvPr/>
            </p:nvSpPr>
            <p:spPr bwMode="auto">
              <a:xfrm>
                <a:off x="202" y="4254"/>
                <a:ext cx="1966" cy="1806"/>
              </a:xfrm>
              <a:custGeom>
                <a:avLst/>
                <a:gdLst>
                  <a:gd name="T0" fmla="*/ 3 w 479"/>
                  <a:gd name="T1" fmla="*/ 0 h 439"/>
                  <a:gd name="T2" fmla="*/ 220 w 479"/>
                  <a:gd name="T3" fmla="*/ 423 h 439"/>
                  <a:gd name="T4" fmla="*/ 479 w 479"/>
                  <a:gd name="T5" fmla="*/ 182 h 439"/>
                  <a:gd name="T6" fmla="*/ 3 w 479"/>
                  <a:gd name="T7" fmla="*/ 0 h 439"/>
                </a:gdLst>
                <a:ahLst/>
                <a:cxnLst>
                  <a:cxn ang="0">
                    <a:pos x="T0" y="T1"/>
                  </a:cxn>
                  <a:cxn ang="0">
                    <a:pos x="T2" y="T3"/>
                  </a:cxn>
                  <a:cxn ang="0">
                    <a:pos x="T4" y="T5"/>
                  </a:cxn>
                  <a:cxn ang="0">
                    <a:pos x="T6" y="T7"/>
                  </a:cxn>
                </a:cxnLst>
                <a:rect l="0" t="0" r="r" b="b"/>
                <a:pathLst>
                  <a:path w="479" h="439">
                    <a:moveTo>
                      <a:pt x="3" y="0"/>
                    </a:moveTo>
                    <a:cubicBezTo>
                      <a:pt x="3" y="0"/>
                      <a:pt x="0" y="369"/>
                      <a:pt x="220" y="423"/>
                    </a:cubicBezTo>
                    <a:cubicBezTo>
                      <a:pt x="256" y="431"/>
                      <a:pt x="405" y="439"/>
                      <a:pt x="479" y="182"/>
                    </a:cubicBezTo>
                    <a:cubicBezTo>
                      <a:pt x="3" y="0"/>
                      <a:pt x="3" y="0"/>
                      <a:pt x="3" y="0"/>
                    </a:cubicBezTo>
                    <a:close/>
                  </a:path>
                </a:pathLst>
              </a:custGeom>
              <a:solidFill>
                <a:srgbClr val="A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1"/>
              <p:cNvSpPr/>
              <p:nvPr/>
            </p:nvSpPr>
            <p:spPr bwMode="auto">
              <a:xfrm>
                <a:off x="-168" y="4114"/>
                <a:ext cx="382" cy="140"/>
              </a:xfrm>
              <a:custGeom>
                <a:avLst/>
                <a:gdLst>
                  <a:gd name="T0" fmla="*/ 0 w 382"/>
                  <a:gd name="T1" fmla="*/ 0 h 140"/>
                  <a:gd name="T2" fmla="*/ 218 w 382"/>
                  <a:gd name="T3" fmla="*/ 8 h 140"/>
                  <a:gd name="T4" fmla="*/ 382 w 382"/>
                  <a:gd name="T5" fmla="*/ 140 h 140"/>
                  <a:gd name="T6" fmla="*/ 168 w 382"/>
                  <a:gd name="T7" fmla="*/ 123 h 140"/>
                  <a:gd name="T8" fmla="*/ 0 w 382"/>
                  <a:gd name="T9" fmla="*/ 0 h 140"/>
                  <a:gd name="T10" fmla="*/ 0 w 382"/>
                  <a:gd name="T11" fmla="*/ 0 h 140"/>
                </a:gdLst>
                <a:ahLst/>
                <a:cxnLst>
                  <a:cxn ang="0">
                    <a:pos x="T0" y="T1"/>
                  </a:cxn>
                  <a:cxn ang="0">
                    <a:pos x="T2" y="T3"/>
                  </a:cxn>
                  <a:cxn ang="0">
                    <a:pos x="T4" y="T5"/>
                  </a:cxn>
                  <a:cxn ang="0">
                    <a:pos x="T6" y="T7"/>
                  </a:cxn>
                  <a:cxn ang="0">
                    <a:pos x="T8" y="T9"/>
                  </a:cxn>
                  <a:cxn ang="0">
                    <a:pos x="T10" y="T11"/>
                  </a:cxn>
                </a:cxnLst>
                <a:rect l="0" t="0" r="r" b="b"/>
                <a:pathLst>
                  <a:path w="382" h="140">
                    <a:moveTo>
                      <a:pt x="0" y="0"/>
                    </a:moveTo>
                    <a:lnTo>
                      <a:pt x="218" y="8"/>
                    </a:lnTo>
                    <a:lnTo>
                      <a:pt x="382" y="140"/>
                    </a:lnTo>
                    <a:lnTo>
                      <a:pt x="168" y="123"/>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2"/>
              <p:cNvSpPr/>
              <p:nvPr/>
            </p:nvSpPr>
            <p:spPr bwMode="auto">
              <a:xfrm>
                <a:off x="0" y="4122"/>
                <a:ext cx="214" cy="132"/>
              </a:xfrm>
              <a:custGeom>
                <a:avLst/>
                <a:gdLst>
                  <a:gd name="T0" fmla="*/ 50 w 214"/>
                  <a:gd name="T1" fmla="*/ 0 h 132"/>
                  <a:gd name="T2" fmla="*/ 214 w 214"/>
                  <a:gd name="T3" fmla="*/ 132 h 132"/>
                  <a:gd name="T4" fmla="*/ 0 w 214"/>
                  <a:gd name="T5" fmla="*/ 115 h 132"/>
                  <a:gd name="T6" fmla="*/ 50 w 214"/>
                  <a:gd name="T7" fmla="*/ 0 h 132"/>
                  <a:gd name="T8" fmla="*/ 50 w 214"/>
                  <a:gd name="T9" fmla="*/ 0 h 132"/>
                </a:gdLst>
                <a:ahLst/>
                <a:cxnLst>
                  <a:cxn ang="0">
                    <a:pos x="T0" y="T1"/>
                  </a:cxn>
                  <a:cxn ang="0">
                    <a:pos x="T2" y="T3"/>
                  </a:cxn>
                  <a:cxn ang="0">
                    <a:pos x="T4" y="T5"/>
                  </a:cxn>
                  <a:cxn ang="0">
                    <a:pos x="T6" y="T7"/>
                  </a:cxn>
                  <a:cxn ang="0">
                    <a:pos x="T8" y="T9"/>
                  </a:cxn>
                </a:cxnLst>
                <a:rect l="0" t="0" r="r" b="b"/>
                <a:pathLst>
                  <a:path w="214" h="132">
                    <a:moveTo>
                      <a:pt x="50" y="0"/>
                    </a:moveTo>
                    <a:lnTo>
                      <a:pt x="214" y="132"/>
                    </a:lnTo>
                    <a:lnTo>
                      <a:pt x="0" y="115"/>
                    </a:lnTo>
                    <a:lnTo>
                      <a:pt x="50" y="0"/>
                    </a:lnTo>
                    <a:lnTo>
                      <a:pt x="50" y="0"/>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3"/>
              <p:cNvSpPr/>
              <p:nvPr/>
            </p:nvSpPr>
            <p:spPr bwMode="auto">
              <a:xfrm>
                <a:off x="0" y="4180"/>
                <a:ext cx="214" cy="74"/>
              </a:xfrm>
              <a:custGeom>
                <a:avLst/>
                <a:gdLst>
                  <a:gd name="T0" fmla="*/ 25 w 214"/>
                  <a:gd name="T1" fmla="*/ 0 h 74"/>
                  <a:gd name="T2" fmla="*/ 214 w 214"/>
                  <a:gd name="T3" fmla="*/ 74 h 74"/>
                  <a:gd name="T4" fmla="*/ 0 w 214"/>
                  <a:gd name="T5" fmla="*/ 57 h 74"/>
                  <a:gd name="T6" fmla="*/ 25 w 214"/>
                  <a:gd name="T7" fmla="*/ 0 h 74"/>
                  <a:gd name="T8" fmla="*/ 25 w 214"/>
                  <a:gd name="T9" fmla="*/ 0 h 74"/>
                </a:gdLst>
                <a:ahLst/>
                <a:cxnLst>
                  <a:cxn ang="0">
                    <a:pos x="T0" y="T1"/>
                  </a:cxn>
                  <a:cxn ang="0">
                    <a:pos x="T2" y="T3"/>
                  </a:cxn>
                  <a:cxn ang="0">
                    <a:pos x="T4" y="T5"/>
                  </a:cxn>
                  <a:cxn ang="0">
                    <a:pos x="T6" y="T7"/>
                  </a:cxn>
                  <a:cxn ang="0">
                    <a:pos x="T8" y="T9"/>
                  </a:cxn>
                </a:cxnLst>
                <a:rect l="0" t="0" r="r" b="b"/>
                <a:pathLst>
                  <a:path w="214" h="74">
                    <a:moveTo>
                      <a:pt x="25" y="0"/>
                    </a:moveTo>
                    <a:lnTo>
                      <a:pt x="214" y="74"/>
                    </a:lnTo>
                    <a:lnTo>
                      <a:pt x="0" y="57"/>
                    </a:lnTo>
                    <a:lnTo>
                      <a:pt x="25" y="0"/>
                    </a:lnTo>
                    <a:lnTo>
                      <a:pt x="25" y="0"/>
                    </a:lnTo>
                    <a:close/>
                  </a:path>
                </a:pathLst>
              </a:custGeom>
              <a:solidFill>
                <a:srgbClr val="EA55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4"/>
              <p:cNvSpPr/>
              <p:nvPr/>
            </p:nvSpPr>
            <p:spPr bwMode="auto">
              <a:xfrm>
                <a:off x="-168" y="4114"/>
                <a:ext cx="218" cy="123"/>
              </a:xfrm>
              <a:custGeom>
                <a:avLst/>
                <a:gdLst>
                  <a:gd name="T0" fmla="*/ 0 w 218"/>
                  <a:gd name="T1" fmla="*/ 0 h 123"/>
                  <a:gd name="T2" fmla="*/ 218 w 218"/>
                  <a:gd name="T3" fmla="*/ 8 h 123"/>
                  <a:gd name="T4" fmla="*/ 168 w 218"/>
                  <a:gd name="T5" fmla="*/ 123 h 123"/>
                  <a:gd name="T6" fmla="*/ 0 w 218"/>
                  <a:gd name="T7" fmla="*/ 0 h 123"/>
                  <a:gd name="T8" fmla="*/ 0 w 218"/>
                  <a:gd name="T9" fmla="*/ 0 h 123"/>
                </a:gdLst>
                <a:ahLst/>
                <a:cxnLst>
                  <a:cxn ang="0">
                    <a:pos x="T0" y="T1"/>
                  </a:cxn>
                  <a:cxn ang="0">
                    <a:pos x="T2" y="T3"/>
                  </a:cxn>
                  <a:cxn ang="0">
                    <a:pos x="T4" y="T5"/>
                  </a:cxn>
                  <a:cxn ang="0">
                    <a:pos x="T6" y="T7"/>
                  </a:cxn>
                  <a:cxn ang="0">
                    <a:pos x="T8" y="T9"/>
                  </a:cxn>
                </a:cxnLst>
                <a:rect l="0" t="0" r="r" b="b"/>
                <a:pathLst>
                  <a:path w="218" h="123">
                    <a:moveTo>
                      <a:pt x="0" y="0"/>
                    </a:moveTo>
                    <a:lnTo>
                      <a:pt x="218" y="8"/>
                    </a:lnTo>
                    <a:lnTo>
                      <a:pt x="168" y="123"/>
                    </a:lnTo>
                    <a:lnTo>
                      <a:pt x="0" y="0"/>
                    </a:lnTo>
                    <a:lnTo>
                      <a:pt x="0"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5"/>
              <p:cNvSpPr/>
              <p:nvPr/>
            </p:nvSpPr>
            <p:spPr bwMode="auto">
              <a:xfrm>
                <a:off x="-168" y="4114"/>
                <a:ext cx="193" cy="123"/>
              </a:xfrm>
              <a:custGeom>
                <a:avLst/>
                <a:gdLst>
                  <a:gd name="T0" fmla="*/ 0 w 193"/>
                  <a:gd name="T1" fmla="*/ 0 h 123"/>
                  <a:gd name="T2" fmla="*/ 193 w 193"/>
                  <a:gd name="T3" fmla="*/ 66 h 123"/>
                  <a:gd name="T4" fmla="*/ 168 w 193"/>
                  <a:gd name="T5" fmla="*/ 123 h 123"/>
                  <a:gd name="T6" fmla="*/ 0 w 193"/>
                  <a:gd name="T7" fmla="*/ 0 h 123"/>
                  <a:gd name="T8" fmla="*/ 0 w 193"/>
                  <a:gd name="T9" fmla="*/ 0 h 123"/>
                </a:gdLst>
                <a:ahLst/>
                <a:cxnLst>
                  <a:cxn ang="0">
                    <a:pos x="T0" y="T1"/>
                  </a:cxn>
                  <a:cxn ang="0">
                    <a:pos x="T2" y="T3"/>
                  </a:cxn>
                  <a:cxn ang="0">
                    <a:pos x="T4" y="T5"/>
                  </a:cxn>
                  <a:cxn ang="0">
                    <a:pos x="T6" y="T7"/>
                  </a:cxn>
                  <a:cxn ang="0">
                    <a:pos x="T8" y="T9"/>
                  </a:cxn>
                </a:cxnLst>
                <a:rect l="0" t="0" r="r" b="b"/>
                <a:pathLst>
                  <a:path w="193" h="123">
                    <a:moveTo>
                      <a:pt x="0" y="0"/>
                    </a:moveTo>
                    <a:lnTo>
                      <a:pt x="193" y="66"/>
                    </a:lnTo>
                    <a:lnTo>
                      <a:pt x="168" y="123"/>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6"/>
              <p:cNvSpPr/>
              <p:nvPr/>
            </p:nvSpPr>
            <p:spPr bwMode="auto">
              <a:xfrm>
                <a:off x="181" y="4217"/>
                <a:ext cx="45" cy="61"/>
              </a:xfrm>
              <a:custGeom>
                <a:avLst/>
                <a:gdLst>
                  <a:gd name="T0" fmla="*/ 2 w 11"/>
                  <a:gd name="T1" fmla="*/ 6 h 15"/>
                  <a:gd name="T2" fmla="*/ 9 w 11"/>
                  <a:gd name="T3" fmla="*/ 1 h 15"/>
                  <a:gd name="T4" fmla="*/ 9 w 11"/>
                  <a:gd name="T5" fmla="*/ 10 h 15"/>
                  <a:gd name="T6" fmla="*/ 2 w 11"/>
                  <a:gd name="T7" fmla="*/ 14 h 15"/>
                  <a:gd name="T8" fmla="*/ 2 w 11"/>
                  <a:gd name="T9" fmla="*/ 6 h 15"/>
                </a:gdLst>
                <a:ahLst/>
                <a:cxnLst>
                  <a:cxn ang="0">
                    <a:pos x="T0" y="T1"/>
                  </a:cxn>
                  <a:cxn ang="0">
                    <a:pos x="T2" y="T3"/>
                  </a:cxn>
                  <a:cxn ang="0">
                    <a:pos x="T4" y="T5"/>
                  </a:cxn>
                  <a:cxn ang="0">
                    <a:pos x="T6" y="T7"/>
                  </a:cxn>
                  <a:cxn ang="0">
                    <a:pos x="T8" y="T9"/>
                  </a:cxn>
                </a:cxnLst>
                <a:rect l="0" t="0" r="r" b="b"/>
                <a:pathLst>
                  <a:path w="11" h="15">
                    <a:moveTo>
                      <a:pt x="2" y="6"/>
                    </a:moveTo>
                    <a:cubicBezTo>
                      <a:pt x="4" y="2"/>
                      <a:pt x="7" y="0"/>
                      <a:pt x="9" y="1"/>
                    </a:cubicBezTo>
                    <a:cubicBezTo>
                      <a:pt x="11" y="2"/>
                      <a:pt x="11" y="6"/>
                      <a:pt x="9" y="10"/>
                    </a:cubicBezTo>
                    <a:cubicBezTo>
                      <a:pt x="8" y="13"/>
                      <a:pt x="4" y="15"/>
                      <a:pt x="2" y="14"/>
                    </a:cubicBezTo>
                    <a:cubicBezTo>
                      <a:pt x="0" y="13"/>
                      <a:pt x="0" y="10"/>
                      <a:pt x="2" y="6"/>
                    </a:cubicBez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7"/>
              <p:cNvSpPr/>
              <p:nvPr/>
            </p:nvSpPr>
            <p:spPr bwMode="auto">
              <a:xfrm>
                <a:off x="218" y="4644"/>
                <a:ext cx="66" cy="424"/>
              </a:xfrm>
              <a:custGeom>
                <a:avLst/>
                <a:gdLst>
                  <a:gd name="T0" fmla="*/ 0 w 16"/>
                  <a:gd name="T1" fmla="*/ 103 h 103"/>
                  <a:gd name="T2" fmla="*/ 16 w 16"/>
                  <a:gd name="T3" fmla="*/ 103 h 103"/>
                  <a:gd name="T4" fmla="*/ 16 w 16"/>
                  <a:gd name="T5" fmla="*/ 6 h 103"/>
                  <a:gd name="T6" fmla="*/ 8 w 16"/>
                  <a:gd name="T7" fmla="*/ 0 h 103"/>
                  <a:gd name="T8" fmla="*/ 0 w 16"/>
                  <a:gd name="T9" fmla="*/ 6 h 103"/>
                  <a:gd name="T10" fmla="*/ 0 w 16"/>
                  <a:gd name="T11" fmla="*/ 103 h 103"/>
                </a:gdLst>
                <a:ahLst/>
                <a:cxnLst>
                  <a:cxn ang="0">
                    <a:pos x="T0" y="T1"/>
                  </a:cxn>
                  <a:cxn ang="0">
                    <a:pos x="T2" y="T3"/>
                  </a:cxn>
                  <a:cxn ang="0">
                    <a:pos x="T4" y="T5"/>
                  </a:cxn>
                  <a:cxn ang="0">
                    <a:pos x="T6" y="T7"/>
                  </a:cxn>
                  <a:cxn ang="0">
                    <a:pos x="T8" y="T9"/>
                  </a:cxn>
                  <a:cxn ang="0">
                    <a:pos x="T10" y="T11"/>
                  </a:cxn>
                </a:cxnLst>
                <a:rect l="0" t="0" r="r" b="b"/>
                <a:pathLst>
                  <a:path w="16" h="103">
                    <a:moveTo>
                      <a:pt x="0" y="103"/>
                    </a:moveTo>
                    <a:cubicBezTo>
                      <a:pt x="16" y="103"/>
                      <a:pt x="16" y="103"/>
                      <a:pt x="16" y="103"/>
                    </a:cubicBezTo>
                    <a:cubicBezTo>
                      <a:pt x="16" y="6"/>
                      <a:pt x="16" y="6"/>
                      <a:pt x="16" y="6"/>
                    </a:cubicBezTo>
                    <a:cubicBezTo>
                      <a:pt x="16" y="3"/>
                      <a:pt x="13" y="0"/>
                      <a:pt x="8" y="0"/>
                    </a:cubicBezTo>
                    <a:cubicBezTo>
                      <a:pt x="4" y="0"/>
                      <a:pt x="0" y="3"/>
                      <a:pt x="0" y="6"/>
                    </a:cubicBezTo>
                    <a:cubicBezTo>
                      <a:pt x="0" y="103"/>
                      <a:pt x="0" y="103"/>
                      <a:pt x="0" y="103"/>
                    </a:cubicBez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8"/>
              <p:cNvSpPr/>
              <p:nvPr/>
            </p:nvSpPr>
            <p:spPr bwMode="auto">
              <a:xfrm>
                <a:off x="247" y="4266"/>
                <a:ext cx="12" cy="411"/>
              </a:xfrm>
              <a:custGeom>
                <a:avLst/>
                <a:gdLst>
                  <a:gd name="T0" fmla="*/ 12 w 12"/>
                  <a:gd name="T1" fmla="*/ 0 h 411"/>
                  <a:gd name="T2" fmla="*/ 12 w 12"/>
                  <a:gd name="T3" fmla="*/ 411 h 411"/>
                  <a:gd name="T4" fmla="*/ 0 w 12"/>
                  <a:gd name="T5" fmla="*/ 411 h 411"/>
                  <a:gd name="T6" fmla="*/ 0 w 12"/>
                  <a:gd name="T7" fmla="*/ 0 h 411"/>
                  <a:gd name="T8" fmla="*/ 12 w 12"/>
                  <a:gd name="T9" fmla="*/ 0 h 411"/>
                  <a:gd name="T10" fmla="*/ 12 w 12"/>
                  <a:gd name="T11" fmla="*/ 0 h 411"/>
                </a:gdLst>
                <a:ahLst/>
                <a:cxnLst>
                  <a:cxn ang="0">
                    <a:pos x="T0" y="T1"/>
                  </a:cxn>
                  <a:cxn ang="0">
                    <a:pos x="T2" y="T3"/>
                  </a:cxn>
                  <a:cxn ang="0">
                    <a:pos x="T4" y="T5"/>
                  </a:cxn>
                  <a:cxn ang="0">
                    <a:pos x="T6" y="T7"/>
                  </a:cxn>
                  <a:cxn ang="0">
                    <a:pos x="T8" y="T9"/>
                  </a:cxn>
                  <a:cxn ang="0">
                    <a:pos x="T10" y="T11"/>
                  </a:cxn>
                </a:cxnLst>
                <a:rect l="0" t="0" r="r" b="b"/>
                <a:pathLst>
                  <a:path w="12" h="411">
                    <a:moveTo>
                      <a:pt x="12" y="0"/>
                    </a:moveTo>
                    <a:lnTo>
                      <a:pt x="12" y="411"/>
                    </a:lnTo>
                    <a:lnTo>
                      <a:pt x="0" y="411"/>
                    </a:lnTo>
                    <a:lnTo>
                      <a:pt x="0" y="0"/>
                    </a:lnTo>
                    <a:lnTo>
                      <a:pt x="12" y="0"/>
                    </a:lnTo>
                    <a:lnTo>
                      <a:pt x="12"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Line 19"/>
              <p:cNvSpPr>
                <a:spLocks noChangeShapeType="1"/>
              </p:cNvSpPr>
              <p:nvPr/>
            </p:nvSpPr>
            <p:spPr bwMode="auto">
              <a:xfrm>
                <a:off x="218" y="4254"/>
                <a:ext cx="1950" cy="748"/>
              </a:xfrm>
              <a:prstGeom prst="line">
                <a:avLst/>
              </a:prstGeom>
              <a:noFill/>
              <a:ln w="39688" cap="flat">
                <a:solidFill>
                  <a:srgbClr val="F083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5" name="Freeform 20"/>
              <p:cNvSpPr/>
              <p:nvPr/>
            </p:nvSpPr>
            <p:spPr bwMode="auto">
              <a:xfrm>
                <a:off x="542" y="4101"/>
                <a:ext cx="1962" cy="1807"/>
              </a:xfrm>
              <a:custGeom>
                <a:avLst/>
                <a:gdLst>
                  <a:gd name="T0" fmla="*/ 3 w 478"/>
                  <a:gd name="T1" fmla="*/ 0 h 439"/>
                  <a:gd name="T2" fmla="*/ 220 w 478"/>
                  <a:gd name="T3" fmla="*/ 423 h 439"/>
                  <a:gd name="T4" fmla="*/ 478 w 478"/>
                  <a:gd name="T5" fmla="*/ 182 h 439"/>
                  <a:gd name="T6" fmla="*/ 3 w 478"/>
                  <a:gd name="T7" fmla="*/ 0 h 439"/>
                </a:gdLst>
                <a:ahLst/>
                <a:cxnLst>
                  <a:cxn ang="0">
                    <a:pos x="T0" y="T1"/>
                  </a:cxn>
                  <a:cxn ang="0">
                    <a:pos x="T2" y="T3"/>
                  </a:cxn>
                  <a:cxn ang="0">
                    <a:pos x="T4" y="T5"/>
                  </a:cxn>
                  <a:cxn ang="0">
                    <a:pos x="T6" y="T7"/>
                  </a:cxn>
                </a:cxnLst>
                <a:rect l="0" t="0" r="r" b="b"/>
                <a:pathLst>
                  <a:path w="478" h="439">
                    <a:moveTo>
                      <a:pt x="3" y="0"/>
                    </a:moveTo>
                    <a:cubicBezTo>
                      <a:pt x="3" y="0"/>
                      <a:pt x="0" y="368"/>
                      <a:pt x="220" y="423"/>
                    </a:cubicBezTo>
                    <a:cubicBezTo>
                      <a:pt x="256" y="431"/>
                      <a:pt x="405" y="439"/>
                      <a:pt x="478" y="182"/>
                    </a:cubicBezTo>
                    <a:cubicBezTo>
                      <a:pt x="3" y="0"/>
                      <a:pt x="3" y="0"/>
                      <a:pt x="3" y="0"/>
                    </a:cubicBezTo>
                    <a:close/>
                  </a:path>
                </a:pathLst>
              </a:custGeom>
              <a:solidFill>
                <a:srgbClr val="C700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1"/>
              <p:cNvSpPr/>
              <p:nvPr/>
            </p:nvSpPr>
            <p:spPr bwMode="auto">
              <a:xfrm>
                <a:off x="173" y="3962"/>
                <a:ext cx="382" cy="139"/>
              </a:xfrm>
              <a:custGeom>
                <a:avLst/>
                <a:gdLst>
                  <a:gd name="T0" fmla="*/ 0 w 382"/>
                  <a:gd name="T1" fmla="*/ 0 h 139"/>
                  <a:gd name="T2" fmla="*/ 217 w 382"/>
                  <a:gd name="T3" fmla="*/ 8 h 139"/>
                  <a:gd name="T4" fmla="*/ 382 w 382"/>
                  <a:gd name="T5" fmla="*/ 139 h 139"/>
                  <a:gd name="T6" fmla="*/ 168 w 382"/>
                  <a:gd name="T7" fmla="*/ 119 h 139"/>
                  <a:gd name="T8" fmla="*/ 0 w 382"/>
                  <a:gd name="T9" fmla="*/ 0 h 139"/>
                  <a:gd name="T10" fmla="*/ 0 w 382"/>
                  <a:gd name="T11" fmla="*/ 0 h 139"/>
                </a:gdLst>
                <a:ahLst/>
                <a:cxnLst>
                  <a:cxn ang="0">
                    <a:pos x="T0" y="T1"/>
                  </a:cxn>
                  <a:cxn ang="0">
                    <a:pos x="T2" y="T3"/>
                  </a:cxn>
                  <a:cxn ang="0">
                    <a:pos x="T4" y="T5"/>
                  </a:cxn>
                  <a:cxn ang="0">
                    <a:pos x="T6" y="T7"/>
                  </a:cxn>
                  <a:cxn ang="0">
                    <a:pos x="T8" y="T9"/>
                  </a:cxn>
                  <a:cxn ang="0">
                    <a:pos x="T10" y="T11"/>
                  </a:cxn>
                </a:cxnLst>
                <a:rect l="0" t="0" r="r" b="b"/>
                <a:pathLst>
                  <a:path w="382" h="139">
                    <a:moveTo>
                      <a:pt x="0" y="0"/>
                    </a:moveTo>
                    <a:lnTo>
                      <a:pt x="217" y="8"/>
                    </a:lnTo>
                    <a:lnTo>
                      <a:pt x="382" y="139"/>
                    </a:lnTo>
                    <a:lnTo>
                      <a:pt x="168" y="119"/>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2"/>
              <p:cNvSpPr/>
              <p:nvPr/>
            </p:nvSpPr>
            <p:spPr bwMode="auto">
              <a:xfrm>
                <a:off x="341" y="3970"/>
                <a:ext cx="214" cy="131"/>
              </a:xfrm>
              <a:custGeom>
                <a:avLst/>
                <a:gdLst>
                  <a:gd name="T0" fmla="*/ 49 w 214"/>
                  <a:gd name="T1" fmla="*/ 0 h 131"/>
                  <a:gd name="T2" fmla="*/ 214 w 214"/>
                  <a:gd name="T3" fmla="*/ 131 h 131"/>
                  <a:gd name="T4" fmla="*/ 0 w 214"/>
                  <a:gd name="T5" fmla="*/ 111 h 131"/>
                  <a:gd name="T6" fmla="*/ 49 w 214"/>
                  <a:gd name="T7" fmla="*/ 0 h 131"/>
                  <a:gd name="T8" fmla="*/ 49 w 214"/>
                  <a:gd name="T9" fmla="*/ 0 h 131"/>
                </a:gdLst>
                <a:ahLst/>
                <a:cxnLst>
                  <a:cxn ang="0">
                    <a:pos x="T0" y="T1"/>
                  </a:cxn>
                  <a:cxn ang="0">
                    <a:pos x="T2" y="T3"/>
                  </a:cxn>
                  <a:cxn ang="0">
                    <a:pos x="T4" y="T5"/>
                  </a:cxn>
                  <a:cxn ang="0">
                    <a:pos x="T6" y="T7"/>
                  </a:cxn>
                  <a:cxn ang="0">
                    <a:pos x="T8" y="T9"/>
                  </a:cxn>
                </a:cxnLst>
                <a:rect l="0" t="0" r="r" b="b"/>
                <a:pathLst>
                  <a:path w="214" h="131">
                    <a:moveTo>
                      <a:pt x="49" y="0"/>
                    </a:moveTo>
                    <a:lnTo>
                      <a:pt x="214" y="131"/>
                    </a:lnTo>
                    <a:lnTo>
                      <a:pt x="0" y="111"/>
                    </a:lnTo>
                    <a:lnTo>
                      <a:pt x="49" y="0"/>
                    </a:lnTo>
                    <a:lnTo>
                      <a:pt x="49" y="0"/>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3"/>
              <p:cNvSpPr/>
              <p:nvPr/>
            </p:nvSpPr>
            <p:spPr bwMode="auto">
              <a:xfrm>
                <a:off x="341" y="4027"/>
                <a:ext cx="214" cy="74"/>
              </a:xfrm>
              <a:custGeom>
                <a:avLst/>
                <a:gdLst>
                  <a:gd name="T0" fmla="*/ 25 w 214"/>
                  <a:gd name="T1" fmla="*/ 0 h 74"/>
                  <a:gd name="T2" fmla="*/ 214 w 214"/>
                  <a:gd name="T3" fmla="*/ 74 h 74"/>
                  <a:gd name="T4" fmla="*/ 0 w 214"/>
                  <a:gd name="T5" fmla="*/ 54 h 74"/>
                  <a:gd name="T6" fmla="*/ 25 w 214"/>
                  <a:gd name="T7" fmla="*/ 0 h 74"/>
                  <a:gd name="T8" fmla="*/ 25 w 214"/>
                  <a:gd name="T9" fmla="*/ 0 h 74"/>
                </a:gdLst>
                <a:ahLst/>
                <a:cxnLst>
                  <a:cxn ang="0">
                    <a:pos x="T0" y="T1"/>
                  </a:cxn>
                  <a:cxn ang="0">
                    <a:pos x="T2" y="T3"/>
                  </a:cxn>
                  <a:cxn ang="0">
                    <a:pos x="T4" y="T5"/>
                  </a:cxn>
                  <a:cxn ang="0">
                    <a:pos x="T6" y="T7"/>
                  </a:cxn>
                  <a:cxn ang="0">
                    <a:pos x="T8" y="T9"/>
                  </a:cxn>
                </a:cxnLst>
                <a:rect l="0" t="0" r="r" b="b"/>
                <a:pathLst>
                  <a:path w="214" h="74">
                    <a:moveTo>
                      <a:pt x="25" y="0"/>
                    </a:moveTo>
                    <a:lnTo>
                      <a:pt x="214" y="74"/>
                    </a:lnTo>
                    <a:lnTo>
                      <a:pt x="0" y="54"/>
                    </a:lnTo>
                    <a:lnTo>
                      <a:pt x="25" y="0"/>
                    </a:lnTo>
                    <a:lnTo>
                      <a:pt x="25" y="0"/>
                    </a:lnTo>
                    <a:close/>
                  </a:path>
                </a:pathLst>
              </a:custGeom>
              <a:solidFill>
                <a:srgbClr val="EA55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
              <p:cNvSpPr/>
              <p:nvPr/>
            </p:nvSpPr>
            <p:spPr bwMode="auto">
              <a:xfrm>
                <a:off x="173" y="3962"/>
                <a:ext cx="217" cy="119"/>
              </a:xfrm>
              <a:custGeom>
                <a:avLst/>
                <a:gdLst>
                  <a:gd name="T0" fmla="*/ 0 w 217"/>
                  <a:gd name="T1" fmla="*/ 0 h 119"/>
                  <a:gd name="T2" fmla="*/ 217 w 217"/>
                  <a:gd name="T3" fmla="*/ 8 h 119"/>
                  <a:gd name="T4" fmla="*/ 168 w 217"/>
                  <a:gd name="T5" fmla="*/ 119 h 119"/>
                  <a:gd name="T6" fmla="*/ 0 w 217"/>
                  <a:gd name="T7" fmla="*/ 0 h 119"/>
                  <a:gd name="T8" fmla="*/ 0 w 217"/>
                  <a:gd name="T9" fmla="*/ 0 h 119"/>
                </a:gdLst>
                <a:ahLst/>
                <a:cxnLst>
                  <a:cxn ang="0">
                    <a:pos x="T0" y="T1"/>
                  </a:cxn>
                  <a:cxn ang="0">
                    <a:pos x="T2" y="T3"/>
                  </a:cxn>
                  <a:cxn ang="0">
                    <a:pos x="T4" y="T5"/>
                  </a:cxn>
                  <a:cxn ang="0">
                    <a:pos x="T6" y="T7"/>
                  </a:cxn>
                  <a:cxn ang="0">
                    <a:pos x="T8" y="T9"/>
                  </a:cxn>
                </a:cxnLst>
                <a:rect l="0" t="0" r="r" b="b"/>
                <a:pathLst>
                  <a:path w="217" h="119">
                    <a:moveTo>
                      <a:pt x="0" y="0"/>
                    </a:moveTo>
                    <a:lnTo>
                      <a:pt x="217" y="8"/>
                    </a:lnTo>
                    <a:lnTo>
                      <a:pt x="168" y="119"/>
                    </a:lnTo>
                    <a:lnTo>
                      <a:pt x="0" y="0"/>
                    </a:lnTo>
                    <a:lnTo>
                      <a:pt x="0"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5"/>
              <p:cNvSpPr/>
              <p:nvPr/>
            </p:nvSpPr>
            <p:spPr bwMode="auto">
              <a:xfrm>
                <a:off x="173" y="3962"/>
                <a:ext cx="193" cy="119"/>
              </a:xfrm>
              <a:custGeom>
                <a:avLst/>
                <a:gdLst>
                  <a:gd name="T0" fmla="*/ 0 w 193"/>
                  <a:gd name="T1" fmla="*/ 0 h 119"/>
                  <a:gd name="T2" fmla="*/ 193 w 193"/>
                  <a:gd name="T3" fmla="*/ 65 h 119"/>
                  <a:gd name="T4" fmla="*/ 168 w 193"/>
                  <a:gd name="T5" fmla="*/ 119 h 119"/>
                  <a:gd name="T6" fmla="*/ 0 w 193"/>
                  <a:gd name="T7" fmla="*/ 0 h 119"/>
                  <a:gd name="T8" fmla="*/ 0 w 193"/>
                  <a:gd name="T9" fmla="*/ 0 h 119"/>
                </a:gdLst>
                <a:ahLst/>
                <a:cxnLst>
                  <a:cxn ang="0">
                    <a:pos x="T0" y="T1"/>
                  </a:cxn>
                  <a:cxn ang="0">
                    <a:pos x="T2" y="T3"/>
                  </a:cxn>
                  <a:cxn ang="0">
                    <a:pos x="T4" y="T5"/>
                  </a:cxn>
                  <a:cxn ang="0">
                    <a:pos x="T6" y="T7"/>
                  </a:cxn>
                  <a:cxn ang="0">
                    <a:pos x="T8" y="T9"/>
                  </a:cxn>
                </a:cxnLst>
                <a:rect l="0" t="0" r="r" b="b"/>
                <a:pathLst>
                  <a:path w="193" h="119">
                    <a:moveTo>
                      <a:pt x="0" y="0"/>
                    </a:moveTo>
                    <a:lnTo>
                      <a:pt x="193" y="65"/>
                    </a:lnTo>
                    <a:lnTo>
                      <a:pt x="168" y="119"/>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6"/>
              <p:cNvSpPr/>
              <p:nvPr/>
            </p:nvSpPr>
            <p:spPr bwMode="auto">
              <a:xfrm>
                <a:off x="522" y="4064"/>
                <a:ext cx="45" cy="62"/>
              </a:xfrm>
              <a:custGeom>
                <a:avLst/>
                <a:gdLst>
                  <a:gd name="T0" fmla="*/ 2 w 11"/>
                  <a:gd name="T1" fmla="*/ 6 h 15"/>
                  <a:gd name="T2" fmla="*/ 9 w 11"/>
                  <a:gd name="T3" fmla="*/ 1 h 15"/>
                  <a:gd name="T4" fmla="*/ 9 w 11"/>
                  <a:gd name="T5" fmla="*/ 9 h 15"/>
                  <a:gd name="T6" fmla="*/ 2 w 11"/>
                  <a:gd name="T7" fmla="*/ 14 h 15"/>
                  <a:gd name="T8" fmla="*/ 2 w 11"/>
                  <a:gd name="T9" fmla="*/ 6 h 15"/>
                </a:gdLst>
                <a:ahLst/>
                <a:cxnLst>
                  <a:cxn ang="0">
                    <a:pos x="T0" y="T1"/>
                  </a:cxn>
                  <a:cxn ang="0">
                    <a:pos x="T2" y="T3"/>
                  </a:cxn>
                  <a:cxn ang="0">
                    <a:pos x="T4" y="T5"/>
                  </a:cxn>
                  <a:cxn ang="0">
                    <a:pos x="T6" y="T7"/>
                  </a:cxn>
                  <a:cxn ang="0">
                    <a:pos x="T8" y="T9"/>
                  </a:cxn>
                </a:cxnLst>
                <a:rect l="0" t="0" r="r" b="b"/>
                <a:pathLst>
                  <a:path w="11" h="15">
                    <a:moveTo>
                      <a:pt x="2" y="6"/>
                    </a:moveTo>
                    <a:cubicBezTo>
                      <a:pt x="3" y="2"/>
                      <a:pt x="7" y="0"/>
                      <a:pt x="9" y="1"/>
                    </a:cubicBezTo>
                    <a:cubicBezTo>
                      <a:pt x="11" y="2"/>
                      <a:pt x="11" y="6"/>
                      <a:pt x="9" y="9"/>
                    </a:cubicBezTo>
                    <a:cubicBezTo>
                      <a:pt x="7" y="13"/>
                      <a:pt x="4" y="15"/>
                      <a:pt x="2" y="14"/>
                    </a:cubicBezTo>
                    <a:cubicBezTo>
                      <a:pt x="0" y="13"/>
                      <a:pt x="0" y="9"/>
                      <a:pt x="2" y="6"/>
                    </a:cubicBez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7"/>
              <p:cNvSpPr/>
              <p:nvPr/>
            </p:nvSpPr>
            <p:spPr bwMode="auto">
              <a:xfrm>
                <a:off x="559" y="4492"/>
                <a:ext cx="65" cy="424"/>
              </a:xfrm>
              <a:custGeom>
                <a:avLst/>
                <a:gdLst>
                  <a:gd name="T0" fmla="*/ 0 w 16"/>
                  <a:gd name="T1" fmla="*/ 103 h 103"/>
                  <a:gd name="T2" fmla="*/ 16 w 16"/>
                  <a:gd name="T3" fmla="*/ 103 h 103"/>
                  <a:gd name="T4" fmla="*/ 16 w 16"/>
                  <a:gd name="T5" fmla="*/ 6 h 103"/>
                  <a:gd name="T6" fmla="*/ 8 w 16"/>
                  <a:gd name="T7" fmla="*/ 0 h 103"/>
                  <a:gd name="T8" fmla="*/ 0 w 16"/>
                  <a:gd name="T9" fmla="*/ 6 h 103"/>
                  <a:gd name="T10" fmla="*/ 0 w 16"/>
                  <a:gd name="T11" fmla="*/ 103 h 103"/>
                </a:gdLst>
                <a:ahLst/>
                <a:cxnLst>
                  <a:cxn ang="0">
                    <a:pos x="T0" y="T1"/>
                  </a:cxn>
                  <a:cxn ang="0">
                    <a:pos x="T2" y="T3"/>
                  </a:cxn>
                  <a:cxn ang="0">
                    <a:pos x="T4" y="T5"/>
                  </a:cxn>
                  <a:cxn ang="0">
                    <a:pos x="T6" y="T7"/>
                  </a:cxn>
                  <a:cxn ang="0">
                    <a:pos x="T8" y="T9"/>
                  </a:cxn>
                  <a:cxn ang="0">
                    <a:pos x="T10" y="T11"/>
                  </a:cxn>
                </a:cxnLst>
                <a:rect l="0" t="0" r="r" b="b"/>
                <a:pathLst>
                  <a:path w="16" h="103">
                    <a:moveTo>
                      <a:pt x="0" y="103"/>
                    </a:moveTo>
                    <a:cubicBezTo>
                      <a:pt x="16" y="103"/>
                      <a:pt x="16" y="103"/>
                      <a:pt x="16" y="103"/>
                    </a:cubicBezTo>
                    <a:cubicBezTo>
                      <a:pt x="16" y="6"/>
                      <a:pt x="16" y="6"/>
                      <a:pt x="16" y="6"/>
                    </a:cubicBezTo>
                    <a:cubicBezTo>
                      <a:pt x="16" y="3"/>
                      <a:pt x="12" y="0"/>
                      <a:pt x="8" y="0"/>
                    </a:cubicBezTo>
                    <a:cubicBezTo>
                      <a:pt x="3" y="0"/>
                      <a:pt x="0" y="3"/>
                      <a:pt x="0" y="6"/>
                    </a:cubicBezTo>
                    <a:cubicBezTo>
                      <a:pt x="0" y="103"/>
                      <a:pt x="0" y="103"/>
                      <a:pt x="0" y="103"/>
                    </a:cubicBez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8"/>
              <p:cNvSpPr/>
              <p:nvPr/>
            </p:nvSpPr>
            <p:spPr bwMode="auto">
              <a:xfrm>
                <a:off x="587" y="4114"/>
                <a:ext cx="9" cy="411"/>
              </a:xfrm>
              <a:custGeom>
                <a:avLst/>
                <a:gdLst>
                  <a:gd name="T0" fmla="*/ 9 w 9"/>
                  <a:gd name="T1" fmla="*/ 0 h 411"/>
                  <a:gd name="T2" fmla="*/ 9 w 9"/>
                  <a:gd name="T3" fmla="*/ 411 h 411"/>
                  <a:gd name="T4" fmla="*/ 0 w 9"/>
                  <a:gd name="T5" fmla="*/ 411 h 411"/>
                  <a:gd name="T6" fmla="*/ 0 w 9"/>
                  <a:gd name="T7" fmla="*/ 0 h 411"/>
                  <a:gd name="T8" fmla="*/ 9 w 9"/>
                  <a:gd name="T9" fmla="*/ 0 h 411"/>
                  <a:gd name="T10" fmla="*/ 9 w 9"/>
                  <a:gd name="T11" fmla="*/ 0 h 411"/>
                </a:gdLst>
                <a:ahLst/>
                <a:cxnLst>
                  <a:cxn ang="0">
                    <a:pos x="T0" y="T1"/>
                  </a:cxn>
                  <a:cxn ang="0">
                    <a:pos x="T2" y="T3"/>
                  </a:cxn>
                  <a:cxn ang="0">
                    <a:pos x="T4" y="T5"/>
                  </a:cxn>
                  <a:cxn ang="0">
                    <a:pos x="T6" y="T7"/>
                  </a:cxn>
                  <a:cxn ang="0">
                    <a:pos x="T8" y="T9"/>
                  </a:cxn>
                  <a:cxn ang="0">
                    <a:pos x="T10" y="T11"/>
                  </a:cxn>
                </a:cxnLst>
                <a:rect l="0" t="0" r="r" b="b"/>
                <a:pathLst>
                  <a:path w="9" h="411">
                    <a:moveTo>
                      <a:pt x="9" y="0"/>
                    </a:moveTo>
                    <a:lnTo>
                      <a:pt x="9" y="411"/>
                    </a:lnTo>
                    <a:lnTo>
                      <a:pt x="0" y="411"/>
                    </a:lnTo>
                    <a:lnTo>
                      <a:pt x="0" y="0"/>
                    </a:lnTo>
                    <a:lnTo>
                      <a:pt x="9" y="0"/>
                    </a:lnTo>
                    <a:lnTo>
                      <a:pt x="9"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Line 29"/>
              <p:cNvSpPr>
                <a:spLocks noChangeShapeType="1"/>
              </p:cNvSpPr>
              <p:nvPr/>
            </p:nvSpPr>
            <p:spPr bwMode="auto">
              <a:xfrm>
                <a:off x="555" y="4101"/>
                <a:ext cx="1949" cy="749"/>
              </a:xfrm>
              <a:prstGeom prst="line">
                <a:avLst/>
              </a:prstGeom>
              <a:noFill/>
              <a:ln w="39688" cap="flat">
                <a:solidFill>
                  <a:srgbClr val="F083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5" name="Freeform 30"/>
              <p:cNvSpPr/>
              <p:nvPr/>
            </p:nvSpPr>
            <p:spPr bwMode="auto">
              <a:xfrm>
                <a:off x="875" y="3982"/>
                <a:ext cx="1966" cy="1806"/>
              </a:xfrm>
              <a:custGeom>
                <a:avLst/>
                <a:gdLst>
                  <a:gd name="T0" fmla="*/ 3 w 479"/>
                  <a:gd name="T1" fmla="*/ 0 h 439"/>
                  <a:gd name="T2" fmla="*/ 220 w 479"/>
                  <a:gd name="T3" fmla="*/ 423 h 439"/>
                  <a:gd name="T4" fmla="*/ 479 w 479"/>
                  <a:gd name="T5" fmla="*/ 182 h 439"/>
                  <a:gd name="T6" fmla="*/ 3 w 479"/>
                  <a:gd name="T7" fmla="*/ 0 h 439"/>
                </a:gdLst>
                <a:ahLst/>
                <a:cxnLst>
                  <a:cxn ang="0">
                    <a:pos x="T0" y="T1"/>
                  </a:cxn>
                  <a:cxn ang="0">
                    <a:pos x="T2" y="T3"/>
                  </a:cxn>
                  <a:cxn ang="0">
                    <a:pos x="T4" y="T5"/>
                  </a:cxn>
                  <a:cxn ang="0">
                    <a:pos x="T6" y="T7"/>
                  </a:cxn>
                </a:cxnLst>
                <a:rect l="0" t="0" r="r" b="b"/>
                <a:pathLst>
                  <a:path w="479" h="439">
                    <a:moveTo>
                      <a:pt x="3" y="0"/>
                    </a:moveTo>
                    <a:cubicBezTo>
                      <a:pt x="3" y="0"/>
                      <a:pt x="0" y="368"/>
                      <a:pt x="220" y="423"/>
                    </a:cubicBezTo>
                    <a:cubicBezTo>
                      <a:pt x="256" y="431"/>
                      <a:pt x="405" y="439"/>
                      <a:pt x="479" y="182"/>
                    </a:cubicBezTo>
                    <a:cubicBezTo>
                      <a:pt x="3" y="0"/>
                      <a:pt x="3" y="0"/>
                      <a:pt x="3" y="0"/>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1"/>
              <p:cNvSpPr/>
              <p:nvPr/>
            </p:nvSpPr>
            <p:spPr bwMode="auto">
              <a:xfrm>
                <a:off x="505" y="3842"/>
                <a:ext cx="382" cy="140"/>
              </a:xfrm>
              <a:custGeom>
                <a:avLst/>
                <a:gdLst>
                  <a:gd name="T0" fmla="*/ 0 w 382"/>
                  <a:gd name="T1" fmla="*/ 0 h 140"/>
                  <a:gd name="T2" fmla="*/ 218 w 382"/>
                  <a:gd name="T3" fmla="*/ 8 h 140"/>
                  <a:gd name="T4" fmla="*/ 382 w 382"/>
                  <a:gd name="T5" fmla="*/ 140 h 140"/>
                  <a:gd name="T6" fmla="*/ 173 w 382"/>
                  <a:gd name="T7" fmla="*/ 120 h 140"/>
                  <a:gd name="T8" fmla="*/ 0 w 382"/>
                  <a:gd name="T9" fmla="*/ 0 h 140"/>
                  <a:gd name="T10" fmla="*/ 0 w 382"/>
                  <a:gd name="T11" fmla="*/ 0 h 140"/>
                </a:gdLst>
                <a:ahLst/>
                <a:cxnLst>
                  <a:cxn ang="0">
                    <a:pos x="T0" y="T1"/>
                  </a:cxn>
                  <a:cxn ang="0">
                    <a:pos x="T2" y="T3"/>
                  </a:cxn>
                  <a:cxn ang="0">
                    <a:pos x="T4" y="T5"/>
                  </a:cxn>
                  <a:cxn ang="0">
                    <a:pos x="T6" y="T7"/>
                  </a:cxn>
                  <a:cxn ang="0">
                    <a:pos x="T8" y="T9"/>
                  </a:cxn>
                  <a:cxn ang="0">
                    <a:pos x="T10" y="T11"/>
                  </a:cxn>
                </a:cxnLst>
                <a:rect l="0" t="0" r="r" b="b"/>
                <a:pathLst>
                  <a:path w="382" h="140">
                    <a:moveTo>
                      <a:pt x="0" y="0"/>
                    </a:moveTo>
                    <a:lnTo>
                      <a:pt x="218" y="8"/>
                    </a:lnTo>
                    <a:lnTo>
                      <a:pt x="382" y="140"/>
                    </a:lnTo>
                    <a:lnTo>
                      <a:pt x="173" y="120"/>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2"/>
              <p:cNvSpPr/>
              <p:nvPr/>
            </p:nvSpPr>
            <p:spPr bwMode="auto">
              <a:xfrm>
                <a:off x="678" y="3850"/>
                <a:ext cx="209" cy="132"/>
              </a:xfrm>
              <a:custGeom>
                <a:avLst/>
                <a:gdLst>
                  <a:gd name="T0" fmla="*/ 45 w 209"/>
                  <a:gd name="T1" fmla="*/ 0 h 132"/>
                  <a:gd name="T2" fmla="*/ 209 w 209"/>
                  <a:gd name="T3" fmla="*/ 132 h 132"/>
                  <a:gd name="T4" fmla="*/ 0 w 209"/>
                  <a:gd name="T5" fmla="*/ 112 h 132"/>
                  <a:gd name="T6" fmla="*/ 45 w 209"/>
                  <a:gd name="T7" fmla="*/ 0 h 132"/>
                  <a:gd name="T8" fmla="*/ 45 w 209"/>
                  <a:gd name="T9" fmla="*/ 0 h 132"/>
                </a:gdLst>
                <a:ahLst/>
                <a:cxnLst>
                  <a:cxn ang="0">
                    <a:pos x="T0" y="T1"/>
                  </a:cxn>
                  <a:cxn ang="0">
                    <a:pos x="T2" y="T3"/>
                  </a:cxn>
                  <a:cxn ang="0">
                    <a:pos x="T4" y="T5"/>
                  </a:cxn>
                  <a:cxn ang="0">
                    <a:pos x="T6" y="T7"/>
                  </a:cxn>
                  <a:cxn ang="0">
                    <a:pos x="T8" y="T9"/>
                  </a:cxn>
                </a:cxnLst>
                <a:rect l="0" t="0" r="r" b="b"/>
                <a:pathLst>
                  <a:path w="209" h="132">
                    <a:moveTo>
                      <a:pt x="45" y="0"/>
                    </a:moveTo>
                    <a:lnTo>
                      <a:pt x="209" y="132"/>
                    </a:lnTo>
                    <a:lnTo>
                      <a:pt x="0" y="112"/>
                    </a:lnTo>
                    <a:lnTo>
                      <a:pt x="45" y="0"/>
                    </a:lnTo>
                    <a:lnTo>
                      <a:pt x="45" y="0"/>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3"/>
              <p:cNvSpPr/>
              <p:nvPr/>
            </p:nvSpPr>
            <p:spPr bwMode="auto">
              <a:xfrm>
                <a:off x="678" y="3908"/>
                <a:ext cx="209" cy="74"/>
              </a:xfrm>
              <a:custGeom>
                <a:avLst/>
                <a:gdLst>
                  <a:gd name="T0" fmla="*/ 20 w 209"/>
                  <a:gd name="T1" fmla="*/ 0 h 74"/>
                  <a:gd name="T2" fmla="*/ 209 w 209"/>
                  <a:gd name="T3" fmla="*/ 74 h 74"/>
                  <a:gd name="T4" fmla="*/ 0 w 209"/>
                  <a:gd name="T5" fmla="*/ 54 h 74"/>
                  <a:gd name="T6" fmla="*/ 20 w 209"/>
                  <a:gd name="T7" fmla="*/ 0 h 74"/>
                  <a:gd name="T8" fmla="*/ 20 w 209"/>
                  <a:gd name="T9" fmla="*/ 0 h 74"/>
                </a:gdLst>
                <a:ahLst/>
                <a:cxnLst>
                  <a:cxn ang="0">
                    <a:pos x="T0" y="T1"/>
                  </a:cxn>
                  <a:cxn ang="0">
                    <a:pos x="T2" y="T3"/>
                  </a:cxn>
                  <a:cxn ang="0">
                    <a:pos x="T4" y="T5"/>
                  </a:cxn>
                  <a:cxn ang="0">
                    <a:pos x="T6" y="T7"/>
                  </a:cxn>
                  <a:cxn ang="0">
                    <a:pos x="T8" y="T9"/>
                  </a:cxn>
                </a:cxnLst>
                <a:rect l="0" t="0" r="r" b="b"/>
                <a:pathLst>
                  <a:path w="209" h="74">
                    <a:moveTo>
                      <a:pt x="20" y="0"/>
                    </a:moveTo>
                    <a:lnTo>
                      <a:pt x="209" y="74"/>
                    </a:lnTo>
                    <a:lnTo>
                      <a:pt x="0" y="54"/>
                    </a:lnTo>
                    <a:lnTo>
                      <a:pt x="20" y="0"/>
                    </a:lnTo>
                    <a:lnTo>
                      <a:pt x="20" y="0"/>
                    </a:lnTo>
                    <a:close/>
                  </a:path>
                </a:pathLst>
              </a:custGeom>
              <a:solidFill>
                <a:srgbClr val="EA55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4"/>
              <p:cNvSpPr/>
              <p:nvPr/>
            </p:nvSpPr>
            <p:spPr bwMode="auto">
              <a:xfrm>
                <a:off x="505" y="3842"/>
                <a:ext cx="218" cy="120"/>
              </a:xfrm>
              <a:custGeom>
                <a:avLst/>
                <a:gdLst>
                  <a:gd name="T0" fmla="*/ 0 w 218"/>
                  <a:gd name="T1" fmla="*/ 0 h 120"/>
                  <a:gd name="T2" fmla="*/ 218 w 218"/>
                  <a:gd name="T3" fmla="*/ 8 h 120"/>
                  <a:gd name="T4" fmla="*/ 173 w 218"/>
                  <a:gd name="T5" fmla="*/ 120 h 120"/>
                  <a:gd name="T6" fmla="*/ 0 w 218"/>
                  <a:gd name="T7" fmla="*/ 0 h 120"/>
                  <a:gd name="T8" fmla="*/ 0 w 218"/>
                  <a:gd name="T9" fmla="*/ 0 h 120"/>
                </a:gdLst>
                <a:ahLst/>
                <a:cxnLst>
                  <a:cxn ang="0">
                    <a:pos x="T0" y="T1"/>
                  </a:cxn>
                  <a:cxn ang="0">
                    <a:pos x="T2" y="T3"/>
                  </a:cxn>
                  <a:cxn ang="0">
                    <a:pos x="T4" y="T5"/>
                  </a:cxn>
                  <a:cxn ang="0">
                    <a:pos x="T6" y="T7"/>
                  </a:cxn>
                  <a:cxn ang="0">
                    <a:pos x="T8" y="T9"/>
                  </a:cxn>
                </a:cxnLst>
                <a:rect l="0" t="0" r="r" b="b"/>
                <a:pathLst>
                  <a:path w="218" h="120">
                    <a:moveTo>
                      <a:pt x="0" y="0"/>
                    </a:moveTo>
                    <a:lnTo>
                      <a:pt x="218" y="8"/>
                    </a:lnTo>
                    <a:lnTo>
                      <a:pt x="173" y="120"/>
                    </a:lnTo>
                    <a:lnTo>
                      <a:pt x="0" y="0"/>
                    </a:lnTo>
                    <a:lnTo>
                      <a:pt x="0"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5"/>
              <p:cNvSpPr/>
              <p:nvPr/>
            </p:nvSpPr>
            <p:spPr bwMode="auto">
              <a:xfrm>
                <a:off x="505" y="3842"/>
                <a:ext cx="193" cy="120"/>
              </a:xfrm>
              <a:custGeom>
                <a:avLst/>
                <a:gdLst>
                  <a:gd name="T0" fmla="*/ 0 w 193"/>
                  <a:gd name="T1" fmla="*/ 0 h 120"/>
                  <a:gd name="T2" fmla="*/ 193 w 193"/>
                  <a:gd name="T3" fmla="*/ 66 h 120"/>
                  <a:gd name="T4" fmla="*/ 173 w 193"/>
                  <a:gd name="T5" fmla="*/ 120 h 120"/>
                  <a:gd name="T6" fmla="*/ 0 w 193"/>
                  <a:gd name="T7" fmla="*/ 0 h 120"/>
                  <a:gd name="T8" fmla="*/ 0 w 193"/>
                  <a:gd name="T9" fmla="*/ 0 h 120"/>
                </a:gdLst>
                <a:ahLst/>
                <a:cxnLst>
                  <a:cxn ang="0">
                    <a:pos x="T0" y="T1"/>
                  </a:cxn>
                  <a:cxn ang="0">
                    <a:pos x="T2" y="T3"/>
                  </a:cxn>
                  <a:cxn ang="0">
                    <a:pos x="T4" y="T5"/>
                  </a:cxn>
                  <a:cxn ang="0">
                    <a:pos x="T6" y="T7"/>
                  </a:cxn>
                  <a:cxn ang="0">
                    <a:pos x="T8" y="T9"/>
                  </a:cxn>
                </a:cxnLst>
                <a:rect l="0" t="0" r="r" b="b"/>
                <a:pathLst>
                  <a:path w="193" h="120">
                    <a:moveTo>
                      <a:pt x="0" y="0"/>
                    </a:moveTo>
                    <a:lnTo>
                      <a:pt x="193" y="66"/>
                    </a:lnTo>
                    <a:lnTo>
                      <a:pt x="173" y="120"/>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6"/>
              <p:cNvSpPr/>
              <p:nvPr/>
            </p:nvSpPr>
            <p:spPr bwMode="auto">
              <a:xfrm>
                <a:off x="854" y="3945"/>
                <a:ext cx="45" cy="62"/>
              </a:xfrm>
              <a:custGeom>
                <a:avLst/>
                <a:gdLst>
                  <a:gd name="T0" fmla="*/ 2 w 11"/>
                  <a:gd name="T1" fmla="*/ 6 h 15"/>
                  <a:gd name="T2" fmla="*/ 9 w 11"/>
                  <a:gd name="T3" fmla="*/ 1 h 15"/>
                  <a:gd name="T4" fmla="*/ 10 w 11"/>
                  <a:gd name="T5" fmla="*/ 9 h 15"/>
                  <a:gd name="T6" fmla="*/ 2 w 11"/>
                  <a:gd name="T7" fmla="*/ 14 h 15"/>
                  <a:gd name="T8" fmla="*/ 2 w 11"/>
                  <a:gd name="T9" fmla="*/ 6 h 15"/>
                </a:gdLst>
                <a:ahLst/>
                <a:cxnLst>
                  <a:cxn ang="0">
                    <a:pos x="T0" y="T1"/>
                  </a:cxn>
                  <a:cxn ang="0">
                    <a:pos x="T2" y="T3"/>
                  </a:cxn>
                  <a:cxn ang="0">
                    <a:pos x="T4" y="T5"/>
                  </a:cxn>
                  <a:cxn ang="0">
                    <a:pos x="T6" y="T7"/>
                  </a:cxn>
                  <a:cxn ang="0">
                    <a:pos x="T8" y="T9"/>
                  </a:cxn>
                </a:cxnLst>
                <a:rect l="0" t="0" r="r" b="b"/>
                <a:pathLst>
                  <a:path w="11" h="15">
                    <a:moveTo>
                      <a:pt x="2" y="6"/>
                    </a:moveTo>
                    <a:cubicBezTo>
                      <a:pt x="4" y="2"/>
                      <a:pt x="7" y="0"/>
                      <a:pt x="9" y="1"/>
                    </a:cubicBezTo>
                    <a:cubicBezTo>
                      <a:pt x="11" y="2"/>
                      <a:pt x="11" y="6"/>
                      <a:pt x="10" y="9"/>
                    </a:cubicBezTo>
                    <a:cubicBezTo>
                      <a:pt x="8" y="13"/>
                      <a:pt x="5" y="15"/>
                      <a:pt x="2" y="14"/>
                    </a:cubicBezTo>
                    <a:cubicBezTo>
                      <a:pt x="0" y="13"/>
                      <a:pt x="0" y="9"/>
                      <a:pt x="2" y="6"/>
                    </a:cubicBez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7"/>
              <p:cNvSpPr/>
              <p:nvPr/>
            </p:nvSpPr>
            <p:spPr bwMode="auto">
              <a:xfrm>
                <a:off x="891" y="4373"/>
                <a:ext cx="66" cy="424"/>
              </a:xfrm>
              <a:custGeom>
                <a:avLst/>
                <a:gdLst>
                  <a:gd name="T0" fmla="*/ 0 w 16"/>
                  <a:gd name="T1" fmla="*/ 103 h 103"/>
                  <a:gd name="T2" fmla="*/ 16 w 16"/>
                  <a:gd name="T3" fmla="*/ 103 h 103"/>
                  <a:gd name="T4" fmla="*/ 16 w 16"/>
                  <a:gd name="T5" fmla="*/ 6 h 103"/>
                  <a:gd name="T6" fmla="*/ 8 w 16"/>
                  <a:gd name="T7" fmla="*/ 0 h 103"/>
                  <a:gd name="T8" fmla="*/ 0 w 16"/>
                  <a:gd name="T9" fmla="*/ 6 h 103"/>
                  <a:gd name="T10" fmla="*/ 0 w 16"/>
                  <a:gd name="T11" fmla="*/ 103 h 103"/>
                </a:gdLst>
                <a:ahLst/>
                <a:cxnLst>
                  <a:cxn ang="0">
                    <a:pos x="T0" y="T1"/>
                  </a:cxn>
                  <a:cxn ang="0">
                    <a:pos x="T2" y="T3"/>
                  </a:cxn>
                  <a:cxn ang="0">
                    <a:pos x="T4" y="T5"/>
                  </a:cxn>
                  <a:cxn ang="0">
                    <a:pos x="T6" y="T7"/>
                  </a:cxn>
                  <a:cxn ang="0">
                    <a:pos x="T8" y="T9"/>
                  </a:cxn>
                  <a:cxn ang="0">
                    <a:pos x="T10" y="T11"/>
                  </a:cxn>
                </a:cxnLst>
                <a:rect l="0" t="0" r="r" b="b"/>
                <a:pathLst>
                  <a:path w="16" h="103">
                    <a:moveTo>
                      <a:pt x="0" y="103"/>
                    </a:moveTo>
                    <a:cubicBezTo>
                      <a:pt x="16" y="103"/>
                      <a:pt x="16" y="103"/>
                      <a:pt x="16" y="103"/>
                    </a:cubicBezTo>
                    <a:cubicBezTo>
                      <a:pt x="16" y="6"/>
                      <a:pt x="16" y="6"/>
                      <a:pt x="16" y="6"/>
                    </a:cubicBezTo>
                    <a:cubicBezTo>
                      <a:pt x="16" y="3"/>
                      <a:pt x="13" y="0"/>
                      <a:pt x="8" y="0"/>
                    </a:cubicBezTo>
                    <a:cubicBezTo>
                      <a:pt x="4" y="0"/>
                      <a:pt x="0" y="3"/>
                      <a:pt x="0" y="6"/>
                    </a:cubicBezTo>
                    <a:cubicBezTo>
                      <a:pt x="0" y="103"/>
                      <a:pt x="0" y="103"/>
                      <a:pt x="0" y="103"/>
                    </a:cubicBez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8"/>
              <p:cNvSpPr/>
              <p:nvPr/>
            </p:nvSpPr>
            <p:spPr bwMode="auto">
              <a:xfrm>
                <a:off x="920" y="3994"/>
                <a:ext cx="12" cy="412"/>
              </a:xfrm>
              <a:custGeom>
                <a:avLst/>
                <a:gdLst>
                  <a:gd name="T0" fmla="*/ 12 w 12"/>
                  <a:gd name="T1" fmla="*/ 0 h 412"/>
                  <a:gd name="T2" fmla="*/ 12 w 12"/>
                  <a:gd name="T3" fmla="*/ 412 h 412"/>
                  <a:gd name="T4" fmla="*/ 0 w 12"/>
                  <a:gd name="T5" fmla="*/ 412 h 412"/>
                  <a:gd name="T6" fmla="*/ 0 w 12"/>
                  <a:gd name="T7" fmla="*/ 0 h 412"/>
                  <a:gd name="T8" fmla="*/ 12 w 12"/>
                  <a:gd name="T9" fmla="*/ 0 h 412"/>
                  <a:gd name="T10" fmla="*/ 12 w 12"/>
                  <a:gd name="T11" fmla="*/ 0 h 412"/>
                </a:gdLst>
                <a:ahLst/>
                <a:cxnLst>
                  <a:cxn ang="0">
                    <a:pos x="T0" y="T1"/>
                  </a:cxn>
                  <a:cxn ang="0">
                    <a:pos x="T2" y="T3"/>
                  </a:cxn>
                  <a:cxn ang="0">
                    <a:pos x="T4" y="T5"/>
                  </a:cxn>
                  <a:cxn ang="0">
                    <a:pos x="T6" y="T7"/>
                  </a:cxn>
                  <a:cxn ang="0">
                    <a:pos x="T8" y="T9"/>
                  </a:cxn>
                  <a:cxn ang="0">
                    <a:pos x="T10" y="T11"/>
                  </a:cxn>
                </a:cxnLst>
                <a:rect l="0" t="0" r="r" b="b"/>
                <a:pathLst>
                  <a:path w="12" h="412">
                    <a:moveTo>
                      <a:pt x="12" y="0"/>
                    </a:moveTo>
                    <a:lnTo>
                      <a:pt x="12" y="412"/>
                    </a:lnTo>
                    <a:lnTo>
                      <a:pt x="0" y="412"/>
                    </a:lnTo>
                    <a:lnTo>
                      <a:pt x="0" y="0"/>
                    </a:lnTo>
                    <a:lnTo>
                      <a:pt x="12" y="0"/>
                    </a:lnTo>
                    <a:lnTo>
                      <a:pt x="12"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Line 39"/>
              <p:cNvSpPr>
                <a:spLocks noChangeShapeType="1"/>
              </p:cNvSpPr>
              <p:nvPr/>
            </p:nvSpPr>
            <p:spPr bwMode="auto">
              <a:xfrm>
                <a:off x="891" y="3982"/>
                <a:ext cx="1950" cy="749"/>
              </a:xfrm>
              <a:prstGeom prst="line">
                <a:avLst/>
              </a:prstGeom>
              <a:noFill/>
              <a:ln w="39688" cap="flat">
                <a:solidFill>
                  <a:srgbClr val="F083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4" name="Group 4"/>
            <p:cNvGrpSpPr>
              <a:grpSpLocks noChangeAspect="1"/>
            </p:cNvGrpSpPr>
            <p:nvPr/>
          </p:nvGrpSpPr>
          <p:grpSpPr bwMode="auto">
            <a:xfrm flipH="1">
              <a:off x="7287361" y="1336675"/>
              <a:ext cx="4365768" cy="3218104"/>
              <a:chOff x="-168" y="3842"/>
              <a:chExt cx="3009" cy="2218"/>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 y="4568"/>
                <a:ext cx="181"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 y="4565"/>
                <a:ext cx="20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 y="4562"/>
                <a:ext cx="23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 y="4559"/>
                <a:ext cx="252"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7" y="4557"/>
                <a:ext cx="275"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10"/>
              <p:cNvSpPr/>
              <p:nvPr/>
            </p:nvSpPr>
            <p:spPr bwMode="auto">
              <a:xfrm>
                <a:off x="202" y="4254"/>
                <a:ext cx="1966" cy="1806"/>
              </a:xfrm>
              <a:custGeom>
                <a:avLst/>
                <a:gdLst>
                  <a:gd name="T0" fmla="*/ 3 w 479"/>
                  <a:gd name="T1" fmla="*/ 0 h 439"/>
                  <a:gd name="T2" fmla="*/ 220 w 479"/>
                  <a:gd name="T3" fmla="*/ 423 h 439"/>
                  <a:gd name="T4" fmla="*/ 479 w 479"/>
                  <a:gd name="T5" fmla="*/ 182 h 439"/>
                  <a:gd name="T6" fmla="*/ 3 w 479"/>
                  <a:gd name="T7" fmla="*/ 0 h 439"/>
                </a:gdLst>
                <a:ahLst/>
                <a:cxnLst>
                  <a:cxn ang="0">
                    <a:pos x="T0" y="T1"/>
                  </a:cxn>
                  <a:cxn ang="0">
                    <a:pos x="T2" y="T3"/>
                  </a:cxn>
                  <a:cxn ang="0">
                    <a:pos x="T4" y="T5"/>
                  </a:cxn>
                  <a:cxn ang="0">
                    <a:pos x="T6" y="T7"/>
                  </a:cxn>
                </a:cxnLst>
                <a:rect l="0" t="0" r="r" b="b"/>
                <a:pathLst>
                  <a:path w="479" h="439">
                    <a:moveTo>
                      <a:pt x="3" y="0"/>
                    </a:moveTo>
                    <a:cubicBezTo>
                      <a:pt x="3" y="0"/>
                      <a:pt x="0" y="369"/>
                      <a:pt x="220" y="423"/>
                    </a:cubicBezTo>
                    <a:cubicBezTo>
                      <a:pt x="256" y="431"/>
                      <a:pt x="405" y="439"/>
                      <a:pt x="479" y="182"/>
                    </a:cubicBezTo>
                    <a:cubicBezTo>
                      <a:pt x="3" y="0"/>
                      <a:pt x="3" y="0"/>
                      <a:pt x="3" y="0"/>
                    </a:cubicBezTo>
                    <a:close/>
                  </a:path>
                </a:pathLst>
              </a:custGeom>
              <a:solidFill>
                <a:srgbClr val="A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168" y="4114"/>
                <a:ext cx="382" cy="140"/>
              </a:xfrm>
              <a:custGeom>
                <a:avLst/>
                <a:gdLst>
                  <a:gd name="T0" fmla="*/ 0 w 382"/>
                  <a:gd name="T1" fmla="*/ 0 h 140"/>
                  <a:gd name="T2" fmla="*/ 218 w 382"/>
                  <a:gd name="T3" fmla="*/ 8 h 140"/>
                  <a:gd name="T4" fmla="*/ 382 w 382"/>
                  <a:gd name="T5" fmla="*/ 140 h 140"/>
                  <a:gd name="T6" fmla="*/ 168 w 382"/>
                  <a:gd name="T7" fmla="*/ 123 h 140"/>
                  <a:gd name="T8" fmla="*/ 0 w 382"/>
                  <a:gd name="T9" fmla="*/ 0 h 140"/>
                  <a:gd name="T10" fmla="*/ 0 w 382"/>
                  <a:gd name="T11" fmla="*/ 0 h 140"/>
                </a:gdLst>
                <a:ahLst/>
                <a:cxnLst>
                  <a:cxn ang="0">
                    <a:pos x="T0" y="T1"/>
                  </a:cxn>
                  <a:cxn ang="0">
                    <a:pos x="T2" y="T3"/>
                  </a:cxn>
                  <a:cxn ang="0">
                    <a:pos x="T4" y="T5"/>
                  </a:cxn>
                  <a:cxn ang="0">
                    <a:pos x="T6" y="T7"/>
                  </a:cxn>
                  <a:cxn ang="0">
                    <a:pos x="T8" y="T9"/>
                  </a:cxn>
                  <a:cxn ang="0">
                    <a:pos x="T10" y="T11"/>
                  </a:cxn>
                </a:cxnLst>
                <a:rect l="0" t="0" r="r" b="b"/>
                <a:pathLst>
                  <a:path w="382" h="140">
                    <a:moveTo>
                      <a:pt x="0" y="0"/>
                    </a:moveTo>
                    <a:lnTo>
                      <a:pt x="218" y="8"/>
                    </a:lnTo>
                    <a:lnTo>
                      <a:pt x="382" y="140"/>
                    </a:lnTo>
                    <a:lnTo>
                      <a:pt x="168" y="123"/>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0" y="4122"/>
                <a:ext cx="214" cy="132"/>
              </a:xfrm>
              <a:custGeom>
                <a:avLst/>
                <a:gdLst>
                  <a:gd name="T0" fmla="*/ 50 w 214"/>
                  <a:gd name="T1" fmla="*/ 0 h 132"/>
                  <a:gd name="T2" fmla="*/ 214 w 214"/>
                  <a:gd name="T3" fmla="*/ 132 h 132"/>
                  <a:gd name="T4" fmla="*/ 0 w 214"/>
                  <a:gd name="T5" fmla="*/ 115 h 132"/>
                  <a:gd name="T6" fmla="*/ 50 w 214"/>
                  <a:gd name="T7" fmla="*/ 0 h 132"/>
                  <a:gd name="T8" fmla="*/ 50 w 214"/>
                  <a:gd name="T9" fmla="*/ 0 h 132"/>
                </a:gdLst>
                <a:ahLst/>
                <a:cxnLst>
                  <a:cxn ang="0">
                    <a:pos x="T0" y="T1"/>
                  </a:cxn>
                  <a:cxn ang="0">
                    <a:pos x="T2" y="T3"/>
                  </a:cxn>
                  <a:cxn ang="0">
                    <a:pos x="T4" y="T5"/>
                  </a:cxn>
                  <a:cxn ang="0">
                    <a:pos x="T6" y="T7"/>
                  </a:cxn>
                  <a:cxn ang="0">
                    <a:pos x="T8" y="T9"/>
                  </a:cxn>
                </a:cxnLst>
                <a:rect l="0" t="0" r="r" b="b"/>
                <a:pathLst>
                  <a:path w="214" h="132">
                    <a:moveTo>
                      <a:pt x="50" y="0"/>
                    </a:moveTo>
                    <a:lnTo>
                      <a:pt x="214" y="132"/>
                    </a:lnTo>
                    <a:lnTo>
                      <a:pt x="0" y="115"/>
                    </a:lnTo>
                    <a:lnTo>
                      <a:pt x="50" y="0"/>
                    </a:lnTo>
                    <a:lnTo>
                      <a:pt x="50" y="0"/>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0" y="4180"/>
                <a:ext cx="214" cy="74"/>
              </a:xfrm>
              <a:custGeom>
                <a:avLst/>
                <a:gdLst>
                  <a:gd name="T0" fmla="*/ 25 w 214"/>
                  <a:gd name="T1" fmla="*/ 0 h 74"/>
                  <a:gd name="T2" fmla="*/ 214 w 214"/>
                  <a:gd name="T3" fmla="*/ 74 h 74"/>
                  <a:gd name="T4" fmla="*/ 0 w 214"/>
                  <a:gd name="T5" fmla="*/ 57 h 74"/>
                  <a:gd name="T6" fmla="*/ 25 w 214"/>
                  <a:gd name="T7" fmla="*/ 0 h 74"/>
                  <a:gd name="T8" fmla="*/ 25 w 214"/>
                  <a:gd name="T9" fmla="*/ 0 h 74"/>
                </a:gdLst>
                <a:ahLst/>
                <a:cxnLst>
                  <a:cxn ang="0">
                    <a:pos x="T0" y="T1"/>
                  </a:cxn>
                  <a:cxn ang="0">
                    <a:pos x="T2" y="T3"/>
                  </a:cxn>
                  <a:cxn ang="0">
                    <a:pos x="T4" y="T5"/>
                  </a:cxn>
                  <a:cxn ang="0">
                    <a:pos x="T6" y="T7"/>
                  </a:cxn>
                  <a:cxn ang="0">
                    <a:pos x="T8" y="T9"/>
                  </a:cxn>
                </a:cxnLst>
                <a:rect l="0" t="0" r="r" b="b"/>
                <a:pathLst>
                  <a:path w="214" h="74">
                    <a:moveTo>
                      <a:pt x="25" y="0"/>
                    </a:moveTo>
                    <a:lnTo>
                      <a:pt x="214" y="74"/>
                    </a:lnTo>
                    <a:lnTo>
                      <a:pt x="0" y="57"/>
                    </a:lnTo>
                    <a:lnTo>
                      <a:pt x="25" y="0"/>
                    </a:lnTo>
                    <a:lnTo>
                      <a:pt x="25" y="0"/>
                    </a:lnTo>
                    <a:close/>
                  </a:path>
                </a:pathLst>
              </a:custGeom>
              <a:solidFill>
                <a:srgbClr val="EA55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168" y="4114"/>
                <a:ext cx="218" cy="123"/>
              </a:xfrm>
              <a:custGeom>
                <a:avLst/>
                <a:gdLst>
                  <a:gd name="T0" fmla="*/ 0 w 218"/>
                  <a:gd name="T1" fmla="*/ 0 h 123"/>
                  <a:gd name="T2" fmla="*/ 218 w 218"/>
                  <a:gd name="T3" fmla="*/ 8 h 123"/>
                  <a:gd name="T4" fmla="*/ 168 w 218"/>
                  <a:gd name="T5" fmla="*/ 123 h 123"/>
                  <a:gd name="T6" fmla="*/ 0 w 218"/>
                  <a:gd name="T7" fmla="*/ 0 h 123"/>
                  <a:gd name="T8" fmla="*/ 0 w 218"/>
                  <a:gd name="T9" fmla="*/ 0 h 123"/>
                </a:gdLst>
                <a:ahLst/>
                <a:cxnLst>
                  <a:cxn ang="0">
                    <a:pos x="T0" y="T1"/>
                  </a:cxn>
                  <a:cxn ang="0">
                    <a:pos x="T2" y="T3"/>
                  </a:cxn>
                  <a:cxn ang="0">
                    <a:pos x="T4" y="T5"/>
                  </a:cxn>
                  <a:cxn ang="0">
                    <a:pos x="T6" y="T7"/>
                  </a:cxn>
                  <a:cxn ang="0">
                    <a:pos x="T8" y="T9"/>
                  </a:cxn>
                </a:cxnLst>
                <a:rect l="0" t="0" r="r" b="b"/>
                <a:pathLst>
                  <a:path w="218" h="123">
                    <a:moveTo>
                      <a:pt x="0" y="0"/>
                    </a:moveTo>
                    <a:lnTo>
                      <a:pt x="218" y="8"/>
                    </a:lnTo>
                    <a:lnTo>
                      <a:pt x="168" y="123"/>
                    </a:lnTo>
                    <a:lnTo>
                      <a:pt x="0" y="0"/>
                    </a:lnTo>
                    <a:lnTo>
                      <a:pt x="0"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168" y="4114"/>
                <a:ext cx="193" cy="123"/>
              </a:xfrm>
              <a:custGeom>
                <a:avLst/>
                <a:gdLst>
                  <a:gd name="T0" fmla="*/ 0 w 193"/>
                  <a:gd name="T1" fmla="*/ 0 h 123"/>
                  <a:gd name="T2" fmla="*/ 193 w 193"/>
                  <a:gd name="T3" fmla="*/ 66 h 123"/>
                  <a:gd name="T4" fmla="*/ 168 w 193"/>
                  <a:gd name="T5" fmla="*/ 123 h 123"/>
                  <a:gd name="T6" fmla="*/ 0 w 193"/>
                  <a:gd name="T7" fmla="*/ 0 h 123"/>
                  <a:gd name="T8" fmla="*/ 0 w 193"/>
                  <a:gd name="T9" fmla="*/ 0 h 123"/>
                </a:gdLst>
                <a:ahLst/>
                <a:cxnLst>
                  <a:cxn ang="0">
                    <a:pos x="T0" y="T1"/>
                  </a:cxn>
                  <a:cxn ang="0">
                    <a:pos x="T2" y="T3"/>
                  </a:cxn>
                  <a:cxn ang="0">
                    <a:pos x="T4" y="T5"/>
                  </a:cxn>
                  <a:cxn ang="0">
                    <a:pos x="T6" y="T7"/>
                  </a:cxn>
                  <a:cxn ang="0">
                    <a:pos x="T8" y="T9"/>
                  </a:cxn>
                </a:cxnLst>
                <a:rect l="0" t="0" r="r" b="b"/>
                <a:pathLst>
                  <a:path w="193" h="123">
                    <a:moveTo>
                      <a:pt x="0" y="0"/>
                    </a:moveTo>
                    <a:lnTo>
                      <a:pt x="193" y="66"/>
                    </a:lnTo>
                    <a:lnTo>
                      <a:pt x="168" y="123"/>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181" y="4217"/>
                <a:ext cx="45" cy="61"/>
              </a:xfrm>
              <a:custGeom>
                <a:avLst/>
                <a:gdLst>
                  <a:gd name="T0" fmla="*/ 2 w 11"/>
                  <a:gd name="T1" fmla="*/ 6 h 15"/>
                  <a:gd name="T2" fmla="*/ 9 w 11"/>
                  <a:gd name="T3" fmla="*/ 1 h 15"/>
                  <a:gd name="T4" fmla="*/ 9 w 11"/>
                  <a:gd name="T5" fmla="*/ 10 h 15"/>
                  <a:gd name="T6" fmla="*/ 2 w 11"/>
                  <a:gd name="T7" fmla="*/ 14 h 15"/>
                  <a:gd name="T8" fmla="*/ 2 w 11"/>
                  <a:gd name="T9" fmla="*/ 6 h 15"/>
                </a:gdLst>
                <a:ahLst/>
                <a:cxnLst>
                  <a:cxn ang="0">
                    <a:pos x="T0" y="T1"/>
                  </a:cxn>
                  <a:cxn ang="0">
                    <a:pos x="T2" y="T3"/>
                  </a:cxn>
                  <a:cxn ang="0">
                    <a:pos x="T4" y="T5"/>
                  </a:cxn>
                  <a:cxn ang="0">
                    <a:pos x="T6" y="T7"/>
                  </a:cxn>
                  <a:cxn ang="0">
                    <a:pos x="T8" y="T9"/>
                  </a:cxn>
                </a:cxnLst>
                <a:rect l="0" t="0" r="r" b="b"/>
                <a:pathLst>
                  <a:path w="11" h="15">
                    <a:moveTo>
                      <a:pt x="2" y="6"/>
                    </a:moveTo>
                    <a:cubicBezTo>
                      <a:pt x="4" y="2"/>
                      <a:pt x="7" y="0"/>
                      <a:pt x="9" y="1"/>
                    </a:cubicBezTo>
                    <a:cubicBezTo>
                      <a:pt x="11" y="2"/>
                      <a:pt x="11" y="6"/>
                      <a:pt x="9" y="10"/>
                    </a:cubicBezTo>
                    <a:cubicBezTo>
                      <a:pt x="8" y="13"/>
                      <a:pt x="4" y="15"/>
                      <a:pt x="2" y="14"/>
                    </a:cubicBezTo>
                    <a:cubicBezTo>
                      <a:pt x="0" y="13"/>
                      <a:pt x="0" y="10"/>
                      <a:pt x="2" y="6"/>
                    </a:cubicBez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218" y="4644"/>
                <a:ext cx="66" cy="424"/>
              </a:xfrm>
              <a:custGeom>
                <a:avLst/>
                <a:gdLst>
                  <a:gd name="T0" fmla="*/ 0 w 16"/>
                  <a:gd name="T1" fmla="*/ 103 h 103"/>
                  <a:gd name="T2" fmla="*/ 16 w 16"/>
                  <a:gd name="T3" fmla="*/ 103 h 103"/>
                  <a:gd name="T4" fmla="*/ 16 w 16"/>
                  <a:gd name="T5" fmla="*/ 6 h 103"/>
                  <a:gd name="T6" fmla="*/ 8 w 16"/>
                  <a:gd name="T7" fmla="*/ 0 h 103"/>
                  <a:gd name="T8" fmla="*/ 0 w 16"/>
                  <a:gd name="T9" fmla="*/ 6 h 103"/>
                  <a:gd name="T10" fmla="*/ 0 w 16"/>
                  <a:gd name="T11" fmla="*/ 103 h 103"/>
                </a:gdLst>
                <a:ahLst/>
                <a:cxnLst>
                  <a:cxn ang="0">
                    <a:pos x="T0" y="T1"/>
                  </a:cxn>
                  <a:cxn ang="0">
                    <a:pos x="T2" y="T3"/>
                  </a:cxn>
                  <a:cxn ang="0">
                    <a:pos x="T4" y="T5"/>
                  </a:cxn>
                  <a:cxn ang="0">
                    <a:pos x="T6" y="T7"/>
                  </a:cxn>
                  <a:cxn ang="0">
                    <a:pos x="T8" y="T9"/>
                  </a:cxn>
                  <a:cxn ang="0">
                    <a:pos x="T10" y="T11"/>
                  </a:cxn>
                </a:cxnLst>
                <a:rect l="0" t="0" r="r" b="b"/>
                <a:pathLst>
                  <a:path w="16" h="103">
                    <a:moveTo>
                      <a:pt x="0" y="103"/>
                    </a:moveTo>
                    <a:cubicBezTo>
                      <a:pt x="16" y="103"/>
                      <a:pt x="16" y="103"/>
                      <a:pt x="16" y="103"/>
                    </a:cubicBezTo>
                    <a:cubicBezTo>
                      <a:pt x="16" y="6"/>
                      <a:pt x="16" y="6"/>
                      <a:pt x="16" y="6"/>
                    </a:cubicBezTo>
                    <a:cubicBezTo>
                      <a:pt x="16" y="3"/>
                      <a:pt x="13" y="0"/>
                      <a:pt x="8" y="0"/>
                    </a:cubicBezTo>
                    <a:cubicBezTo>
                      <a:pt x="4" y="0"/>
                      <a:pt x="0" y="3"/>
                      <a:pt x="0" y="6"/>
                    </a:cubicBezTo>
                    <a:cubicBezTo>
                      <a:pt x="0" y="103"/>
                      <a:pt x="0" y="103"/>
                      <a:pt x="0" y="103"/>
                    </a:cubicBez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nvSpPr>
            <p:spPr bwMode="auto">
              <a:xfrm>
                <a:off x="247" y="4266"/>
                <a:ext cx="12" cy="411"/>
              </a:xfrm>
              <a:custGeom>
                <a:avLst/>
                <a:gdLst>
                  <a:gd name="T0" fmla="*/ 12 w 12"/>
                  <a:gd name="T1" fmla="*/ 0 h 411"/>
                  <a:gd name="T2" fmla="*/ 12 w 12"/>
                  <a:gd name="T3" fmla="*/ 411 h 411"/>
                  <a:gd name="T4" fmla="*/ 0 w 12"/>
                  <a:gd name="T5" fmla="*/ 411 h 411"/>
                  <a:gd name="T6" fmla="*/ 0 w 12"/>
                  <a:gd name="T7" fmla="*/ 0 h 411"/>
                  <a:gd name="T8" fmla="*/ 12 w 12"/>
                  <a:gd name="T9" fmla="*/ 0 h 411"/>
                  <a:gd name="T10" fmla="*/ 12 w 12"/>
                  <a:gd name="T11" fmla="*/ 0 h 411"/>
                </a:gdLst>
                <a:ahLst/>
                <a:cxnLst>
                  <a:cxn ang="0">
                    <a:pos x="T0" y="T1"/>
                  </a:cxn>
                  <a:cxn ang="0">
                    <a:pos x="T2" y="T3"/>
                  </a:cxn>
                  <a:cxn ang="0">
                    <a:pos x="T4" y="T5"/>
                  </a:cxn>
                  <a:cxn ang="0">
                    <a:pos x="T6" y="T7"/>
                  </a:cxn>
                  <a:cxn ang="0">
                    <a:pos x="T8" y="T9"/>
                  </a:cxn>
                  <a:cxn ang="0">
                    <a:pos x="T10" y="T11"/>
                  </a:cxn>
                </a:cxnLst>
                <a:rect l="0" t="0" r="r" b="b"/>
                <a:pathLst>
                  <a:path w="12" h="411">
                    <a:moveTo>
                      <a:pt x="12" y="0"/>
                    </a:moveTo>
                    <a:lnTo>
                      <a:pt x="12" y="411"/>
                    </a:lnTo>
                    <a:lnTo>
                      <a:pt x="0" y="411"/>
                    </a:lnTo>
                    <a:lnTo>
                      <a:pt x="0" y="0"/>
                    </a:lnTo>
                    <a:lnTo>
                      <a:pt x="12" y="0"/>
                    </a:lnTo>
                    <a:lnTo>
                      <a:pt x="12"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Line 19"/>
              <p:cNvSpPr>
                <a:spLocks noChangeShapeType="1"/>
              </p:cNvSpPr>
              <p:nvPr/>
            </p:nvSpPr>
            <p:spPr bwMode="auto">
              <a:xfrm>
                <a:off x="218" y="4254"/>
                <a:ext cx="1950" cy="748"/>
              </a:xfrm>
              <a:prstGeom prst="line">
                <a:avLst/>
              </a:prstGeom>
              <a:noFill/>
              <a:ln w="39688" cap="flat">
                <a:solidFill>
                  <a:srgbClr val="F083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 name="Freeform 20"/>
              <p:cNvSpPr/>
              <p:nvPr/>
            </p:nvSpPr>
            <p:spPr bwMode="auto">
              <a:xfrm>
                <a:off x="542" y="4101"/>
                <a:ext cx="1962" cy="1807"/>
              </a:xfrm>
              <a:custGeom>
                <a:avLst/>
                <a:gdLst>
                  <a:gd name="T0" fmla="*/ 3 w 478"/>
                  <a:gd name="T1" fmla="*/ 0 h 439"/>
                  <a:gd name="T2" fmla="*/ 220 w 478"/>
                  <a:gd name="T3" fmla="*/ 423 h 439"/>
                  <a:gd name="T4" fmla="*/ 478 w 478"/>
                  <a:gd name="T5" fmla="*/ 182 h 439"/>
                  <a:gd name="T6" fmla="*/ 3 w 478"/>
                  <a:gd name="T7" fmla="*/ 0 h 439"/>
                </a:gdLst>
                <a:ahLst/>
                <a:cxnLst>
                  <a:cxn ang="0">
                    <a:pos x="T0" y="T1"/>
                  </a:cxn>
                  <a:cxn ang="0">
                    <a:pos x="T2" y="T3"/>
                  </a:cxn>
                  <a:cxn ang="0">
                    <a:pos x="T4" y="T5"/>
                  </a:cxn>
                  <a:cxn ang="0">
                    <a:pos x="T6" y="T7"/>
                  </a:cxn>
                </a:cxnLst>
                <a:rect l="0" t="0" r="r" b="b"/>
                <a:pathLst>
                  <a:path w="478" h="439">
                    <a:moveTo>
                      <a:pt x="3" y="0"/>
                    </a:moveTo>
                    <a:cubicBezTo>
                      <a:pt x="3" y="0"/>
                      <a:pt x="0" y="368"/>
                      <a:pt x="220" y="423"/>
                    </a:cubicBezTo>
                    <a:cubicBezTo>
                      <a:pt x="256" y="431"/>
                      <a:pt x="405" y="439"/>
                      <a:pt x="478" y="182"/>
                    </a:cubicBezTo>
                    <a:cubicBezTo>
                      <a:pt x="3" y="0"/>
                      <a:pt x="3" y="0"/>
                      <a:pt x="3" y="0"/>
                    </a:cubicBezTo>
                    <a:close/>
                  </a:path>
                </a:pathLst>
              </a:custGeom>
              <a:solidFill>
                <a:srgbClr val="C700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p:nvPr/>
            </p:nvSpPr>
            <p:spPr bwMode="auto">
              <a:xfrm>
                <a:off x="173" y="3962"/>
                <a:ext cx="382" cy="139"/>
              </a:xfrm>
              <a:custGeom>
                <a:avLst/>
                <a:gdLst>
                  <a:gd name="T0" fmla="*/ 0 w 382"/>
                  <a:gd name="T1" fmla="*/ 0 h 139"/>
                  <a:gd name="T2" fmla="*/ 217 w 382"/>
                  <a:gd name="T3" fmla="*/ 8 h 139"/>
                  <a:gd name="T4" fmla="*/ 382 w 382"/>
                  <a:gd name="T5" fmla="*/ 139 h 139"/>
                  <a:gd name="T6" fmla="*/ 168 w 382"/>
                  <a:gd name="T7" fmla="*/ 119 h 139"/>
                  <a:gd name="T8" fmla="*/ 0 w 382"/>
                  <a:gd name="T9" fmla="*/ 0 h 139"/>
                  <a:gd name="T10" fmla="*/ 0 w 382"/>
                  <a:gd name="T11" fmla="*/ 0 h 139"/>
                </a:gdLst>
                <a:ahLst/>
                <a:cxnLst>
                  <a:cxn ang="0">
                    <a:pos x="T0" y="T1"/>
                  </a:cxn>
                  <a:cxn ang="0">
                    <a:pos x="T2" y="T3"/>
                  </a:cxn>
                  <a:cxn ang="0">
                    <a:pos x="T4" y="T5"/>
                  </a:cxn>
                  <a:cxn ang="0">
                    <a:pos x="T6" y="T7"/>
                  </a:cxn>
                  <a:cxn ang="0">
                    <a:pos x="T8" y="T9"/>
                  </a:cxn>
                  <a:cxn ang="0">
                    <a:pos x="T10" y="T11"/>
                  </a:cxn>
                </a:cxnLst>
                <a:rect l="0" t="0" r="r" b="b"/>
                <a:pathLst>
                  <a:path w="382" h="139">
                    <a:moveTo>
                      <a:pt x="0" y="0"/>
                    </a:moveTo>
                    <a:lnTo>
                      <a:pt x="217" y="8"/>
                    </a:lnTo>
                    <a:lnTo>
                      <a:pt x="382" y="139"/>
                    </a:lnTo>
                    <a:lnTo>
                      <a:pt x="168" y="119"/>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p:nvPr/>
            </p:nvSpPr>
            <p:spPr bwMode="auto">
              <a:xfrm>
                <a:off x="341" y="3970"/>
                <a:ext cx="214" cy="131"/>
              </a:xfrm>
              <a:custGeom>
                <a:avLst/>
                <a:gdLst>
                  <a:gd name="T0" fmla="*/ 49 w 214"/>
                  <a:gd name="T1" fmla="*/ 0 h 131"/>
                  <a:gd name="T2" fmla="*/ 214 w 214"/>
                  <a:gd name="T3" fmla="*/ 131 h 131"/>
                  <a:gd name="T4" fmla="*/ 0 w 214"/>
                  <a:gd name="T5" fmla="*/ 111 h 131"/>
                  <a:gd name="T6" fmla="*/ 49 w 214"/>
                  <a:gd name="T7" fmla="*/ 0 h 131"/>
                  <a:gd name="T8" fmla="*/ 49 w 214"/>
                  <a:gd name="T9" fmla="*/ 0 h 131"/>
                </a:gdLst>
                <a:ahLst/>
                <a:cxnLst>
                  <a:cxn ang="0">
                    <a:pos x="T0" y="T1"/>
                  </a:cxn>
                  <a:cxn ang="0">
                    <a:pos x="T2" y="T3"/>
                  </a:cxn>
                  <a:cxn ang="0">
                    <a:pos x="T4" y="T5"/>
                  </a:cxn>
                  <a:cxn ang="0">
                    <a:pos x="T6" y="T7"/>
                  </a:cxn>
                  <a:cxn ang="0">
                    <a:pos x="T8" y="T9"/>
                  </a:cxn>
                </a:cxnLst>
                <a:rect l="0" t="0" r="r" b="b"/>
                <a:pathLst>
                  <a:path w="214" h="131">
                    <a:moveTo>
                      <a:pt x="49" y="0"/>
                    </a:moveTo>
                    <a:lnTo>
                      <a:pt x="214" y="131"/>
                    </a:lnTo>
                    <a:lnTo>
                      <a:pt x="0" y="111"/>
                    </a:lnTo>
                    <a:lnTo>
                      <a:pt x="49" y="0"/>
                    </a:lnTo>
                    <a:lnTo>
                      <a:pt x="49" y="0"/>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p:nvPr/>
            </p:nvSpPr>
            <p:spPr bwMode="auto">
              <a:xfrm>
                <a:off x="341" y="4027"/>
                <a:ext cx="214" cy="74"/>
              </a:xfrm>
              <a:custGeom>
                <a:avLst/>
                <a:gdLst>
                  <a:gd name="T0" fmla="*/ 25 w 214"/>
                  <a:gd name="T1" fmla="*/ 0 h 74"/>
                  <a:gd name="T2" fmla="*/ 214 w 214"/>
                  <a:gd name="T3" fmla="*/ 74 h 74"/>
                  <a:gd name="T4" fmla="*/ 0 w 214"/>
                  <a:gd name="T5" fmla="*/ 54 h 74"/>
                  <a:gd name="T6" fmla="*/ 25 w 214"/>
                  <a:gd name="T7" fmla="*/ 0 h 74"/>
                  <a:gd name="T8" fmla="*/ 25 w 214"/>
                  <a:gd name="T9" fmla="*/ 0 h 74"/>
                </a:gdLst>
                <a:ahLst/>
                <a:cxnLst>
                  <a:cxn ang="0">
                    <a:pos x="T0" y="T1"/>
                  </a:cxn>
                  <a:cxn ang="0">
                    <a:pos x="T2" y="T3"/>
                  </a:cxn>
                  <a:cxn ang="0">
                    <a:pos x="T4" y="T5"/>
                  </a:cxn>
                  <a:cxn ang="0">
                    <a:pos x="T6" y="T7"/>
                  </a:cxn>
                  <a:cxn ang="0">
                    <a:pos x="T8" y="T9"/>
                  </a:cxn>
                </a:cxnLst>
                <a:rect l="0" t="0" r="r" b="b"/>
                <a:pathLst>
                  <a:path w="214" h="74">
                    <a:moveTo>
                      <a:pt x="25" y="0"/>
                    </a:moveTo>
                    <a:lnTo>
                      <a:pt x="214" y="74"/>
                    </a:lnTo>
                    <a:lnTo>
                      <a:pt x="0" y="54"/>
                    </a:lnTo>
                    <a:lnTo>
                      <a:pt x="25" y="0"/>
                    </a:lnTo>
                    <a:lnTo>
                      <a:pt x="25" y="0"/>
                    </a:lnTo>
                    <a:close/>
                  </a:path>
                </a:pathLst>
              </a:custGeom>
              <a:solidFill>
                <a:srgbClr val="EA55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p:nvPr/>
            </p:nvSpPr>
            <p:spPr bwMode="auto">
              <a:xfrm>
                <a:off x="173" y="3962"/>
                <a:ext cx="217" cy="119"/>
              </a:xfrm>
              <a:custGeom>
                <a:avLst/>
                <a:gdLst>
                  <a:gd name="T0" fmla="*/ 0 w 217"/>
                  <a:gd name="T1" fmla="*/ 0 h 119"/>
                  <a:gd name="T2" fmla="*/ 217 w 217"/>
                  <a:gd name="T3" fmla="*/ 8 h 119"/>
                  <a:gd name="T4" fmla="*/ 168 w 217"/>
                  <a:gd name="T5" fmla="*/ 119 h 119"/>
                  <a:gd name="T6" fmla="*/ 0 w 217"/>
                  <a:gd name="T7" fmla="*/ 0 h 119"/>
                  <a:gd name="T8" fmla="*/ 0 w 217"/>
                  <a:gd name="T9" fmla="*/ 0 h 119"/>
                </a:gdLst>
                <a:ahLst/>
                <a:cxnLst>
                  <a:cxn ang="0">
                    <a:pos x="T0" y="T1"/>
                  </a:cxn>
                  <a:cxn ang="0">
                    <a:pos x="T2" y="T3"/>
                  </a:cxn>
                  <a:cxn ang="0">
                    <a:pos x="T4" y="T5"/>
                  </a:cxn>
                  <a:cxn ang="0">
                    <a:pos x="T6" y="T7"/>
                  </a:cxn>
                  <a:cxn ang="0">
                    <a:pos x="T8" y="T9"/>
                  </a:cxn>
                </a:cxnLst>
                <a:rect l="0" t="0" r="r" b="b"/>
                <a:pathLst>
                  <a:path w="217" h="119">
                    <a:moveTo>
                      <a:pt x="0" y="0"/>
                    </a:moveTo>
                    <a:lnTo>
                      <a:pt x="217" y="8"/>
                    </a:lnTo>
                    <a:lnTo>
                      <a:pt x="168" y="119"/>
                    </a:lnTo>
                    <a:lnTo>
                      <a:pt x="0" y="0"/>
                    </a:lnTo>
                    <a:lnTo>
                      <a:pt x="0"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p:nvPr/>
            </p:nvSpPr>
            <p:spPr bwMode="auto">
              <a:xfrm>
                <a:off x="173" y="3962"/>
                <a:ext cx="193" cy="119"/>
              </a:xfrm>
              <a:custGeom>
                <a:avLst/>
                <a:gdLst>
                  <a:gd name="T0" fmla="*/ 0 w 193"/>
                  <a:gd name="T1" fmla="*/ 0 h 119"/>
                  <a:gd name="T2" fmla="*/ 193 w 193"/>
                  <a:gd name="T3" fmla="*/ 65 h 119"/>
                  <a:gd name="T4" fmla="*/ 168 w 193"/>
                  <a:gd name="T5" fmla="*/ 119 h 119"/>
                  <a:gd name="T6" fmla="*/ 0 w 193"/>
                  <a:gd name="T7" fmla="*/ 0 h 119"/>
                  <a:gd name="T8" fmla="*/ 0 w 193"/>
                  <a:gd name="T9" fmla="*/ 0 h 119"/>
                </a:gdLst>
                <a:ahLst/>
                <a:cxnLst>
                  <a:cxn ang="0">
                    <a:pos x="T0" y="T1"/>
                  </a:cxn>
                  <a:cxn ang="0">
                    <a:pos x="T2" y="T3"/>
                  </a:cxn>
                  <a:cxn ang="0">
                    <a:pos x="T4" y="T5"/>
                  </a:cxn>
                  <a:cxn ang="0">
                    <a:pos x="T6" y="T7"/>
                  </a:cxn>
                  <a:cxn ang="0">
                    <a:pos x="T8" y="T9"/>
                  </a:cxn>
                </a:cxnLst>
                <a:rect l="0" t="0" r="r" b="b"/>
                <a:pathLst>
                  <a:path w="193" h="119">
                    <a:moveTo>
                      <a:pt x="0" y="0"/>
                    </a:moveTo>
                    <a:lnTo>
                      <a:pt x="193" y="65"/>
                    </a:lnTo>
                    <a:lnTo>
                      <a:pt x="168" y="119"/>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p:nvPr/>
            </p:nvSpPr>
            <p:spPr bwMode="auto">
              <a:xfrm>
                <a:off x="522" y="4064"/>
                <a:ext cx="45" cy="62"/>
              </a:xfrm>
              <a:custGeom>
                <a:avLst/>
                <a:gdLst>
                  <a:gd name="T0" fmla="*/ 2 w 11"/>
                  <a:gd name="T1" fmla="*/ 6 h 15"/>
                  <a:gd name="T2" fmla="*/ 9 w 11"/>
                  <a:gd name="T3" fmla="*/ 1 h 15"/>
                  <a:gd name="T4" fmla="*/ 9 w 11"/>
                  <a:gd name="T5" fmla="*/ 9 h 15"/>
                  <a:gd name="T6" fmla="*/ 2 w 11"/>
                  <a:gd name="T7" fmla="*/ 14 h 15"/>
                  <a:gd name="T8" fmla="*/ 2 w 11"/>
                  <a:gd name="T9" fmla="*/ 6 h 15"/>
                </a:gdLst>
                <a:ahLst/>
                <a:cxnLst>
                  <a:cxn ang="0">
                    <a:pos x="T0" y="T1"/>
                  </a:cxn>
                  <a:cxn ang="0">
                    <a:pos x="T2" y="T3"/>
                  </a:cxn>
                  <a:cxn ang="0">
                    <a:pos x="T4" y="T5"/>
                  </a:cxn>
                  <a:cxn ang="0">
                    <a:pos x="T6" y="T7"/>
                  </a:cxn>
                  <a:cxn ang="0">
                    <a:pos x="T8" y="T9"/>
                  </a:cxn>
                </a:cxnLst>
                <a:rect l="0" t="0" r="r" b="b"/>
                <a:pathLst>
                  <a:path w="11" h="15">
                    <a:moveTo>
                      <a:pt x="2" y="6"/>
                    </a:moveTo>
                    <a:cubicBezTo>
                      <a:pt x="3" y="2"/>
                      <a:pt x="7" y="0"/>
                      <a:pt x="9" y="1"/>
                    </a:cubicBezTo>
                    <a:cubicBezTo>
                      <a:pt x="11" y="2"/>
                      <a:pt x="11" y="6"/>
                      <a:pt x="9" y="9"/>
                    </a:cubicBezTo>
                    <a:cubicBezTo>
                      <a:pt x="7" y="13"/>
                      <a:pt x="4" y="15"/>
                      <a:pt x="2" y="14"/>
                    </a:cubicBezTo>
                    <a:cubicBezTo>
                      <a:pt x="0" y="13"/>
                      <a:pt x="0" y="9"/>
                      <a:pt x="2" y="6"/>
                    </a:cubicBez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p:nvPr/>
            </p:nvSpPr>
            <p:spPr bwMode="auto">
              <a:xfrm>
                <a:off x="559" y="4492"/>
                <a:ext cx="65" cy="424"/>
              </a:xfrm>
              <a:custGeom>
                <a:avLst/>
                <a:gdLst>
                  <a:gd name="T0" fmla="*/ 0 w 16"/>
                  <a:gd name="T1" fmla="*/ 103 h 103"/>
                  <a:gd name="T2" fmla="*/ 16 w 16"/>
                  <a:gd name="T3" fmla="*/ 103 h 103"/>
                  <a:gd name="T4" fmla="*/ 16 w 16"/>
                  <a:gd name="T5" fmla="*/ 6 h 103"/>
                  <a:gd name="T6" fmla="*/ 8 w 16"/>
                  <a:gd name="T7" fmla="*/ 0 h 103"/>
                  <a:gd name="T8" fmla="*/ 0 w 16"/>
                  <a:gd name="T9" fmla="*/ 6 h 103"/>
                  <a:gd name="T10" fmla="*/ 0 w 16"/>
                  <a:gd name="T11" fmla="*/ 103 h 103"/>
                </a:gdLst>
                <a:ahLst/>
                <a:cxnLst>
                  <a:cxn ang="0">
                    <a:pos x="T0" y="T1"/>
                  </a:cxn>
                  <a:cxn ang="0">
                    <a:pos x="T2" y="T3"/>
                  </a:cxn>
                  <a:cxn ang="0">
                    <a:pos x="T4" y="T5"/>
                  </a:cxn>
                  <a:cxn ang="0">
                    <a:pos x="T6" y="T7"/>
                  </a:cxn>
                  <a:cxn ang="0">
                    <a:pos x="T8" y="T9"/>
                  </a:cxn>
                  <a:cxn ang="0">
                    <a:pos x="T10" y="T11"/>
                  </a:cxn>
                </a:cxnLst>
                <a:rect l="0" t="0" r="r" b="b"/>
                <a:pathLst>
                  <a:path w="16" h="103">
                    <a:moveTo>
                      <a:pt x="0" y="103"/>
                    </a:moveTo>
                    <a:cubicBezTo>
                      <a:pt x="16" y="103"/>
                      <a:pt x="16" y="103"/>
                      <a:pt x="16" y="103"/>
                    </a:cubicBezTo>
                    <a:cubicBezTo>
                      <a:pt x="16" y="6"/>
                      <a:pt x="16" y="6"/>
                      <a:pt x="16" y="6"/>
                    </a:cubicBezTo>
                    <a:cubicBezTo>
                      <a:pt x="16" y="3"/>
                      <a:pt x="12" y="0"/>
                      <a:pt x="8" y="0"/>
                    </a:cubicBezTo>
                    <a:cubicBezTo>
                      <a:pt x="3" y="0"/>
                      <a:pt x="0" y="3"/>
                      <a:pt x="0" y="6"/>
                    </a:cubicBezTo>
                    <a:cubicBezTo>
                      <a:pt x="0" y="103"/>
                      <a:pt x="0" y="103"/>
                      <a:pt x="0" y="103"/>
                    </a:cubicBez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587" y="4114"/>
                <a:ext cx="9" cy="411"/>
              </a:xfrm>
              <a:custGeom>
                <a:avLst/>
                <a:gdLst>
                  <a:gd name="T0" fmla="*/ 9 w 9"/>
                  <a:gd name="T1" fmla="*/ 0 h 411"/>
                  <a:gd name="T2" fmla="*/ 9 w 9"/>
                  <a:gd name="T3" fmla="*/ 411 h 411"/>
                  <a:gd name="T4" fmla="*/ 0 w 9"/>
                  <a:gd name="T5" fmla="*/ 411 h 411"/>
                  <a:gd name="T6" fmla="*/ 0 w 9"/>
                  <a:gd name="T7" fmla="*/ 0 h 411"/>
                  <a:gd name="T8" fmla="*/ 9 w 9"/>
                  <a:gd name="T9" fmla="*/ 0 h 411"/>
                  <a:gd name="T10" fmla="*/ 9 w 9"/>
                  <a:gd name="T11" fmla="*/ 0 h 411"/>
                </a:gdLst>
                <a:ahLst/>
                <a:cxnLst>
                  <a:cxn ang="0">
                    <a:pos x="T0" y="T1"/>
                  </a:cxn>
                  <a:cxn ang="0">
                    <a:pos x="T2" y="T3"/>
                  </a:cxn>
                  <a:cxn ang="0">
                    <a:pos x="T4" y="T5"/>
                  </a:cxn>
                  <a:cxn ang="0">
                    <a:pos x="T6" y="T7"/>
                  </a:cxn>
                  <a:cxn ang="0">
                    <a:pos x="T8" y="T9"/>
                  </a:cxn>
                  <a:cxn ang="0">
                    <a:pos x="T10" y="T11"/>
                  </a:cxn>
                </a:cxnLst>
                <a:rect l="0" t="0" r="r" b="b"/>
                <a:pathLst>
                  <a:path w="9" h="411">
                    <a:moveTo>
                      <a:pt x="9" y="0"/>
                    </a:moveTo>
                    <a:lnTo>
                      <a:pt x="9" y="411"/>
                    </a:lnTo>
                    <a:lnTo>
                      <a:pt x="0" y="411"/>
                    </a:lnTo>
                    <a:lnTo>
                      <a:pt x="0" y="0"/>
                    </a:lnTo>
                    <a:lnTo>
                      <a:pt x="9" y="0"/>
                    </a:lnTo>
                    <a:lnTo>
                      <a:pt x="9"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Line 29"/>
              <p:cNvSpPr>
                <a:spLocks noChangeShapeType="1"/>
              </p:cNvSpPr>
              <p:nvPr/>
            </p:nvSpPr>
            <p:spPr bwMode="auto">
              <a:xfrm>
                <a:off x="555" y="4101"/>
                <a:ext cx="1949" cy="749"/>
              </a:xfrm>
              <a:prstGeom prst="line">
                <a:avLst/>
              </a:prstGeom>
              <a:noFill/>
              <a:ln w="39688" cap="flat">
                <a:solidFill>
                  <a:srgbClr val="F083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0" name="Freeform 30"/>
              <p:cNvSpPr/>
              <p:nvPr/>
            </p:nvSpPr>
            <p:spPr bwMode="auto">
              <a:xfrm>
                <a:off x="875" y="3982"/>
                <a:ext cx="1966" cy="1806"/>
              </a:xfrm>
              <a:custGeom>
                <a:avLst/>
                <a:gdLst>
                  <a:gd name="T0" fmla="*/ 3 w 479"/>
                  <a:gd name="T1" fmla="*/ 0 h 439"/>
                  <a:gd name="T2" fmla="*/ 220 w 479"/>
                  <a:gd name="T3" fmla="*/ 423 h 439"/>
                  <a:gd name="T4" fmla="*/ 479 w 479"/>
                  <a:gd name="T5" fmla="*/ 182 h 439"/>
                  <a:gd name="T6" fmla="*/ 3 w 479"/>
                  <a:gd name="T7" fmla="*/ 0 h 439"/>
                </a:gdLst>
                <a:ahLst/>
                <a:cxnLst>
                  <a:cxn ang="0">
                    <a:pos x="T0" y="T1"/>
                  </a:cxn>
                  <a:cxn ang="0">
                    <a:pos x="T2" y="T3"/>
                  </a:cxn>
                  <a:cxn ang="0">
                    <a:pos x="T4" y="T5"/>
                  </a:cxn>
                  <a:cxn ang="0">
                    <a:pos x="T6" y="T7"/>
                  </a:cxn>
                </a:cxnLst>
                <a:rect l="0" t="0" r="r" b="b"/>
                <a:pathLst>
                  <a:path w="479" h="439">
                    <a:moveTo>
                      <a:pt x="3" y="0"/>
                    </a:moveTo>
                    <a:cubicBezTo>
                      <a:pt x="3" y="0"/>
                      <a:pt x="0" y="368"/>
                      <a:pt x="220" y="423"/>
                    </a:cubicBezTo>
                    <a:cubicBezTo>
                      <a:pt x="256" y="431"/>
                      <a:pt x="405" y="439"/>
                      <a:pt x="479" y="182"/>
                    </a:cubicBezTo>
                    <a:cubicBezTo>
                      <a:pt x="3" y="0"/>
                      <a:pt x="3" y="0"/>
                      <a:pt x="3" y="0"/>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
              <p:cNvSpPr/>
              <p:nvPr/>
            </p:nvSpPr>
            <p:spPr bwMode="auto">
              <a:xfrm>
                <a:off x="505" y="3842"/>
                <a:ext cx="382" cy="140"/>
              </a:xfrm>
              <a:custGeom>
                <a:avLst/>
                <a:gdLst>
                  <a:gd name="T0" fmla="*/ 0 w 382"/>
                  <a:gd name="T1" fmla="*/ 0 h 140"/>
                  <a:gd name="T2" fmla="*/ 218 w 382"/>
                  <a:gd name="T3" fmla="*/ 8 h 140"/>
                  <a:gd name="T4" fmla="*/ 382 w 382"/>
                  <a:gd name="T5" fmla="*/ 140 h 140"/>
                  <a:gd name="T6" fmla="*/ 173 w 382"/>
                  <a:gd name="T7" fmla="*/ 120 h 140"/>
                  <a:gd name="T8" fmla="*/ 0 w 382"/>
                  <a:gd name="T9" fmla="*/ 0 h 140"/>
                  <a:gd name="T10" fmla="*/ 0 w 382"/>
                  <a:gd name="T11" fmla="*/ 0 h 140"/>
                </a:gdLst>
                <a:ahLst/>
                <a:cxnLst>
                  <a:cxn ang="0">
                    <a:pos x="T0" y="T1"/>
                  </a:cxn>
                  <a:cxn ang="0">
                    <a:pos x="T2" y="T3"/>
                  </a:cxn>
                  <a:cxn ang="0">
                    <a:pos x="T4" y="T5"/>
                  </a:cxn>
                  <a:cxn ang="0">
                    <a:pos x="T6" y="T7"/>
                  </a:cxn>
                  <a:cxn ang="0">
                    <a:pos x="T8" y="T9"/>
                  </a:cxn>
                  <a:cxn ang="0">
                    <a:pos x="T10" y="T11"/>
                  </a:cxn>
                </a:cxnLst>
                <a:rect l="0" t="0" r="r" b="b"/>
                <a:pathLst>
                  <a:path w="382" h="140">
                    <a:moveTo>
                      <a:pt x="0" y="0"/>
                    </a:moveTo>
                    <a:lnTo>
                      <a:pt x="218" y="8"/>
                    </a:lnTo>
                    <a:lnTo>
                      <a:pt x="382" y="140"/>
                    </a:lnTo>
                    <a:lnTo>
                      <a:pt x="173" y="120"/>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2"/>
              <p:cNvSpPr/>
              <p:nvPr/>
            </p:nvSpPr>
            <p:spPr bwMode="auto">
              <a:xfrm>
                <a:off x="678" y="3850"/>
                <a:ext cx="209" cy="132"/>
              </a:xfrm>
              <a:custGeom>
                <a:avLst/>
                <a:gdLst>
                  <a:gd name="T0" fmla="*/ 45 w 209"/>
                  <a:gd name="T1" fmla="*/ 0 h 132"/>
                  <a:gd name="T2" fmla="*/ 209 w 209"/>
                  <a:gd name="T3" fmla="*/ 132 h 132"/>
                  <a:gd name="T4" fmla="*/ 0 w 209"/>
                  <a:gd name="T5" fmla="*/ 112 h 132"/>
                  <a:gd name="T6" fmla="*/ 45 w 209"/>
                  <a:gd name="T7" fmla="*/ 0 h 132"/>
                  <a:gd name="T8" fmla="*/ 45 w 209"/>
                  <a:gd name="T9" fmla="*/ 0 h 132"/>
                </a:gdLst>
                <a:ahLst/>
                <a:cxnLst>
                  <a:cxn ang="0">
                    <a:pos x="T0" y="T1"/>
                  </a:cxn>
                  <a:cxn ang="0">
                    <a:pos x="T2" y="T3"/>
                  </a:cxn>
                  <a:cxn ang="0">
                    <a:pos x="T4" y="T5"/>
                  </a:cxn>
                  <a:cxn ang="0">
                    <a:pos x="T6" y="T7"/>
                  </a:cxn>
                  <a:cxn ang="0">
                    <a:pos x="T8" y="T9"/>
                  </a:cxn>
                </a:cxnLst>
                <a:rect l="0" t="0" r="r" b="b"/>
                <a:pathLst>
                  <a:path w="209" h="132">
                    <a:moveTo>
                      <a:pt x="45" y="0"/>
                    </a:moveTo>
                    <a:lnTo>
                      <a:pt x="209" y="132"/>
                    </a:lnTo>
                    <a:lnTo>
                      <a:pt x="0" y="112"/>
                    </a:lnTo>
                    <a:lnTo>
                      <a:pt x="45" y="0"/>
                    </a:lnTo>
                    <a:lnTo>
                      <a:pt x="45" y="0"/>
                    </a:lnTo>
                    <a:close/>
                  </a:path>
                </a:pathLst>
              </a:custGeom>
              <a:solidFill>
                <a:srgbClr val="F6A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3"/>
              <p:cNvSpPr/>
              <p:nvPr/>
            </p:nvSpPr>
            <p:spPr bwMode="auto">
              <a:xfrm>
                <a:off x="678" y="3908"/>
                <a:ext cx="209" cy="74"/>
              </a:xfrm>
              <a:custGeom>
                <a:avLst/>
                <a:gdLst>
                  <a:gd name="T0" fmla="*/ 20 w 209"/>
                  <a:gd name="T1" fmla="*/ 0 h 74"/>
                  <a:gd name="T2" fmla="*/ 209 w 209"/>
                  <a:gd name="T3" fmla="*/ 74 h 74"/>
                  <a:gd name="T4" fmla="*/ 0 w 209"/>
                  <a:gd name="T5" fmla="*/ 54 h 74"/>
                  <a:gd name="T6" fmla="*/ 20 w 209"/>
                  <a:gd name="T7" fmla="*/ 0 h 74"/>
                  <a:gd name="T8" fmla="*/ 20 w 209"/>
                  <a:gd name="T9" fmla="*/ 0 h 74"/>
                </a:gdLst>
                <a:ahLst/>
                <a:cxnLst>
                  <a:cxn ang="0">
                    <a:pos x="T0" y="T1"/>
                  </a:cxn>
                  <a:cxn ang="0">
                    <a:pos x="T2" y="T3"/>
                  </a:cxn>
                  <a:cxn ang="0">
                    <a:pos x="T4" y="T5"/>
                  </a:cxn>
                  <a:cxn ang="0">
                    <a:pos x="T6" y="T7"/>
                  </a:cxn>
                  <a:cxn ang="0">
                    <a:pos x="T8" y="T9"/>
                  </a:cxn>
                </a:cxnLst>
                <a:rect l="0" t="0" r="r" b="b"/>
                <a:pathLst>
                  <a:path w="209" h="74">
                    <a:moveTo>
                      <a:pt x="20" y="0"/>
                    </a:moveTo>
                    <a:lnTo>
                      <a:pt x="209" y="74"/>
                    </a:lnTo>
                    <a:lnTo>
                      <a:pt x="0" y="54"/>
                    </a:lnTo>
                    <a:lnTo>
                      <a:pt x="20" y="0"/>
                    </a:lnTo>
                    <a:lnTo>
                      <a:pt x="20" y="0"/>
                    </a:lnTo>
                    <a:close/>
                  </a:path>
                </a:pathLst>
              </a:custGeom>
              <a:solidFill>
                <a:srgbClr val="EA55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4"/>
              <p:cNvSpPr/>
              <p:nvPr/>
            </p:nvSpPr>
            <p:spPr bwMode="auto">
              <a:xfrm>
                <a:off x="505" y="3842"/>
                <a:ext cx="218" cy="120"/>
              </a:xfrm>
              <a:custGeom>
                <a:avLst/>
                <a:gdLst>
                  <a:gd name="T0" fmla="*/ 0 w 218"/>
                  <a:gd name="T1" fmla="*/ 0 h 120"/>
                  <a:gd name="T2" fmla="*/ 218 w 218"/>
                  <a:gd name="T3" fmla="*/ 8 h 120"/>
                  <a:gd name="T4" fmla="*/ 173 w 218"/>
                  <a:gd name="T5" fmla="*/ 120 h 120"/>
                  <a:gd name="T6" fmla="*/ 0 w 218"/>
                  <a:gd name="T7" fmla="*/ 0 h 120"/>
                  <a:gd name="T8" fmla="*/ 0 w 218"/>
                  <a:gd name="T9" fmla="*/ 0 h 120"/>
                </a:gdLst>
                <a:ahLst/>
                <a:cxnLst>
                  <a:cxn ang="0">
                    <a:pos x="T0" y="T1"/>
                  </a:cxn>
                  <a:cxn ang="0">
                    <a:pos x="T2" y="T3"/>
                  </a:cxn>
                  <a:cxn ang="0">
                    <a:pos x="T4" y="T5"/>
                  </a:cxn>
                  <a:cxn ang="0">
                    <a:pos x="T6" y="T7"/>
                  </a:cxn>
                  <a:cxn ang="0">
                    <a:pos x="T8" y="T9"/>
                  </a:cxn>
                </a:cxnLst>
                <a:rect l="0" t="0" r="r" b="b"/>
                <a:pathLst>
                  <a:path w="218" h="120">
                    <a:moveTo>
                      <a:pt x="0" y="0"/>
                    </a:moveTo>
                    <a:lnTo>
                      <a:pt x="218" y="8"/>
                    </a:lnTo>
                    <a:lnTo>
                      <a:pt x="173" y="120"/>
                    </a:lnTo>
                    <a:lnTo>
                      <a:pt x="0" y="0"/>
                    </a:lnTo>
                    <a:lnTo>
                      <a:pt x="0"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5"/>
              <p:cNvSpPr/>
              <p:nvPr/>
            </p:nvSpPr>
            <p:spPr bwMode="auto">
              <a:xfrm>
                <a:off x="505" y="3842"/>
                <a:ext cx="193" cy="120"/>
              </a:xfrm>
              <a:custGeom>
                <a:avLst/>
                <a:gdLst>
                  <a:gd name="T0" fmla="*/ 0 w 193"/>
                  <a:gd name="T1" fmla="*/ 0 h 120"/>
                  <a:gd name="T2" fmla="*/ 193 w 193"/>
                  <a:gd name="T3" fmla="*/ 66 h 120"/>
                  <a:gd name="T4" fmla="*/ 173 w 193"/>
                  <a:gd name="T5" fmla="*/ 120 h 120"/>
                  <a:gd name="T6" fmla="*/ 0 w 193"/>
                  <a:gd name="T7" fmla="*/ 0 h 120"/>
                  <a:gd name="T8" fmla="*/ 0 w 193"/>
                  <a:gd name="T9" fmla="*/ 0 h 120"/>
                </a:gdLst>
                <a:ahLst/>
                <a:cxnLst>
                  <a:cxn ang="0">
                    <a:pos x="T0" y="T1"/>
                  </a:cxn>
                  <a:cxn ang="0">
                    <a:pos x="T2" y="T3"/>
                  </a:cxn>
                  <a:cxn ang="0">
                    <a:pos x="T4" y="T5"/>
                  </a:cxn>
                  <a:cxn ang="0">
                    <a:pos x="T6" y="T7"/>
                  </a:cxn>
                  <a:cxn ang="0">
                    <a:pos x="T8" y="T9"/>
                  </a:cxn>
                </a:cxnLst>
                <a:rect l="0" t="0" r="r" b="b"/>
                <a:pathLst>
                  <a:path w="193" h="120">
                    <a:moveTo>
                      <a:pt x="0" y="0"/>
                    </a:moveTo>
                    <a:lnTo>
                      <a:pt x="193" y="66"/>
                    </a:lnTo>
                    <a:lnTo>
                      <a:pt x="173" y="120"/>
                    </a:lnTo>
                    <a:lnTo>
                      <a:pt x="0" y="0"/>
                    </a:lnTo>
                    <a:lnTo>
                      <a:pt x="0" y="0"/>
                    </a:ln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6"/>
              <p:cNvSpPr/>
              <p:nvPr/>
            </p:nvSpPr>
            <p:spPr bwMode="auto">
              <a:xfrm>
                <a:off x="854" y="3945"/>
                <a:ext cx="45" cy="62"/>
              </a:xfrm>
              <a:custGeom>
                <a:avLst/>
                <a:gdLst>
                  <a:gd name="T0" fmla="*/ 2 w 11"/>
                  <a:gd name="T1" fmla="*/ 6 h 15"/>
                  <a:gd name="T2" fmla="*/ 9 w 11"/>
                  <a:gd name="T3" fmla="*/ 1 h 15"/>
                  <a:gd name="T4" fmla="*/ 10 w 11"/>
                  <a:gd name="T5" fmla="*/ 9 h 15"/>
                  <a:gd name="T6" fmla="*/ 2 w 11"/>
                  <a:gd name="T7" fmla="*/ 14 h 15"/>
                  <a:gd name="T8" fmla="*/ 2 w 11"/>
                  <a:gd name="T9" fmla="*/ 6 h 15"/>
                </a:gdLst>
                <a:ahLst/>
                <a:cxnLst>
                  <a:cxn ang="0">
                    <a:pos x="T0" y="T1"/>
                  </a:cxn>
                  <a:cxn ang="0">
                    <a:pos x="T2" y="T3"/>
                  </a:cxn>
                  <a:cxn ang="0">
                    <a:pos x="T4" y="T5"/>
                  </a:cxn>
                  <a:cxn ang="0">
                    <a:pos x="T6" y="T7"/>
                  </a:cxn>
                  <a:cxn ang="0">
                    <a:pos x="T8" y="T9"/>
                  </a:cxn>
                </a:cxnLst>
                <a:rect l="0" t="0" r="r" b="b"/>
                <a:pathLst>
                  <a:path w="11" h="15">
                    <a:moveTo>
                      <a:pt x="2" y="6"/>
                    </a:moveTo>
                    <a:cubicBezTo>
                      <a:pt x="4" y="2"/>
                      <a:pt x="7" y="0"/>
                      <a:pt x="9" y="1"/>
                    </a:cubicBezTo>
                    <a:cubicBezTo>
                      <a:pt x="11" y="2"/>
                      <a:pt x="11" y="6"/>
                      <a:pt x="10" y="9"/>
                    </a:cubicBezTo>
                    <a:cubicBezTo>
                      <a:pt x="8" y="13"/>
                      <a:pt x="5" y="15"/>
                      <a:pt x="2" y="14"/>
                    </a:cubicBezTo>
                    <a:cubicBezTo>
                      <a:pt x="0" y="13"/>
                      <a:pt x="0" y="9"/>
                      <a:pt x="2" y="6"/>
                    </a:cubicBezTo>
                    <a:close/>
                  </a:path>
                </a:pathLst>
              </a:custGeom>
              <a:solidFill>
                <a:srgbClr val="F08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7"/>
              <p:cNvSpPr/>
              <p:nvPr/>
            </p:nvSpPr>
            <p:spPr bwMode="auto">
              <a:xfrm>
                <a:off x="891" y="4373"/>
                <a:ext cx="66" cy="424"/>
              </a:xfrm>
              <a:custGeom>
                <a:avLst/>
                <a:gdLst>
                  <a:gd name="T0" fmla="*/ 0 w 16"/>
                  <a:gd name="T1" fmla="*/ 103 h 103"/>
                  <a:gd name="T2" fmla="*/ 16 w 16"/>
                  <a:gd name="T3" fmla="*/ 103 h 103"/>
                  <a:gd name="T4" fmla="*/ 16 w 16"/>
                  <a:gd name="T5" fmla="*/ 6 h 103"/>
                  <a:gd name="T6" fmla="*/ 8 w 16"/>
                  <a:gd name="T7" fmla="*/ 0 h 103"/>
                  <a:gd name="T8" fmla="*/ 0 w 16"/>
                  <a:gd name="T9" fmla="*/ 6 h 103"/>
                  <a:gd name="T10" fmla="*/ 0 w 16"/>
                  <a:gd name="T11" fmla="*/ 103 h 103"/>
                </a:gdLst>
                <a:ahLst/>
                <a:cxnLst>
                  <a:cxn ang="0">
                    <a:pos x="T0" y="T1"/>
                  </a:cxn>
                  <a:cxn ang="0">
                    <a:pos x="T2" y="T3"/>
                  </a:cxn>
                  <a:cxn ang="0">
                    <a:pos x="T4" y="T5"/>
                  </a:cxn>
                  <a:cxn ang="0">
                    <a:pos x="T6" y="T7"/>
                  </a:cxn>
                  <a:cxn ang="0">
                    <a:pos x="T8" y="T9"/>
                  </a:cxn>
                  <a:cxn ang="0">
                    <a:pos x="T10" y="T11"/>
                  </a:cxn>
                </a:cxnLst>
                <a:rect l="0" t="0" r="r" b="b"/>
                <a:pathLst>
                  <a:path w="16" h="103">
                    <a:moveTo>
                      <a:pt x="0" y="103"/>
                    </a:moveTo>
                    <a:cubicBezTo>
                      <a:pt x="16" y="103"/>
                      <a:pt x="16" y="103"/>
                      <a:pt x="16" y="103"/>
                    </a:cubicBezTo>
                    <a:cubicBezTo>
                      <a:pt x="16" y="6"/>
                      <a:pt x="16" y="6"/>
                      <a:pt x="16" y="6"/>
                    </a:cubicBezTo>
                    <a:cubicBezTo>
                      <a:pt x="16" y="3"/>
                      <a:pt x="13" y="0"/>
                      <a:pt x="8" y="0"/>
                    </a:cubicBezTo>
                    <a:cubicBezTo>
                      <a:pt x="4" y="0"/>
                      <a:pt x="0" y="3"/>
                      <a:pt x="0" y="6"/>
                    </a:cubicBezTo>
                    <a:cubicBezTo>
                      <a:pt x="0" y="103"/>
                      <a:pt x="0" y="103"/>
                      <a:pt x="0" y="103"/>
                    </a:cubicBez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8"/>
              <p:cNvSpPr/>
              <p:nvPr/>
            </p:nvSpPr>
            <p:spPr bwMode="auto">
              <a:xfrm>
                <a:off x="920" y="3994"/>
                <a:ext cx="12" cy="412"/>
              </a:xfrm>
              <a:custGeom>
                <a:avLst/>
                <a:gdLst>
                  <a:gd name="T0" fmla="*/ 12 w 12"/>
                  <a:gd name="T1" fmla="*/ 0 h 412"/>
                  <a:gd name="T2" fmla="*/ 12 w 12"/>
                  <a:gd name="T3" fmla="*/ 412 h 412"/>
                  <a:gd name="T4" fmla="*/ 0 w 12"/>
                  <a:gd name="T5" fmla="*/ 412 h 412"/>
                  <a:gd name="T6" fmla="*/ 0 w 12"/>
                  <a:gd name="T7" fmla="*/ 0 h 412"/>
                  <a:gd name="T8" fmla="*/ 12 w 12"/>
                  <a:gd name="T9" fmla="*/ 0 h 412"/>
                  <a:gd name="T10" fmla="*/ 12 w 12"/>
                  <a:gd name="T11" fmla="*/ 0 h 412"/>
                </a:gdLst>
                <a:ahLst/>
                <a:cxnLst>
                  <a:cxn ang="0">
                    <a:pos x="T0" y="T1"/>
                  </a:cxn>
                  <a:cxn ang="0">
                    <a:pos x="T2" y="T3"/>
                  </a:cxn>
                  <a:cxn ang="0">
                    <a:pos x="T4" y="T5"/>
                  </a:cxn>
                  <a:cxn ang="0">
                    <a:pos x="T6" y="T7"/>
                  </a:cxn>
                  <a:cxn ang="0">
                    <a:pos x="T8" y="T9"/>
                  </a:cxn>
                  <a:cxn ang="0">
                    <a:pos x="T10" y="T11"/>
                  </a:cxn>
                </a:cxnLst>
                <a:rect l="0" t="0" r="r" b="b"/>
                <a:pathLst>
                  <a:path w="12" h="412">
                    <a:moveTo>
                      <a:pt x="12" y="0"/>
                    </a:moveTo>
                    <a:lnTo>
                      <a:pt x="12" y="412"/>
                    </a:lnTo>
                    <a:lnTo>
                      <a:pt x="0" y="412"/>
                    </a:lnTo>
                    <a:lnTo>
                      <a:pt x="0" y="0"/>
                    </a:lnTo>
                    <a:lnTo>
                      <a:pt x="12" y="0"/>
                    </a:lnTo>
                    <a:lnTo>
                      <a:pt x="12" y="0"/>
                    </a:lnTo>
                    <a:close/>
                  </a:path>
                </a:pathLst>
              </a:custGeom>
              <a:solidFill>
                <a:srgbClr val="FD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Line 39"/>
              <p:cNvSpPr>
                <a:spLocks noChangeShapeType="1"/>
              </p:cNvSpPr>
              <p:nvPr/>
            </p:nvSpPr>
            <p:spPr bwMode="auto">
              <a:xfrm>
                <a:off x="891" y="3982"/>
                <a:ext cx="1950" cy="749"/>
              </a:xfrm>
              <a:prstGeom prst="line">
                <a:avLst/>
              </a:prstGeom>
              <a:noFill/>
              <a:ln w="39688" cap="flat">
                <a:solidFill>
                  <a:srgbClr val="F083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sp>
        <p:nvSpPr>
          <p:cNvPr id="75" name="矩形 74"/>
          <p:cNvSpPr/>
          <p:nvPr/>
        </p:nvSpPr>
        <p:spPr>
          <a:xfrm>
            <a:off x="2498234" y="1881467"/>
            <a:ext cx="7201994" cy="3957520"/>
          </a:xfrm>
          <a:prstGeom prst="rect">
            <a:avLst/>
          </a:prstGeom>
          <a:gradFill>
            <a:gsLst>
              <a:gs pos="0">
                <a:srgbClr val="FF0000"/>
              </a:gs>
              <a:gs pos="100000">
                <a:srgbClr val="C00000"/>
              </a:gs>
            </a:gsLst>
            <a:lin ang="5400000" scaled="0"/>
          </a:gradFill>
          <a:ln w="635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a:spLocks noChangeAspect="1"/>
          </p:cNvSpPr>
          <p:nvPr/>
        </p:nvSpPr>
        <p:spPr>
          <a:xfrm>
            <a:off x="5377794" y="1207881"/>
            <a:ext cx="1440000" cy="1440000"/>
          </a:xfrm>
          <a:prstGeom prst="ellipse">
            <a:avLst/>
          </a:prstGeom>
          <a:solidFill>
            <a:srgbClr val="FC7033"/>
          </a:solidFill>
          <a:ln w="63500">
            <a:solidFill>
              <a:srgbClr val="FFF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rgbClr val="FFFDF8"/>
                </a:solidFill>
              </a:rPr>
              <a:t>01</a:t>
            </a:r>
            <a:endParaRPr lang="zh-CN" altLang="en-US" sz="4800" b="1" dirty="0">
              <a:solidFill>
                <a:srgbClr val="FFFDF8"/>
              </a:solidFill>
            </a:endParaRPr>
          </a:p>
        </p:txBody>
      </p:sp>
      <p:sp>
        <p:nvSpPr>
          <p:cNvPr id="77" name="矩形 76"/>
          <p:cNvSpPr/>
          <p:nvPr/>
        </p:nvSpPr>
        <p:spPr>
          <a:xfrm>
            <a:off x="3167080" y="3103838"/>
            <a:ext cx="5874128" cy="1938992"/>
          </a:xfrm>
          <a:prstGeom prst="rect">
            <a:avLst/>
          </a:prstGeom>
          <a:noFill/>
        </p:spPr>
        <p:txBody>
          <a:bodyPr wrap="square" rtlCol="0">
            <a:spAutoFit/>
          </a:bodyPr>
          <a:lstStyle/>
          <a:p>
            <a:pPr algn="ctr"/>
            <a:r>
              <a:rPr lang="zh-CN" altLang="en-US" sz="6000" dirty="0">
                <a:solidFill>
                  <a:srgbClr val="FFFDF8"/>
                </a:solidFill>
                <a:effectLst>
                  <a:reflection blurRad="6350" stA="50000" endPos="20000" dist="25400" dir="5400000" sy="-100000" algn="bl" rotWithShape="0"/>
                </a:effectLst>
                <a:latin typeface="方正兰亭粗黑简体" panose="02000000000000000000" pitchFamily="2" charset="-122"/>
                <a:ea typeface="方正兰亭粗黑简体" panose="02000000000000000000" pitchFamily="2" charset="-122"/>
              </a:rPr>
              <a:t>为何要再次修改</a:t>
            </a:r>
            <a:endParaRPr lang="en-US" altLang="zh-CN" sz="6000" dirty="0">
              <a:solidFill>
                <a:srgbClr val="FFFDF8"/>
              </a:solidFill>
              <a:effectLst>
                <a:reflection blurRad="6350" stA="50000" endPos="20000" dist="25400" dir="5400000" sy="-100000" algn="bl" rotWithShape="0"/>
              </a:effectLst>
              <a:latin typeface="方正兰亭粗黑简体" panose="02000000000000000000" pitchFamily="2" charset="-122"/>
              <a:ea typeface="方正兰亭粗黑简体" panose="02000000000000000000" pitchFamily="2" charset="-122"/>
            </a:endParaRPr>
          </a:p>
          <a:p>
            <a:pPr algn="ctr"/>
            <a:r>
              <a:rPr lang="en-US" altLang="zh-CN" sz="6000" dirty="0">
                <a:solidFill>
                  <a:srgbClr val="FFFDF8"/>
                </a:solidFill>
                <a:effectLst>
                  <a:reflection blurRad="6350" stA="50000" endPos="20000" dist="25400" dir="5400000" sy="-100000" algn="bl" rotWithShape="0"/>
                </a:effectLst>
                <a:latin typeface="方正兰亭粗黑简体" panose="02000000000000000000" pitchFamily="2" charset="-122"/>
                <a:ea typeface="方正兰亭粗黑简体" panose="02000000000000000000" pitchFamily="2" charset="-122"/>
              </a:rPr>
              <a:t>《</a:t>
            </a:r>
            <a:r>
              <a:rPr lang="zh-CN" altLang="en-US" sz="6000" dirty="0">
                <a:solidFill>
                  <a:srgbClr val="FFFDF8"/>
                </a:solidFill>
                <a:effectLst>
                  <a:reflection blurRad="6350" stA="50000" endPos="20000" dist="25400" dir="5400000" sy="-100000" algn="bl" rotWithShape="0"/>
                </a:effectLst>
                <a:latin typeface="方正兰亭粗黑简体" panose="02000000000000000000" pitchFamily="2" charset="-122"/>
                <a:ea typeface="方正兰亭粗黑简体" panose="02000000000000000000" pitchFamily="2" charset="-122"/>
              </a:rPr>
              <a:t>条例</a:t>
            </a:r>
            <a:r>
              <a:rPr lang="en-US" altLang="zh-CN" sz="6000" dirty="0">
                <a:solidFill>
                  <a:srgbClr val="FFFDF8"/>
                </a:solidFill>
                <a:effectLst>
                  <a:reflection blurRad="6350" stA="50000" endPos="20000" dist="25400" dir="5400000" sy="-100000" algn="bl" rotWithShape="0"/>
                </a:effectLst>
                <a:latin typeface="方正兰亭粗黑简体" panose="02000000000000000000" pitchFamily="2" charset="-122"/>
                <a:ea typeface="方正兰亭粗黑简体" panose="02000000000000000000" pitchFamily="2" charset="-122"/>
              </a:rPr>
              <a:t>》</a:t>
            </a:r>
            <a:endParaRPr lang="zh-CN" altLang="en-US" sz="6000" dirty="0">
              <a:solidFill>
                <a:srgbClr val="FFFDF8"/>
              </a:solidFill>
              <a:effectLst>
                <a:reflection blurRad="6350" stA="50000" endPos="20000" dist="25400" dir="5400000" sy="-100000" algn="bl" rotWithShape="0"/>
              </a:effectLst>
              <a:latin typeface="方正兰亭粗黑简体" panose="02000000000000000000" pitchFamily="2" charset="-122"/>
              <a:ea typeface="方正兰亭粗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2" presetClass="entr" presetSubtype="4" decel="40000" fill="hold" grpId="0" nodeType="withEffect">
                                  <p:stCondLst>
                                    <p:cond delay="0"/>
                                  </p:stCondLst>
                                  <p:childTnLst>
                                    <p:set>
                                      <p:cBhvr>
                                        <p:cTn id="11" dur="1" fill="hold">
                                          <p:stCondLst>
                                            <p:cond delay="0"/>
                                          </p:stCondLst>
                                        </p:cTn>
                                        <p:tgtEl>
                                          <p:spTgt spid="75"/>
                                        </p:tgtEl>
                                        <p:attrNameLst>
                                          <p:attrName>style.visibility</p:attrName>
                                        </p:attrNameLst>
                                      </p:cBhvr>
                                      <p:to>
                                        <p:strVal val="visible"/>
                                      </p:to>
                                    </p:set>
                                    <p:anim calcmode="lin" valueType="num">
                                      <p:cBhvr additive="base">
                                        <p:cTn id="12" dur="1000" fill="hold"/>
                                        <p:tgtEl>
                                          <p:spTgt spid="75"/>
                                        </p:tgtEl>
                                        <p:attrNameLst>
                                          <p:attrName>ppt_x</p:attrName>
                                        </p:attrNameLst>
                                      </p:cBhvr>
                                      <p:tavLst>
                                        <p:tav tm="0">
                                          <p:val>
                                            <p:strVal val="#ppt_x"/>
                                          </p:val>
                                        </p:tav>
                                        <p:tav tm="100000">
                                          <p:val>
                                            <p:strVal val="#ppt_x"/>
                                          </p:val>
                                        </p:tav>
                                      </p:tavLst>
                                    </p:anim>
                                    <p:anim calcmode="lin" valueType="num">
                                      <p:cBhvr additive="base">
                                        <p:cTn id="13" dur="1000" fill="hold"/>
                                        <p:tgtEl>
                                          <p:spTgt spid="75"/>
                                        </p:tgtEl>
                                        <p:attrNameLst>
                                          <p:attrName>ppt_y</p:attrName>
                                        </p:attrNameLst>
                                      </p:cBhvr>
                                      <p:tavLst>
                                        <p:tav tm="0">
                                          <p:val>
                                            <p:strVal val="1+#ppt_h/2"/>
                                          </p:val>
                                        </p:tav>
                                        <p:tav tm="100000">
                                          <p:val>
                                            <p:strVal val="#ppt_y"/>
                                          </p:val>
                                        </p:tav>
                                      </p:tavLst>
                                    </p:anim>
                                  </p:childTnLst>
                                </p:cTn>
                              </p:par>
                              <p:par>
                                <p:cTn id="14" presetID="49" presetClass="entr" presetSubtype="0" decel="100000" fill="hold" grpId="0"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1000" fill="hold"/>
                                        <p:tgtEl>
                                          <p:spTgt spid="76"/>
                                        </p:tgtEl>
                                        <p:attrNameLst>
                                          <p:attrName>ppt_w</p:attrName>
                                        </p:attrNameLst>
                                      </p:cBhvr>
                                      <p:tavLst>
                                        <p:tav tm="0">
                                          <p:val>
                                            <p:fltVal val="0"/>
                                          </p:val>
                                        </p:tav>
                                        <p:tav tm="100000">
                                          <p:val>
                                            <p:strVal val="#ppt_w"/>
                                          </p:val>
                                        </p:tav>
                                      </p:tavLst>
                                    </p:anim>
                                    <p:anim calcmode="lin" valueType="num">
                                      <p:cBhvr>
                                        <p:cTn id="17" dur="1000" fill="hold"/>
                                        <p:tgtEl>
                                          <p:spTgt spid="76"/>
                                        </p:tgtEl>
                                        <p:attrNameLst>
                                          <p:attrName>ppt_h</p:attrName>
                                        </p:attrNameLst>
                                      </p:cBhvr>
                                      <p:tavLst>
                                        <p:tav tm="0">
                                          <p:val>
                                            <p:fltVal val="0"/>
                                          </p:val>
                                        </p:tav>
                                        <p:tav tm="100000">
                                          <p:val>
                                            <p:strVal val="#ppt_h"/>
                                          </p:val>
                                        </p:tav>
                                      </p:tavLst>
                                    </p:anim>
                                    <p:anim calcmode="lin" valueType="num">
                                      <p:cBhvr>
                                        <p:cTn id="18" dur="1000" fill="hold"/>
                                        <p:tgtEl>
                                          <p:spTgt spid="76"/>
                                        </p:tgtEl>
                                        <p:attrNameLst>
                                          <p:attrName>style.rotation</p:attrName>
                                        </p:attrNameLst>
                                      </p:cBhvr>
                                      <p:tavLst>
                                        <p:tav tm="0">
                                          <p:val>
                                            <p:fltVal val="360"/>
                                          </p:val>
                                        </p:tav>
                                        <p:tav tm="100000">
                                          <p:val>
                                            <p:fltVal val="0"/>
                                          </p:val>
                                        </p:tav>
                                      </p:tavLst>
                                    </p:anim>
                                    <p:animEffect transition="in" filter="fade">
                                      <p:cBhvr>
                                        <p:cTn id="19" dur="1000"/>
                                        <p:tgtEl>
                                          <p:spTgt spid="76"/>
                                        </p:tgtEl>
                                      </p:cBhvr>
                                    </p:animEffect>
                                  </p:childTnLst>
                                </p:cTn>
                              </p:par>
                            </p:childTnLst>
                          </p:cTn>
                        </p:par>
                        <p:par>
                          <p:cTn id="20" fill="hold">
                            <p:stCondLst>
                              <p:cond delay="1000"/>
                            </p:stCondLst>
                            <p:childTnLst>
                              <p:par>
                                <p:cTn id="21" presetID="31" presetClass="entr" presetSubtype="0" fill="hold" grpId="0" nodeType="afterEffect">
                                  <p:stCondLst>
                                    <p:cond delay="0"/>
                                  </p:stCondLst>
                                  <p:iterate type="lt">
                                    <p:tmPct val="5000"/>
                                  </p:iterate>
                                  <p:childTnLst>
                                    <p:set>
                                      <p:cBhvr>
                                        <p:cTn id="22" dur="1" fill="hold">
                                          <p:stCondLst>
                                            <p:cond delay="0"/>
                                          </p:stCondLst>
                                        </p:cTn>
                                        <p:tgtEl>
                                          <p:spTgt spid="77"/>
                                        </p:tgtEl>
                                        <p:attrNameLst>
                                          <p:attrName>style.visibility</p:attrName>
                                        </p:attrNameLst>
                                      </p:cBhvr>
                                      <p:to>
                                        <p:strVal val="visible"/>
                                      </p:to>
                                    </p:set>
                                    <p:anim calcmode="lin" valueType="num">
                                      <p:cBhvr>
                                        <p:cTn id="23" dur="750" fill="hold"/>
                                        <p:tgtEl>
                                          <p:spTgt spid="77"/>
                                        </p:tgtEl>
                                        <p:attrNameLst>
                                          <p:attrName>ppt_w</p:attrName>
                                        </p:attrNameLst>
                                      </p:cBhvr>
                                      <p:tavLst>
                                        <p:tav tm="0">
                                          <p:val>
                                            <p:fltVal val="0"/>
                                          </p:val>
                                        </p:tav>
                                        <p:tav tm="100000">
                                          <p:val>
                                            <p:strVal val="#ppt_w"/>
                                          </p:val>
                                        </p:tav>
                                      </p:tavLst>
                                    </p:anim>
                                    <p:anim calcmode="lin" valueType="num">
                                      <p:cBhvr>
                                        <p:cTn id="24" dur="750" fill="hold"/>
                                        <p:tgtEl>
                                          <p:spTgt spid="77"/>
                                        </p:tgtEl>
                                        <p:attrNameLst>
                                          <p:attrName>ppt_h</p:attrName>
                                        </p:attrNameLst>
                                      </p:cBhvr>
                                      <p:tavLst>
                                        <p:tav tm="0">
                                          <p:val>
                                            <p:fltVal val="0"/>
                                          </p:val>
                                        </p:tav>
                                        <p:tav tm="100000">
                                          <p:val>
                                            <p:strVal val="#ppt_h"/>
                                          </p:val>
                                        </p:tav>
                                      </p:tavLst>
                                    </p:anim>
                                    <p:anim calcmode="lin" valueType="num">
                                      <p:cBhvr>
                                        <p:cTn id="25" dur="750" fill="hold"/>
                                        <p:tgtEl>
                                          <p:spTgt spid="77"/>
                                        </p:tgtEl>
                                        <p:attrNameLst>
                                          <p:attrName>style.rotation</p:attrName>
                                        </p:attrNameLst>
                                      </p:cBhvr>
                                      <p:tavLst>
                                        <p:tav tm="0">
                                          <p:val>
                                            <p:fltVal val="90"/>
                                          </p:val>
                                        </p:tav>
                                        <p:tav tm="100000">
                                          <p:val>
                                            <p:fltVal val="0"/>
                                          </p:val>
                                        </p:tav>
                                      </p:tavLst>
                                    </p:anim>
                                    <p:animEffect transition="in" filter="fade">
                                      <p:cBhvr>
                                        <p:cTn id="26" dur="7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818609" y="1085025"/>
            <a:ext cx="6956934" cy="1224000"/>
            <a:chOff x="4516907" y="1457449"/>
            <a:chExt cx="6956934" cy="720000"/>
          </a:xfrm>
        </p:grpSpPr>
        <p:sp>
          <p:nvSpPr>
            <p:cNvPr id="12" name="矩形: 圆角 11"/>
            <p:cNvSpPr/>
            <p:nvPr/>
          </p:nvSpPr>
          <p:spPr>
            <a:xfrm>
              <a:off x="4683687" y="1457449"/>
              <a:ext cx="6790154" cy="720000"/>
            </a:xfrm>
            <a:prstGeom prst="roundRect">
              <a:avLst>
                <a:gd name="adj" fmla="val 0"/>
              </a:avLst>
            </a:prstGeom>
            <a:noFill/>
            <a:ln>
              <a:solidFill>
                <a:srgbClr val="FF9261">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516907" y="1457449"/>
              <a:ext cx="108000" cy="720000"/>
            </a:xfrm>
            <a:prstGeom prst="rect">
              <a:avLst/>
            </a:prstGeom>
            <a:gradFill>
              <a:gsLst>
                <a:gs pos="100000">
                  <a:srgbClr val="C00000"/>
                </a:gs>
                <a:gs pos="0">
                  <a:srgbClr val="FF0000"/>
                </a:gs>
              </a:gsLst>
              <a:lin ang="5400000" scaled="1"/>
            </a:gradFill>
            <a:ln>
              <a:gradFill>
                <a:gsLst>
                  <a:gs pos="0">
                    <a:srgbClr val="FF0000"/>
                  </a:gs>
                  <a:gs pos="100000">
                    <a:srgbClr val="C0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4818609" y="2455342"/>
            <a:ext cx="6956934" cy="1224000"/>
            <a:chOff x="4516907" y="1457449"/>
            <a:chExt cx="6956934" cy="720000"/>
          </a:xfrm>
        </p:grpSpPr>
        <p:sp>
          <p:nvSpPr>
            <p:cNvPr id="24" name="矩形: 圆角 23"/>
            <p:cNvSpPr/>
            <p:nvPr/>
          </p:nvSpPr>
          <p:spPr>
            <a:xfrm>
              <a:off x="4683687" y="1457449"/>
              <a:ext cx="6790154" cy="720000"/>
            </a:xfrm>
            <a:prstGeom prst="roundRect">
              <a:avLst>
                <a:gd name="adj" fmla="val 0"/>
              </a:avLst>
            </a:prstGeom>
            <a:noFill/>
            <a:ln>
              <a:solidFill>
                <a:srgbClr val="FF9261">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矩形 24"/>
            <p:cNvSpPr/>
            <p:nvPr/>
          </p:nvSpPr>
          <p:spPr>
            <a:xfrm>
              <a:off x="4516907" y="1457449"/>
              <a:ext cx="108000" cy="720000"/>
            </a:xfrm>
            <a:prstGeom prst="rect">
              <a:avLst/>
            </a:prstGeom>
            <a:gradFill>
              <a:gsLst>
                <a:gs pos="100000">
                  <a:srgbClr val="C00000"/>
                </a:gs>
                <a:gs pos="0">
                  <a:srgbClr val="FF0000"/>
                </a:gs>
              </a:gsLst>
              <a:lin ang="5400000" scaled="1"/>
            </a:gradFill>
            <a:ln>
              <a:gradFill>
                <a:gsLst>
                  <a:gs pos="0">
                    <a:srgbClr val="FF0000"/>
                  </a:gs>
                  <a:gs pos="100000">
                    <a:srgbClr val="C0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4818609" y="3825659"/>
            <a:ext cx="6956934" cy="1224000"/>
            <a:chOff x="4516907" y="1457449"/>
            <a:chExt cx="6956934" cy="720000"/>
          </a:xfrm>
        </p:grpSpPr>
        <p:sp>
          <p:nvSpPr>
            <p:cNvPr id="31" name="矩形: 圆角 30"/>
            <p:cNvSpPr/>
            <p:nvPr/>
          </p:nvSpPr>
          <p:spPr>
            <a:xfrm>
              <a:off x="4683687" y="1457449"/>
              <a:ext cx="6790154" cy="720000"/>
            </a:xfrm>
            <a:prstGeom prst="roundRect">
              <a:avLst>
                <a:gd name="adj" fmla="val 0"/>
              </a:avLst>
            </a:prstGeom>
            <a:noFill/>
            <a:ln>
              <a:solidFill>
                <a:srgbClr val="FF9261">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516907" y="1457449"/>
              <a:ext cx="108000" cy="720000"/>
            </a:xfrm>
            <a:prstGeom prst="rect">
              <a:avLst/>
            </a:prstGeom>
            <a:gradFill>
              <a:gsLst>
                <a:gs pos="100000">
                  <a:srgbClr val="C00000"/>
                </a:gs>
                <a:gs pos="0">
                  <a:srgbClr val="FF0000"/>
                </a:gs>
              </a:gsLst>
              <a:lin ang="5400000" scaled="1"/>
            </a:gradFill>
            <a:ln>
              <a:gradFill>
                <a:gsLst>
                  <a:gs pos="0">
                    <a:srgbClr val="FF0000"/>
                  </a:gs>
                  <a:gs pos="100000">
                    <a:srgbClr val="C0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4818609" y="5195975"/>
            <a:ext cx="6956934" cy="1224000"/>
            <a:chOff x="4516907" y="1457449"/>
            <a:chExt cx="6956934" cy="720000"/>
          </a:xfrm>
        </p:grpSpPr>
        <p:sp>
          <p:nvSpPr>
            <p:cNvPr id="34" name="矩形: 圆角 33"/>
            <p:cNvSpPr/>
            <p:nvPr/>
          </p:nvSpPr>
          <p:spPr>
            <a:xfrm>
              <a:off x="4683687" y="1457449"/>
              <a:ext cx="6790154" cy="720000"/>
            </a:xfrm>
            <a:prstGeom prst="roundRect">
              <a:avLst>
                <a:gd name="adj" fmla="val 0"/>
              </a:avLst>
            </a:prstGeom>
            <a:noFill/>
            <a:ln>
              <a:solidFill>
                <a:srgbClr val="FF9261">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516907" y="1457449"/>
              <a:ext cx="108000" cy="720000"/>
            </a:xfrm>
            <a:prstGeom prst="rect">
              <a:avLst/>
            </a:prstGeom>
            <a:gradFill>
              <a:gsLst>
                <a:gs pos="100000">
                  <a:srgbClr val="C00000"/>
                </a:gs>
                <a:gs pos="0">
                  <a:srgbClr val="FF0000"/>
                </a:gs>
              </a:gsLst>
              <a:lin ang="5400000" scaled="1"/>
            </a:gradFill>
            <a:ln>
              <a:gradFill>
                <a:gsLst>
                  <a:gs pos="0">
                    <a:srgbClr val="FF0000"/>
                  </a:gs>
                  <a:gs pos="100000">
                    <a:srgbClr val="C0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752388" y="112877"/>
            <a:ext cx="4698722"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党纪处分条例的四次修订</a:t>
            </a:r>
          </a:p>
        </p:txBody>
      </p:sp>
      <p:sp>
        <p:nvSpPr>
          <p:cNvPr id="3" name="矩形 2"/>
          <p:cNvSpPr/>
          <p:nvPr/>
        </p:nvSpPr>
        <p:spPr>
          <a:xfrm>
            <a:off x="5140011" y="1219972"/>
            <a:ext cx="6414495" cy="954107"/>
          </a:xfrm>
          <a:prstGeom prst="rect">
            <a:avLst/>
          </a:prstGeom>
        </p:spPr>
        <p:txBody>
          <a:bodyPr wrap="square">
            <a:spAutoFit/>
          </a:bodyPr>
          <a:lstStyle/>
          <a:p>
            <a:r>
              <a:rPr lang="zh-CN" altLang="en-US" sz="1400" dirty="0">
                <a:solidFill>
                  <a:schemeClr val="tx1">
                    <a:lumMod val="65000"/>
                    <a:lumOff val="35000"/>
                  </a:schemeClr>
                </a:solidFill>
                <a:latin typeface="+mn-ea"/>
              </a:rPr>
              <a:t>早在</a:t>
            </a:r>
            <a:r>
              <a:rPr lang="en-US" altLang="zh-CN" sz="1400" dirty="0">
                <a:solidFill>
                  <a:schemeClr val="tx1">
                    <a:lumMod val="65000"/>
                    <a:lumOff val="35000"/>
                  </a:schemeClr>
                </a:solidFill>
                <a:latin typeface="+mn-ea"/>
              </a:rPr>
              <a:t>1997</a:t>
            </a:r>
            <a:r>
              <a:rPr lang="zh-CN" altLang="en-US" sz="1400" dirty="0">
                <a:solidFill>
                  <a:schemeClr val="tx1">
                    <a:lumMod val="65000"/>
                    <a:lumOff val="35000"/>
                  </a:schemeClr>
                </a:solidFill>
                <a:latin typeface="+mn-ea"/>
              </a:rPr>
              <a:t>年</a:t>
            </a:r>
            <a:r>
              <a:rPr lang="en-US" altLang="zh-CN" sz="1400" dirty="0">
                <a:solidFill>
                  <a:schemeClr val="tx1">
                    <a:lumMod val="65000"/>
                    <a:lumOff val="35000"/>
                  </a:schemeClr>
                </a:solidFill>
                <a:latin typeface="+mn-ea"/>
              </a:rPr>
              <a:t>2</a:t>
            </a:r>
            <a:r>
              <a:rPr lang="zh-CN" altLang="en-US" sz="1400" dirty="0">
                <a:solidFill>
                  <a:schemeClr val="tx1">
                    <a:lumMod val="65000"/>
                    <a:lumOff val="35000"/>
                  </a:schemeClr>
                </a:solidFill>
                <a:latin typeface="+mn-ea"/>
              </a:rPr>
              <a:t>月，中央就曾发布实施</a:t>
            </a:r>
            <a:r>
              <a:rPr lang="en-US" altLang="zh-CN" sz="1400" dirty="0">
                <a:solidFill>
                  <a:schemeClr val="tx1">
                    <a:lumMod val="65000"/>
                    <a:lumOff val="35000"/>
                  </a:schemeClr>
                </a:solidFill>
                <a:latin typeface="+mn-ea"/>
              </a:rPr>
              <a:t>《</a:t>
            </a:r>
            <a:r>
              <a:rPr lang="zh-CN" altLang="en-US" sz="1400" dirty="0">
                <a:solidFill>
                  <a:schemeClr val="tx1">
                    <a:lumMod val="65000"/>
                    <a:lumOff val="35000"/>
                  </a:schemeClr>
                </a:solidFill>
                <a:latin typeface="+mn-ea"/>
              </a:rPr>
              <a:t>中国共产党纪律处分条例（试行）</a:t>
            </a:r>
            <a:r>
              <a:rPr lang="en-US" altLang="zh-CN" sz="1400" dirty="0">
                <a:solidFill>
                  <a:schemeClr val="tx1">
                    <a:lumMod val="65000"/>
                    <a:lumOff val="35000"/>
                  </a:schemeClr>
                </a:solidFill>
                <a:latin typeface="+mn-ea"/>
              </a:rPr>
              <a:t>》</a:t>
            </a:r>
            <a:r>
              <a:rPr lang="zh-CN" altLang="en-US" sz="1400" dirty="0">
                <a:solidFill>
                  <a:schemeClr val="tx1">
                    <a:lumMod val="65000"/>
                    <a:lumOff val="35000"/>
                  </a:schemeClr>
                </a:solidFill>
                <a:latin typeface="+mn-ea"/>
              </a:rPr>
              <a:t>。试行条例共</a:t>
            </a:r>
            <a:r>
              <a:rPr lang="en-US" altLang="zh-CN" sz="1400" dirty="0">
                <a:solidFill>
                  <a:schemeClr val="tx1">
                    <a:lumMod val="65000"/>
                    <a:lumOff val="35000"/>
                  </a:schemeClr>
                </a:solidFill>
                <a:latin typeface="+mn-ea"/>
              </a:rPr>
              <a:t>172</a:t>
            </a:r>
            <a:r>
              <a:rPr lang="zh-CN" altLang="en-US" sz="1400" dirty="0">
                <a:solidFill>
                  <a:schemeClr val="tx1">
                    <a:lumMod val="65000"/>
                    <a:lumOff val="35000"/>
                  </a:schemeClr>
                </a:solidFill>
                <a:latin typeface="+mn-ea"/>
              </a:rPr>
              <a:t>条，将违纪种类分为七大类：政治类错误，组织、人事类错误，经济类错误，失职类错误，侵犯党员权利、公民权利类错误，严重违反社会主义道德类错误，违反社会管理秩序类错误等。</a:t>
            </a:r>
          </a:p>
        </p:txBody>
      </p:sp>
      <p:sp>
        <p:nvSpPr>
          <p:cNvPr id="4" name="矩形 3"/>
          <p:cNvSpPr/>
          <p:nvPr/>
        </p:nvSpPr>
        <p:spPr>
          <a:xfrm>
            <a:off x="412143" y="1488813"/>
            <a:ext cx="1319592" cy="400110"/>
          </a:xfrm>
          <a:prstGeom prst="rect">
            <a:avLst/>
          </a:prstGeom>
        </p:spPr>
        <p:txBody>
          <a:bodyPr wrap="none">
            <a:spAutoFit/>
          </a:bodyPr>
          <a:lstStyle/>
          <a:p>
            <a:r>
              <a:rPr lang="en-US" altLang="zh-CN" sz="2000" dirty="0">
                <a:gradFill>
                  <a:gsLst>
                    <a:gs pos="0">
                      <a:srgbClr val="FF0000"/>
                    </a:gs>
                    <a:gs pos="100000">
                      <a:srgbClr val="C00000"/>
                    </a:gs>
                  </a:gsLst>
                  <a:lin ang="2700000" scaled="0"/>
                </a:gradFill>
                <a:ea typeface="+mj-ea"/>
              </a:rPr>
              <a:t>1997</a:t>
            </a:r>
            <a:r>
              <a:rPr lang="zh-CN" altLang="en-US" sz="2000" dirty="0">
                <a:gradFill>
                  <a:gsLst>
                    <a:gs pos="0">
                      <a:srgbClr val="FF0000"/>
                    </a:gs>
                    <a:gs pos="100000">
                      <a:srgbClr val="C00000"/>
                    </a:gs>
                  </a:gsLst>
                  <a:lin ang="2700000" scaled="0"/>
                </a:gradFill>
                <a:latin typeface="+mj-ea"/>
                <a:ea typeface="+mj-ea"/>
              </a:rPr>
              <a:t>年版</a:t>
            </a:r>
          </a:p>
        </p:txBody>
      </p:sp>
      <p:sp>
        <p:nvSpPr>
          <p:cNvPr id="5" name="矩形 4"/>
          <p:cNvSpPr/>
          <p:nvPr/>
        </p:nvSpPr>
        <p:spPr>
          <a:xfrm>
            <a:off x="5140011" y="2590164"/>
            <a:ext cx="6414495" cy="954107"/>
          </a:xfrm>
          <a:prstGeom prst="rect">
            <a:avLst/>
          </a:prstGeom>
        </p:spPr>
        <p:txBody>
          <a:bodyPr wrap="square">
            <a:spAutoFit/>
          </a:bodyPr>
          <a:lstStyle/>
          <a:p>
            <a:r>
              <a:rPr lang="en-US" altLang="zh-CN" sz="1400" dirty="0">
                <a:solidFill>
                  <a:schemeClr val="tx1">
                    <a:lumMod val="65000"/>
                    <a:lumOff val="35000"/>
                  </a:schemeClr>
                </a:solidFill>
                <a:latin typeface="+mn-ea"/>
              </a:rPr>
              <a:t>2003</a:t>
            </a:r>
            <a:r>
              <a:rPr lang="zh-CN" altLang="en-US" sz="1400" dirty="0">
                <a:solidFill>
                  <a:schemeClr val="tx1">
                    <a:lumMod val="65000"/>
                    <a:lumOff val="35000"/>
                  </a:schemeClr>
                </a:solidFill>
                <a:latin typeface="+mn-ea"/>
              </a:rPr>
              <a:t>年</a:t>
            </a:r>
            <a:r>
              <a:rPr lang="en-US" altLang="zh-CN" sz="1400" dirty="0">
                <a:solidFill>
                  <a:schemeClr val="tx1">
                    <a:lumMod val="65000"/>
                    <a:lumOff val="35000"/>
                  </a:schemeClr>
                </a:solidFill>
                <a:latin typeface="+mn-ea"/>
              </a:rPr>
              <a:t>12</a:t>
            </a:r>
            <a:r>
              <a:rPr lang="zh-CN" altLang="en-US" sz="1400" dirty="0">
                <a:solidFill>
                  <a:schemeClr val="tx1">
                    <a:lumMod val="65000"/>
                    <a:lumOff val="35000"/>
                  </a:schemeClr>
                </a:solidFill>
                <a:latin typeface="+mn-ea"/>
              </a:rPr>
              <a:t>月，</a:t>
            </a:r>
            <a:r>
              <a:rPr lang="en-US" altLang="zh-CN" sz="1400" dirty="0">
                <a:solidFill>
                  <a:schemeClr val="tx1">
                    <a:lumMod val="65000"/>
                    <a:lumOff val="35000"/>
                  </a:schemeClr>
                </a:solidFill>
                <a:latin typeface="+mn-ea"/>
              </a:rPr>
              <a:t>《</a:t>
            </a:r>
            <a:r>
              <a:rPr lang="zh-CN" altLang="en-US" sz="1400" dirty="0">
                <a:solidFill>
                  <a:schemeClr val="tx1">
                    <a:lumMod val="65000"/>
                    <a:lumOff val="35000"/>
                  </a:schemeClr>
                </a:solidFill>
                <a:latin typeface="+mn-ea"/>
              </a:rPr>
              <a:t>中国共产党纪律处分条例</a:t>
            </a:r>
            <a:r>
              <a:rPr lang="en-US" altLang="zh-CN" sz="1400" dirty="0">
                <a:solidFill>
                  <a:schemeClr val="tx1">
                    <a:lumMod val="65000"/>
                    <a:lumOff val="35000"/>
                  </a:schemeClr>
                </a:solidFill>
                <a:latin typeface="+mn-ea"/>
              </a:rPr>
              <a:t>》</a:t>
            </a:r>
            <a:r>
              <a:rPr lang="zh-CN" altLang="en-US" sz="1400" dirty="0">
                <a:solidFill>
                  <a:schemeClr val="tx1">
                    <a:lumMod val="65000"/>
                    <a:lumOff val="35000"/>
                  </a:schemeClr>
                </a:solidFill>
                <a:latin typeface="+mn-ea"/>
              </a:rPr>
              <a:t>正式发布施行。这一版的</a:t>
            </a:r>
            <a:r>
              <a:rPr lang="en-US" altLang="zh-CN" sz="1400" dirty="0">
                <a:solidFill>
                  <a:schemeClr val="tx1">
                    <a:lumMod val="65000"/>
                    <a:lumOff val="35000"/>
                  </a:schemeClr>
                </a:solidFill>
                <a:latin typeface="+mn-ea"/>
              </a:rPr>
              <a:t>《</a:t>
            </a:r>
            <a:r>
              <a:rPr lang="zh-CN" altLang="en-US" sz="1400" dirty="0">
                <a:solidFill>
                  <a:schemeClr val="tx1">
                    <a:lumMod val="65000"/>
                    <a:lumOff val="35000"/>
                  </a:schemeClr>
                </a:solidFill>
                <a:latin typeface="+mn-ea"/>
              </a:rPr>
              <a:t>条例</a:t>
            </a:r>
            <a:r>
              <a:rPr lang="en-US" altLang="zh-CN" sz="1400" dirty="0">
                <a:solidFill>
                  <a:schemeClr val="tx1">
                    <a:lumMod val="65000"/>
                    <a:lumOff val="35000"/>
                  </a:schemeClr>
                </a:solidFill>
                <a:latin typeface="+mn-ea"/>
              </a:rPr>
              <a:t>》</a:t>
            </a:r>
            <a:r>
              <a:rPr lang="zh-CN" altLang="en-US" sz="1400" dirty="0">
                <a:solidFill>
                  <a:schemeClr val="tx1">
                    <a:lumMod val="65000"/>
                    <a:lumOff val="35000"/>
                  </a:schemeClr>
                </a:solidFill>
                <a:latin typeface="+mn-ea"/>
              </a:rPr>
              <a:t>共</a:t>
            </a:r>
            <a:r>
              <a:rPr lang="en-US" altLang="zh-CN" sz="1400" dirty="0">
                <a:solidFill>
                  <a:schemeClr val="tx1">
                    <a:lumMod val="65000"/>
                    <a:lumOff val="35000"/>
                  </a:schemeClr>
                </a:solidFill>
                <a:latin typeface="+mn-ea"/>
              </a:rPr>
              <a:t>178</a:t>
            </a:r>
            <a:r>
              <a:rPr lang="zh-CN" altLang="en-US" sz="1400" dirty="0">
                <a:solidFill>
                  <a:schemeClr val="tx1">
                    <a:lumMod val="65000"/>
                    <a:lumOff val="35000"/>
                  </a:schemeClr>
                </a:solidFill>
                <a:latin typeface="+mn-ea"/>
              </a:rPr>
              <a:t>条，将违纪种类分为九大类：违反政治纪律行为；违反组织人事纪律行为；违反廉洁自律规定行为；贪污贿赂行为；破坏社会主义经济秩序行为；违反财经纪律行为；失职渎职行为；侵犯党员、公民权利行为；妨害社会管理秩序行为等。</a:t>
            </a:r>
          </a:p>
        </p:txBody>
      </p:sp>
      <p:sp>
        <p:nvSpPr>
          <p:cNvPr id="6" name="矩形 5"/>
          <p:cNvSpPr/>
          <p:nvPr/>
        </p:nvSpPr>
        <p:spPr>
          <a:xfrm>
            <a:off x="5140011" y="3931702"/>
            <a:ext cx="6414496" cy="1015663"/>
          </a:xfrm>
          <a:prstGeom prst="rect">
            <a:avLst/>
          </a:prstGeom>
        </p:spPr>
        <p:txBody>
          <a:bodyPr wrap="square">
            <a:spAutoFit/>
          </a:bodyPr>
          <a:lstStyle/>
          <a:p>
            <a:r>
              <a:rPr lang="zh-CN" altLang="en-US" sz="1200" dirty="0">
                <a:solidFill>
                  <a:schemeClr val="tx1">
                    <a:lumMod val="65000"/>
                    <a:lumOff val="35000"/>
                  </a:schemeClr>
                </a:solidFill>
                <a:latin typeface="+mn-ea"/>
              </a:rPr>
              <a:t>党的十八大之后，随着全面从严治党的不断推进，原有的</a:t>
            </a:r>
            <a:r>
              <a:rPr lang="en-US" altLang="zh-CN" sz="1200" dirty="0">
                <a:solidFill>
                  <a:schemeClr val="tx1">
                    <a:lumMod val="65000"/>
                    <a:lumOff val="35000"/>
                  </a:schemeClr>
                </a:solidFill>
                <a:latin typeface="+mn-ea"/>
              </a:rPr>
              <a:t>《</a:t>
            </a:r>
            <a:r>
              <a:rPr lang="zh-CN" altLang="en-US" sz="1200" dirty="0">
                <a:solidFill>
                  <a:schemeClr val="tx1">
                    <a:lumMod val="65000"/>
                    <a:lumOff val="35000"/>
                  </a:schemeClr>
                </a:solidFill>
                <a:latin typeface="+mn-ea"/>
              </a:rPr>
              <a:t>条例</a:t>
            </a:r>
            <a:r>
              <a:rPr lang="en-US" altLang="zh-CN" sz="1200" dirty="0">
                <a:solidFill>
                  <a:schemeClr val="tx1">
                    <a:lumMod val="65000"/>
                    <a:lumOff val="35000"/>
                  </a:schemeClr>
                </a:solidFill>
                <a:latin typeface="+mn-ea"/>
              </a:rPr>
              <a:t>》</a:t>
            </a:r>
            <a:r>
              <a:rPr lang="zh-CN" altLang="en-US" sz="1200" dirty="0">
                <a:solidFill>
                  <a:schemeClr val="tx1">
                    <a:lumMod val="65000"/>
                    <a:lumOff val="35000"/>
                  </a:schemeClr>
                </a:solidFill>
                <a:latin typeface="+mn-ea"/>
              </a:rPr>
              <a:t>已经不能适应新形势的要求。修订后的</a:t>
            </a:r>
            <a:r>
              <a:rPr lang="en-US" altLang="zh-CN" sz="1200" dirty="0">
                <a:solidFill>
                  <a:schemeClr val="tx1">
                    <a:lumMod val="65000"/>
                    <a:lumOff val="35000"/>
                  </a:schemeClr>
                </a:solidFill>
                <a:latin typeface="+mn-ea"/>
              </a:rPr>
              <a:t>《</a:t>
            </a:r>
            <a:r>
              <a:rPr lang="zh-CN" altLang="en-US" sz="1200" dirty="0">
                <a:solidFill>
                  <a:schemeClr val="tx1">
                    <a:lumMod val="65000"/>
                    <a:lumOff val="35000"/>
                  </a:schemeClr>
                </a:solidFill>
                <a:latin typeface="+mn-ea"/>
              </a:rPr>
              <a:t>条例</a:t>
            </a:r>
            <a:r>
              <a:rPr lang="en-US" altLang="zh-CN" sz="1200" dirty="0">
                <a:solidFill>
                  <a:schemeClr val="tx1">
                    <a:lumMod val="65000"/>
                    <a:lumOff val="35000"/>
                  </a:schemeClr>
                </a:solidFill>
                <a:latin typeface="+mn-ea"/>
              </a:rPr>
              <a:t>》</a:t>
            </a:r>
            <a:r>
              <a:rPr lang="zh-CN" altLang="en-US" sz="1200" dirty="0">
                <a:solidFill>
                  <a:schemeClr val="tx1">
                    <a:lumMod val="65000"/>
                    <a:lumOff val="35000"/>
                  </a:schemeClr>
                </a:solidFill>
                <a:latin typeface="+mn-ea"/>
              </a:rPr>
              <a:t>发生了较大幅度的变化，把党章、党中央的纪律要求以及其他党内法规的纪律规定，整合为政治纪律、组织纪律、廉洁纪律、群众纪律、工作纪律和生活纪律六项纪律；突出政治纪律和政治规矩，强调纪严于法，实现纪法分开；把落实中央八项规定精神的要求转化为纪律规范，使党的纪律成为管党治党的尺子和全体党员的行为底线。</a:t>
            </a:r>
          </a:p>
        </p:txBody>
      </p:sp>
      <p:sp>
        <p:nvSpPr>
          <p:cNvPr id="7" name="矩形 6"/>
          <p:cNvSpPr/>
          <p:nvPr/>
        </p:nvSpPr>
        <p:spPr>
          <a:xfrm>
            <a:off x="5140011" y="5330921"/>
            <a:ext cx="6414495" cy="954107"/>
          </a:xfrm>
          <a:prstGeom prst="rect">
            <a:avLst/>
          </a:prstGeom>
        </p:spPr>
        <p:txBody>
          <a:bodyPr wrap="square">
            <a:spAutoFit/>
          </a:bodyPr>
          <a:lstStyle/>
          <a:p>
            <a:r>
              <a:rPr lang="zh-CN" altLang="en-US" sz="1400" dirty="0">
                <a:solidFill>
                  <a:schemeClr val="tx1">
                    <a:lumMod val="65000"/>
                    <a:lumOff val="35000"/>
                  </a:schemeClr>
                </a:solidFill>
                <a:latin typeface="+mn-ea"/>
              </a:rPr>
              <a:t>坚持使命引领和问题导向相结合，针对当前管党治党存在的突出问题和新型违纪行为，筑牢不可触碰的底线。本着于法周延、于事简便的原则，</a:t>
            </a:r>
            <a:r>
              <a:rPr lang="en-US" altLang="zh-CN" sz="1400" dirty="0">
                <a:solidFill>
                  <a:schemeClr val="tx1">
                    <a:lumMod val="65000"/>
                    <a:lumOff val="35000"/>
                  </a:schemeClr>
                </a:solidFill>
                <a:latin typeface="+mn-ea"/>
              </a:rPr>
              <a:t>《</a:t>
            </a:r>
            <a:r>
              <a:rPr lang="zh-CN" altLang="en-US" sz="1400" dirty="0">
                <a:solidFill>
                  <a:schemeClr val="tx1">
                    <a:lumMod val="65000"/>
                    <a:lumOff val="35000"/>
                  </a:schemeClr>
                </a:solidFill>
                <a:latin typeface="+mn-ea"/>
              </a:rPr>
              <a:t>条例</a:t>
            </a:r>
            <a:r>
              <a:rPr lang="en-US" altLang="zh-CN" sz="1400" dirty="0">
                <a:solidFill>
                  <a:schemeClr val="tx1">
                    <a:lumMod val="65000"/>
                    <a:lumOff val="35000"/>
                  </a:schemeClr>
                </a:solidFill>
                <a:latin typeface="+mn-ea"/>
              </a:rPr>
              <a:t>》</a:t>
            </a:r>
            <a:r>
              <a:rPr lang="zh-CN" altLang="en-US" sz="1400" dirty="0">
                <a:solidFill>
                  <a:schemeClr val="tx1">
                    <a:lumMod val="65000"/>
                    <a:lumOff val="35000"/>
                  </a:schemeClr>
                </a:solidFill>
                <a:latin typeface="+mn-ea"/>
              </a:rPr>
              <a:t>修订坚持使命引领和问题导向相结合，一方面充分吸纳近年来管党治党实践成果，一方面着力解决当前存在的突出问题和新型违纪行为。</a:t>
            </a:r>
          </a:p>
        </p:txBody>
      </p:sp>
      <p:sp>
        <p:nvSpPr>
          <p:cNvPr id="8" name="矩形 7"/>
          <p:cNvSpPr/>
          <p:nvPr/>
        </p:nvSpPr>
        <p:spPr>
          <a:xfrm>
            <a:off x="413746" y="2867163"/>
            <a:ext cx="1370888" cy="400110"/>
          </a:xfrm>
          <a:prstGeom prst="rect">
            <a:avLst/>
          </a:prstGeom>
        </p:spPr>
        <p:txBody>
          <a:bodyPr wrap="none">
            <a:spAutoFit/>
          </a:bodyPr>
          <a:lstStyle/>
          <a:p>
            <a:r>
              <a:rPr lang="en-US" altLang="zh-CN" sz="2000" dirty="0">
                <a:gradFill>
                  <a:gsLst>
                    <a:gs pos="0">
                      <a:srgbClr val="FF0000"/>
                    </a:gs>
                    <a:gs pos="100000">
                      <a:srgbClr val="C00000"/>
                    </a:gs>
                  </a:gsLst>
                  <a:lin ang="2700000" scaled="0"/>
                </a:gradFill>
                <a:ea typeface="+mj-ea"/>
              </a:rPr>
              <a:t>2003</a:t>
            </a:r>
            <a:r>
              <a:rPr lang="zh-CN" altLang="en-US" sz="2000" dirty="0">
                <a:gradFill>
                  <a:gsLst>
                    <a:gs pos="0">
                      <a:srgbClr val="FF0000"/>
                    </a:gs>
                    <a:gs pos="100000">
                      <a:srgbClr val="C00000"/>
                    </a:gs>
                  </a:gsLst>
                  <a:lin ang="2700000" scaled="0"/>
                </a:gradFill>
                <a:latin typeface="+mj-ea"/>
                <a:ea typeface="+mj-ea"/>
              </a:rPr>
              <a:t>年版</a:t>
            </a:r>
          </a:p>
        </p:txBody>
      </p:sp>
      <p:sp>
        <p:nvSpPr>
          <p:cNvPr id="9" name="矩形 8"/>
          <p:cNvSpPr/>
          <p:nvPr/>
        </p:nvSpPr>
        <p:spPr>
          <a:xfrm>
            <a:off x="418555" y="4245513"/>
            <a:ext cx="1361270" cy="400110"/>
          </a:xfrm>
          <a:prstGeom prst="rect">
            <a:avLst/>
          </a:prstGeom>
        </p:spPr>
        <p:txBody>
          <a:bodyPr wrap="none">
            <a:spAutoFit/>
          </a:bodyPr>
          <a:lstStyle/>
          <a:p>
            <a:r>
              <a:rPr lang="en-US" altLang="zh-CN" sz="2000" dirty="0">
                <a:gradFill>
                  <a:gsLst>
                    <a:gs pos="0">
                      <a:srgbClr val="FF0000"/>
                    </a:gs>
                    <a:gs pos="100000">
                      <a:srgbClr val="C00000"/>
                    </a:gs>
                  </a:gsLst>
                  <a:lin ang="2700000" scaled="0"/>
                </a:gradFill>
                <a:ea typeface="+mj-ea"/>
              </a:rPr>
              <a:t>2015</a:t>
            </a:r>
            <a:r>
              <a:rPr lang="zh-CN" altLang="en-US" sz="2000" dirty="0">
                <a:gradFill>
                  <a:gsLst>
                    <a:gs pos="0">
                      <a:srgbClr val="FF0000"/>
                    </a:gs>
                    <a:gs pos="100000">
                      <a:srgbClr val="C00000"/>
                    </a:gs>
                  </a:gsLst>
                  <a:lin ang="2700000" scaled="0"/>
                </a:gradFill>
                <a:latin typeface="+mj-ea"/>
                <a:ea typeface="+mj-ea"/>
              </a:rPr>
              <a:t>年版</a:t>
            </a:r>
          </a:p>
        </p:txBody>
      </p:sp>
      <p:sp>
        <p:nvSpPr>
          <p:cNvPr id="10" name="矩形 9"/>
          <p:cNvSpPr/>
          <p:nvPr/>
        </p:nvSpPr>
        <p:spPr>
          <a:xfrm>
            <a:off x="417753" y="5607919"/>
            <a:ext cx="1362874" cy="400110"/>
          </a:xfrm>
          <a:prstGeom prst="rect">
            <a:avLst/>
          </a:prstGeom>
        </p:spPr>
        <p:txBody>
          <a:bodyPr wrap="none">
            <a:spAutoFit/>
          </a:bodyPr>
          <a:lstStyle/>
          <a:p>
            <a:r>
              <a:rPr lang="en-US" altLang="zh-CN" sz="2000" dirty="0">
                <a:gradFill>
                  <a:gsLst>
                    <a:gs pos="0">
                      <a:srgbClr val="FF0000"/>
                    </a:gs>
                    <a:gs pos="100000">
                      <a:srgbClr val="C00000"/>
                    </a:gs>
                  </a:gsLst>
                  <a:lin ang="2700000" scaled="0"/>
                </a:gradFill>
                <a:ea typeface="+mj-ea"/>
              </a:rPr>
              <a:t>2018</a:t>
            </a:r>
            <a:r>
              <a:rPr lang="zh-CN" altLang="en-US" sz="2000" dirty="0">
                <a:gradFill>
                  <a:gsLst>
                    <a:gs pos="0">
                      <a:srgbClr val="FF0000"/>
                    </a:gs>
                    <a:gs pos="100000">
                      <a:srgbClr val="C00000"/>
                    </a:gs>
                  </a:gsLst>
                  <a:lin ang="2700000" scaled="0"/>
                </a:gradFill>
                <a:latin typeface="+mj-ea"/>
                <a:ea typeface="+mj-ea"/>
              </a:rPr>
              <a:t>年版</a:t>
            </a:r>
            <a:endParaRPr lang="en-US" altLang="zh-CN" sz="2000" dirty="0">
              <a:gradFill>
                <a:gsLst>
                  <a:gs pos="0">
                    <a:srgbClr val="FF0000"/>
                  </a:gs>
                  <a:gs pos="100000">
                    <a:srgbClr val="C00000"/>
                  </a:gs>
                </a:gsLst>
                <a:lin ang="2700000" scaled="0"/>
              </a:gradFill>
              <a:latin typeface="+mj-ea"/>
              <a:ea typeface="+mj-ea"/>
            </a:endParaRPr>
          </a:p>
        </p:txBody>
      </p:sp>
      <p:sp>
        <p:nvSpPr>
          <p:cNvPr id="36" name="矩形 35"/>
          <p:cNvSpPr/>
          <p:nvPr/>
        </p:nvSpPr>
        <p:spPr>
          <a:xfrm>
            <a:off x="1993213" y="1370541"/>
            <a:ext cx="2592000" cy="648000"/>
          </a:xfrm>
          <a:prstGeom prst="rect">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FFFDF8"/>
                </a:solidFill>
                <a:latin typeface="+mj-ea"/>
                <a:ea typeface="+mj-ea"/>
              </a:rPr>
              <a:t>将违纪种类分为七大类 </a:t>
            </a:r>
          </a:p>
        </p:txBody>
      </p:sp>
      <p:sp>
        <p:nvSpPr>
          <p:cNvPr id="37" name="矩形 36"/>
          <p:cNvSpPr/>
          <p:nvPr/>
        </p:nvSpPr>
        <p:spPr>
          <a:xfrm>
            <a:off x="1993213" y="2743218"/>
            <a:ext cx="2592000" cy="648000"/>
          </a:xfrm>
          <a:prstGeom prst="rect">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FFFDF8"/>
                </a:solidFill>
                <a:latin typeface="+mj-ea"/>
                <a:ea typeface="+mj-ea"/>
              </a:rPr>
              <a:t>将违纪种类分为九大类 </a:t>
            </a:r>
          </a:p>
        </p:txBody>
      </p:sp>
      <p:sp>
        <p:nvSpPr>
          <p:cNvPr id="38" name="矩形 37"/>
          <p:cNvSpPr/>
          <p:nvPr/>
        </p:nvSpPr>
        <p:spPr>
          <a:xfrm>
            <a:off x="1993213" y="4121568"/>
            <a:ext cx="2592000" cy="648000"/>
          </a:xfrm>
          <a:prstGeom prst="rect">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FFFDF8"/>
                </a:solidFill>
                <a:latin typeface="+mj-ea"/>
                <a:ea typeface="+mj-ea"/>
              </a:rPr>
              <a:t>坚持纪严于法、纪在法前 </a:t>
            </a:r>
          </a:p>
        </p:txBody>
      </p:sp>
      <p:sp>
        <p:nvSpPr>
          <p:cNvPr id="39" name="矩形 38"/>
          <p:cNvSpPr/>
          <p:nvPr/>
        </p:nvSpPr>
        <p:spPr>
          <a:xfrm>
            <a:off x="1993213" y="5483974"/>
            <a:ext cx="2592000" cy="648000"/>
          </a:xfrm>
          <a:prstGeom prst="rect">
            <a:avLst/>
          </a:prstGeom>
          <a:solidFill>
            <a:srgbClr val="FC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FFFDF8"/>
                </a:solidFill>
                <a:latin typeface="+mj-ea"/>
                <a:ea typeface="+mj-ea"/>
              </a:rPr>
              <a:t>突出当前重点，深化标本兼治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1000"/>
                                        <p:tgtEl>
                                          <p:spTgt spid="3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1000"/>
                                        <p:tgtEl>
                                          <p:spTgt spid="3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1000"/>
                                        <p:tgtEl>
                                          <p:spTgt spid="3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1000"/>
                                        <p:tgtEl>
                                          <p:spTgt spid="39"/>
                                        </p:tgtEl>
                                      </p:cBhvr>
                                    </p:animEffect>
                                  </p:childTnLst>
                                </p:cTn>
                              </p:par>
                            </p:childTnLst>
                          </p:cTn>
                        </p:par>
                        <p:par>
                          <p:cTn id="34" fill="hold">
                            <p:stCondLst>
                              <p:cond delay="2000"/>
                            </p:stCondLst>
                            <p:childTnLst>
                              <p:par>
                                <p:cTn id="35" presetID="2" presetClass="entr" presetSubtype="2" decel="4000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1+#ppt_w/2"/>
                                          </p:val>
                                        </p:tav>
                                        <p:tav tm="100000">
                                          <p:val>
                                            <p:strVal val="#ppt_x"/>
                                          </p:val>
                                        </p:tav>
                                      </p:tavLst>
                                    </p:anim>
                                    <p:anim calcmode="lin" valueType="num">
                                      <p:cBhvr additive="base">
                                        <p:cTn id="38" dur="1000" fill="hold"/>
                                        <p:tgtEl>
                                          <p:spTgt spid="11"/>
                                        </p:tgtEl>
                                        <p:attrNameLst>
                                          <p:attrName>ppt_y</p:attrName>
                                        </p:attrNameLst>
                                      </p:cBhvr>
                                      <p:tavLst>
                                        <p:tav tm="0">
                                          <p:val>
                                            <p:strVal val="#ppt_y"/>
                                          </p:val>
                                        </p:tav>
                                        <p:tav tm="100000">
                                          <p:val>
                                            <p:strVal val="#ppt_y"/>
                                          </p:val>
                                        </p:tav>
                                      </p:tavLst>
                                    </p:anim>
                                  </p:childTnLst>
                                </p:cTn>
                              </p:par>
                              <p:par>
                                <p:cTn id="39" presetID="2" presetClass="entr" presetSubtype="2" decel="4000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1000" fill="hold"/>
                                        <p:tgtEl>
                                          <p:spTgt spid="23"/>
                                        </p:tgtEl>
                                        <p:attrNameLst>
                                          <p:attrName>ppt_x</p:attrName>
                                        </p:attrNameLst>
                                      </p:cBhvr>
                                      <p:tavLst>
                                        <p:tav tm="0">
                                          <p:val>
                                            <p:strVal val="1+#ppt_w/2"/>
                                          </p:val>
                                        </p:tav>
                                        <p:tav tm="100000">
                                          <p:val>
                                            <p:strVal val="#ppt_x"/>
                                          </p:val>
                                        </p:tav>
                                      </p:tavLst>
                                    </p:anim>
                                    <p:anim calcmode="lin" valueType="num">
                                      <p:cBhvr additive="base">
                                        <p:cTn id="42" dur="1000" fill="hold"/>
                                        <p:tgtEl>
                                          <p:spTgt spid="23"/>
                                        </p:tgtEl>
                                        <p:attrNameLst>
                                          <p:attrName>ppt_y</p:attrName>
                                        </p:attrNameLst>
                                      </p:cBhvr>
                                      <p:tavLst>
                                        <p:tav tm="0">
                                          <p:val>
                                            <p:strVal val="#ppt_y"/>
                                          </p:val>
                                        </p:tav>
                                        <p:tav tm="100000">
                                          <p:val>
                                            <p:strVal val="#ppt_y"/>
                                          </p:val>
                                        </p:tav>
                                      </p:tavLst>
                                    </p:anim>
                                  </p:childTnLst>
                                </p:cTn>
                              </p:par>
                              <p:par>
                                <p:cTn id="43" presetID="2" presetClass="entr" presetSubtype="2" decel="4000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1000" fill="hold"/>
                                        <p:tgtEl>
                                          <p:spTgt spid="30"/>
                                        </p:tgtEl>
                                        <p:attrNameLst>
                                          <p:attrName>ppt_x</p:attrName>
                                        </p:attrNameLst>
                                      </p:cBhvr>
                                      <p:tavLst>
                                        <p:tav tm="0">
                                          <p:val>
                                            <p:strVal val="1+#ppt_w/2"/>
                                          </p:val>
                                        </p:tav>
                                        <p:tav tm="100000">
                                          <p:val>
                                            <p:strVal val="#ppt_x"/>
                                          </p:val>
                                        </p:tav>
                                      </p:tavLst>
                                    </p:anim>
                                    <p:anim calcmode="lin" valueType="num">
                                      <p:cBhvr additive="base">
                                        <p:cTn id="46" dur="1000" fill="hold"/>
                                        <p:tgtEl>
                                          <p:spTgt spid="30"/>
                                        </p:tgtEl>
                                        <p:attrNameLst>
                                          <p:attrName>ppt_y</p:attrName>
                                        </p:attrNameLst>
                                      </p:cBhvr>
                                      <p:tavLst>
                                        <p:tav tm="0">
                                          <p:val>
                                            <p:strVal val="#ppt_y"/>
                                          </p:val>
                                        </p:tav>
                                        <p:tav tm="100000">
                                          <p:val>
                                            <p:strVal val="#ppt_y"/>
                                          </p:val>
                                        </p:tav>
                                      </p:tavLst>
                                    </p:anim>
                                  </p:childTnLst>
                                </p:cTn>
                              </p:par>
                              <p:par>
                                <p:cTn id="47" presetID="2" presetClass="entr" presetSubtype="2" decel="4000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1000" fill="hold"/>
                                        <p:tgtEl>
                                          <p:spTgt spid="33"/>
                                        </p:tgtEl>
                                        <p:attrNameLst>
                                          <p:attrName>ppt_x</p:attrName>
                                        </p:attrNameLst>
                                      </p:cBhvr>
                                      <p:tavLst>
                                        <p:tav tm="0">
                                          <p:val>
                                            <p:strVal val="1+#ppt_w/2"/>
                                          </p:val>
                                        </p:tav>
                                        <p:tav tm="100000">
                                          <p:val>
                                            <p:strVal val="#ppt_x"/>
                                          </p:val>
                                        </p:tav>
                                      </p:tavLst>
                                    </p:anim>
                                    <p:anim calcmode="lin" valueType="num">
                                      <p:cBhvr additive="base">
                                        <p:cTn id="50" dur="1000" fill="hold"/>
                                        <p:tgtEl>
                                          <p:spTgt spid="33"/>
                                        </p:tgtEl>
                                        <p:attrNameLst>
                                          <p:attrName>ppt_y</p:attrName>
                                        </p:attrNameLst>
                                      </p:cBhvr>
                                      <p:tavLst>
                                        <p:tav tm="0">
                                          <p:val>
                                            <p:strVal val="#ppt_y"/>
                                          </p:val>
                                        </p:tav>
                                        <p:tav tm="100000">
                                          <p:val>
                                            <p:strVal val="#ppt_y"/>
                                          </p:val>
                                        </p:tav>
                                      </p:tavLst>
                                    </p:anim>
                                  </p:childTnLst>
                                </p:cTn>
                              </p:par>
                              <p:par>
                                <p:cTn id="51" presetID="10" presetClass="entr" presetSubtype="0" fill="hold" grpId="0" nodeType="withEffect">
                                  <p:stCondLst>
                                    <p:cond delay="75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par>
                                <p:cTn id="54" presetID="10" presetClass="entr" presetSubtype="0" fill="hold" grpId="0" nodeType="withEffect">
                                  <p:stCondLst>
                                    <p:cond delay="75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par>
                                <p:cTn id="57" presetID="10" presetClass="entr" presetSubtype="0" fill="hold" grpId="0" nodeType="withEffect">
                                  <p:stCondLst>
                                    <p:cond delay="75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par>
                                <p:cTn id="60" presetID="10" presetClass="entr" presetSubtype="0" fill="hold" grpId="0" nodeType="withEffect">
                                  <p:stCondLst>
                                    <p:cond delay="75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36" grpId="0" animBg="1"/>
      <p:bldP spid="37" grpId="0" animBg="1"/>
      <p:bldP spid="38"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5109091"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党纪处分条例为何再次修订</a:t>
            </a:r>
          </a:p>
        </p:txBody>
      </p:sp>
      <p:sp>
        <p:nvSpPr>
          <p:cNvPr id="3" name="矩形 2"/>
          <p:cNvSpPr/>
          <p:nvPr/>
        </p:nvSpPr>
        <p:spPr>
          <a:xfrm>
            <a:off x="776004" y="2295888"/>
            <a:ext cx="6715125" cy="3613425"/>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400" dirty="0">
                <a:solidFill>
                  <a:schemeClr val="tx1">
                    <a:lumMod val="65000"/>
                    <a:lumOff val="35000"/>
                  </a:schemeClr>
                </a:solidFill>
                <a:latin typeface="+mn-ea"/>
              </a:rPr>
              <a:t>近三年来，习近平总书记对加强新时代党的建设提出了一系列新要求，特别是进一步强调把党的政治建设摆在首位，严肃党内政治生活，净化党内政治生态，防止党内形成利益集团，巩固拓展落实中央八项规定精神成果等。这些都是习近平新时代中国特色社会主义思想的重要内容，都需要在</a:t>
            </a:r>
            <a:r>
              <a:rPr lang="en-US" altLang="zh-CN" sz="1400" dirty="0">
                <a:solidFill>
                  <a:schemeClr val="tx1">
                    <a:lumMod val="65000"/>
                    <a:lumOff val="35000"/>
                  </a:schemeClr>
                </a:solidFill>
                <a:latin typeface="+mn-ea"/>
              </a:rPr>
              <a:t>《</a:t>
            </a:r>
            <a:r>
              <a:rPr lang="zh-CN" altLang="en-US" sz="1400" dirty="0">
                <a:solidFill>
                  <a:schemeClr val="tx1">
                    <a:lumMod val="65000"/>
                    <a:lumOff val="35000"/>
                  </a:schemeClr>
                </a:solidFill>
                <a:latin typeface="+mn-ea"/>
              </a:rPr>
              <a:t>条例</a:t>
            </a:r>
            <a:r>
              <a:rPr lang="en-US" altLang="zh-CN" sz="1400" dirty="0">
                <a:solidFill>
                  <a:schemeClr val="tx1">
                    <a:lumMod val="65000"/>
                    <a:lumOff val="35000"/>
                  </a:schemeClr>
                </a:solidFill>
                <a:latin typeface="+mn-ea"/>
              </a:rPr>
              <a:t>》</a:t>
            </a:r>
            <a:r>
              <a:rPr lang="zh-CN" altLang="en-US" sz="1400" dirty="0">
                <a:solidFill>
                  <a:schemeClr val="tx1">
                    <a:lumMod val="65000"/>
                    <a:lumOff val="35000"/>
                  </a:schemeClr>
                </a:solidFill>
                <a:latin typeface="+mn-ea"/>
              </a:rPr>
              <a:t>中贯彻体现，转化为纪律要求，为推动全面从严治党向纵深发展提供坚强纪律保证。</a:t>
            </a:r>
          </a:p>
          <a:p>
            <a:pPr marL="285750" indent="-285750">
              <a:lnSpc>
                <a:spcPct val="150000"/>
              </a:lnSpc>
              <a:buFont typeface="Arial" panose="020B0604020202020204" pitchFamily="34" charset="0"/>
              <a:buChar char="•"/>
            </a:pPr>
            <a:r>
              <a:rPr lang="zh-CN" altLang="en-US" sz="1400" dirty="0">
                <a:solidFill>
                  <a:schemeClr val="tx1">
                    <a:lumMod val="65000"/>
                    <a:lumOff val="35000"/>
                  </a:schemeClr>
                </a:solidFill>
                <a:latin typeface="+mn-ea"/>
              </a:rPr>
              <a:t>与此同时，党中央先后制定了</a:t>
            </a:r>
            <a:r>
              <a:rPr lang="en-US" altLang="zh-CN" sz="1400" dirty="0">
                <a:solidFill>
                  <a:schemeClr val="tx1">
                    <a:lumMod val="65000"/>
                    <a:lumOff val="35000"/>
                  </a:schemeClr>
                </a:solidFill>
                <a:latin typeface="+mn-ea"/>
              </a:rPr>
              <a:t>《</a:t>
            </a:r>
            <a:r>
              <a:rPr lang="zh-CN" altLang="en-US" sz="1400" dirty="0">
                <a:solidFill>
                  <a:schemeClr val="tx1">
                    <a:lumMod val="65000"/>
                    <a:lumOff val="35000"/>
                  </a:schemeClr>
                </a:solidFill>
                <a:latin typeface="+mn-ea"/>
              </a:rPr>
              <a:t>关于新形势下党内政治生活的若干准则</a:t>
            </a:r>
            <a:r>
              <a:rPr lang="en-US" altLang="zh-CN" sz="1400" dirty="0">
                <a:solidFill>
                  <a:schemeClr val="tx1">
                    <a:lumMod val="65000"/>
                    <a:lumOff val="35000"/>
                  </a:schemeClr>
                </a:solidFill>
                <a:latin typeface="+mn-ea"/>
              </a:rPr>
              <a:t>》《</a:t>
            </a:r>
            <a:r>
              <a:rPr lang="zh-CN" altLang="en-US" sz="1400" dirty="0">
                <a:solidFill>
                  <a:schemeClr val="tx1">
                    <a:lumMod val="65000"/>
                    <a:lumOff val="35000"/>
                  </a:schemeClr>
                </a:solidFill>
                <a:latin typeface="+mn-ea"/>
              </a:rPr>
              <a:t>中国共产党党内监督条例</a:t>
            </a:r>
            <a:r>
              <a:rPr lang="en-US" altLang="zh-CN" sz="1400" dirty="0">
                <a:solidFill>
                  <a:schemeClr val="tx1">
                    <a:lumMod val="65000"/>
                    <a:lumOff val="35000"/>
                  </a:schemeClr>
                </a:solidFill>
                <a:latin typeface="+mn-ea"/>
              </a:rPr>
              <a:t>》</a:t>
            </a:r>
            <a:r>
              <a:rPr lang="zh-CN" altLang="en-US" sz="1400" dirty="0">
                <a:solidFill>
                  <a:schemeClr val="tx1">
                    <a:lumMod val="65000"/>
                    <a:lumOff val="35000"/>
                  </a:schemeClr>
                </a:solidFill>
                <a:latin typeface="+mn-ea"/>
              </a:rPr>
              <a:t>等党内法规，对维护党中央权威、严明政治纪律、坚持民主集中制原则、强化党内监督等进一步规定。十九大党章提出新时代党的建设新任务，充实了党要管党、全面从严治党的基本要求，完善了党的纪律建设内容。</a:t>
            </a:r>
          </a:p>
          <a:p>
            <a:pPr marL="285750" indent="-285750">
              <a:lnSpc>
                <a:spcPct val="150000"/>
              </a:lnSpc>
              <a:buFont typeface="Arial" panose="020B0604020202020204" pitchFamily="34" charset="0"/>
              <a:buChar char="•"/>
            </a:pPr>
            <a:r>
              <a:rPr lang="zh-CN" altLang="en-US" sz="1400" dirty="0">
                <a:solidFill>
                  <a:schemeClr val="tx1">
                    <a:lumMod val="65000"/>
                    <a:lumOff val="35000"/>
                  </a:schemeClr>
                </a:solidFill>
                <a:latin typeface="+mn-ea"/>
              </a:rPr>
              <a:t>当前，开创全面从严治党新局面，要巩固和发展执纪必严、违纪必究常态化成果，让制度“长牙”、纪律“带电”，迫切需要对</a:t>
            </a:r>
            <a:r>
              <a:rPr lang="en-US" altLang="zh-CN" sz="1400" dirty="0">
                <a:solidFill>
                  <a:schemeClr val="tx1">
                    <a:lumMod val="65000"/>
                    <a:lumOff val="35000"/>
                  </a:schemeClr>
                </a:solidFill>
                <a:latin typeface="+mn-ea"/>
              </a:rPr>
              <a:t>《</a:t>
            </a:r>
            <a:r>
              <a:rPr lang="zh-CN" altLang="en-US" sz="1400" dirty="0">
                <a:solidFill>
                  <a:schemeClr val="tx1">
                    <a:lumMod val="65000"/>
                    <a:lumOff val="35000"/>
                  </a:schemeClr>
                </a:solidFill>
                <a:latin typeface="+mn-ea"/>
              </a:rPr>
              <a:t>条例</a:t>
            </a:r>
            <a:r>
              <a:rPr lang="en-US" altLang="zh-CN" sz="1400" dirty="0">
                <a:solidFill>
                  <a:schemeClr val="tx1">
                    <a:lumMod val="65000"/>
                    <a:lumOff val="35000"/>
                  </a:schemeClr>
                </a:solidFill>
                <a:latin typeface="+mn-ea"/>
              </a:rPr>
              <a:t>》</a:t>
            </a:r>
            <a:r>
              <a:rPr lang="zh-CN" altLang="en-US" sz="1400" dirty="0">
                <a:solidFill>
                  <a:schemeClr val="tx1">
                    <a:lumMod val="65000"/>
                    <a:lumOff val="35000"/>
                  </a:schemeClr>
                </a:solidFill>
                <a:latin typeface="+mn-ea"/>
              </a:rPr>
              <a:t>进行修订。</a:t>
            </a:r>
          </a:p>
        </p:txBody>
      </p:sp>
      <p:sp>
        <p:nvSpPr>
          <p:cNvPr id="4" name="矩形: 圆角 3"/>
          <p:cNvSpPr/>
          <p:nvPr/>
        </p:nvSpPr>
        <p:spPr>
          <a:xfrm>
            <a:off x="776004" y="1473809"/>
            <a:ext cx="2160000" cy="540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FFDF8"/>
                </a:solidFill>
                <a:latin typeface="+mj-ea"/>
                <a:ea typeface="+mj-ea"/>
              </a:rPr>
              <a:t>贯彻新思想</a:t>
            </a:r>
          </a:p>
        </p:txBody>
      </p:sp>
      <p:sp>
        <p:nvSpPr>
          <p:cNvPr id="5" name="矩形: 圆角 4"/>
          <p:cNvSpPr/>
          <p:nvPr/>
        </p:nvSpPr>
        <p:spPr>
          <a:xfrm>
            <a:off x="3053566" y="1473809"/>
            <a:ext cx="2160000" cy="540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FFDF8"/>
                </a:solidFill>
                <a:latin typeface="+mj-ea"/>
                <a:ea typeface="+mj-ea"/>
              </a:rPr>
              <a:t>落实新任务</a:t>
            </a:r>
          </a:p>
        </p:txBody>
      </p:sp>
      <p:sp>
        <p:nvSpPr>
          <p:cNvPr id="6" name="矩形: 圆角 5"/>
          <p:cNvSpPr/>
          <p:nvPr/>
        </p:nvSpPr>
        <p:spPr>
          <a:xfrm>
            <a:off x="5331129" y="1473809"/>
            <a:ext cx="2160000" cy="540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FFDF8"/>
                </a:solidFill>
                <a:latin typeface="+mj-ea"/>
                <a:ea typeface="+mj-ea"/>
              </a:rPr>
              <a:t>巩固新成果</a:t>
            </a: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701673" y="1292727"/>
            <a:ext cx="4911241" cy="51661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Effect transition="in" filter="fade">
                                      <p:cBhvr>
                                        <p:cTn id="19" dur="1000"/>
                                        <p:tgtEl>
                                          <p:spTgt spid="6"/>
                                        </p:tgtEl>
                                      </p:cBhvr>
                                    </p:animEffect>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000"/>
                                        <p:tgtEl>
                                          <p:spTgt spid="3"/>
                                        </p:tgtEl>
                                        <p:attrNameLst>
                                          <p:attrName>ppt_y</p:attrName>
                                        </p:attrNameLst>
                                      </p:cBhvr>
                                      <p:tavLst>
                                        <p:tav tm="0">
                                          <p:val>
                                            <p:strVal val="#ppt_y+#ppt_h*1.125000"/>
                                          </p:val>
                                        </p:tav>
                                        <p:tav tm="100000">
                                          <p:val>
                                            <p:strVal val="#ppt_y"/>
                                          </p:val>
                                        </p:tav>
                                      </p:tavLst>
                                    </p:anim>
                                    <p:animEffect transition="in" filter="wipe(up)">
                                      <p:cBhvr>
                                        <p:cTn id="2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2388" y="112877"/>
            <a:ext cx="4698722" cy="584775"/>
          </a:xfrm>
          <a:prstGeom prst="rect">
            <a:avLst/>
          </a:prstGeom>
        </p:spPr>
        <p:txBody>
          <a:bodyPr wrap="none">
            <a:spAutoFit/>
          </a:bodyPr>
          <a:lstStyle/>
          <a:p>
            <a:r>
              <a:rPr lang="en-US" altLang="zh-CN" sz="3200" dirty="0">
                <a:gradFill>
                  <a:gsLst>
                    <a:gs pos="0">
                      <a:srgbClr val="FDF394"/>
                    </a:gs>
                    <a:gs pos="100000">
                      <a:srgbClr val="FDF394"/>
                    </a:gs>
                    <a:gs pos="55000">
                      <a:srgbClr val="FFFDF8"/>
                    </a:gs>
                  </a:gsLst>
                  <a:lin ang="5400000" scaled="1"/>
                </a:gradFill>
                <a:latin typeface="+mj-ea"/>
                <a:ea typeface="+mj-ea"/>
              </a:rPr>
              <a:t>《</a:t>
            </a:r>
            <a:r>
              <a:rPr lang="zh-CN" altLang="en-US" sz="3200" dirty="0">
                <a:gradFill>
                  <a:gsLst>
                    <a:gs pos="0">
                      <a:srgbClr val="FDF394"/>
                    </a:gs>
                    <a:gs pos="100000">
                      <a:srgbClr val="FDF394"/>
                    </a:gs>
                    <a:gs pos="55000">
                      <a:srgbClr val="FFFDF8"/>
                    </a:gs>
                  </a:gsLst>
                  <a:lin ang="5400000" scaled="1"/>
                </a:gradFill>
                <a:latin typeface="+mj-ea"/>
                <a:ea typeface="+mj-ea"/>
              </a:rPr>
              <a:t>条例</a:t>
            </a:r>
            <a:r>
              <a:rPr lang="en-US" altLang="zh-CN" sz="3200" dirty="0">
                <a:gradFill>
                  <a:gsLst>
                    <a:gs pos="0">
                      <a:srgbClr val="FDF394"/>
                    </a:gs>
                    <a:gs pos="100000">
                      <a:srgbClr val="FDF394"/>
                    </a:gs>
                    <a:gs pos="55000">
                      <a:srgbClr val="FFFDF8"/>
                    </a:gs>
                  </a:gsLst>
                  <a:lin ang="5400000" scaled="1"/>
                </a:gradFill>
                <a:latin typeface="+mj-ea"/>
                <a:ea typeface="+mj-ea"/>
              </a:rPr>
              <a:t>》</a:t>
            </a:r>
            <a:r>
              <a:rPr lang="zh-CN" altLang="en-US" sz="3200" dirty="0">
                <a:gradFill>
                  <a:gsLst>
                    <a:gs pos="0">
                      <a:srgbClr val="FDF394"/>
                    </a:gs>
                    <a:gs pos="100000">
                      <a:srgbClr val="FDF394"/>
                    </a:gs>
                    <a:gs pos="55000">
                      <a:srgbClr val="FFFDF8"/>
                    </a:gs>
                  </a:gsLst>
                  <a:lin ang="5400000" scaled="1"/>
                </a:gradFill>
                <a:latin typeface="+mj-ea"/>
                <a:ea typeface="+mj-ea"/>
              </a:rPr>
              <a:t>修订的重要意义</a:t>
            </a:r>
          </a:p>
        </p:txBody>
      </p:sp>
      <p:sp>
        <p:nvSpPr>
          <p:cNvPr id="8" name="箭头: 五边形 7"/>
          <p:cNvSpPr/>
          <p:nvPr/>
        </p:nvSpPr>
        <p:spPr>
          <a:xfrm rot="5400000">
            <a:off x="756777" y="2702541"/>
            <a:ext cx="3384000" cy="3060000"/>
          </a:xfrm>
          <a:prstGeom prst="homePlate">
            <a:avLst>
              <a:gd name="adj" fmla="val 26062"/>
            </a:avLst>
          </a:prstGeom>
          <a:solidFill>
            <a:srgbClr val="FFA075">
              <a:alpha val="15000"/>
            </a:srgbClr>
          </a:solidFill>
          <a:ln>
            <a:solidFill>
              <a:srgbClr val="FFA075">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箭头: 五边形 8"/>
          <p:cNvSpPr/>
          <p:nvPr/>
        </p:nvSpPr>
        <p:spPr>
          <a:xfrm rot="5400000">
            <a:off x="4404001" y="2702542"/>
            <a:ext cx="3384000" cy="3060000"/>
          </a:xfrm>
          <a:prstGeom prst="homePlate">
            <a:avLst>
              <a:gd name="adj" fmla="val 26062"/>
            </a:avLst>
          </a:prstGeom>
          <a:solidFill>
            <a:srgbClr val="FFA075">
              <a:alpha val="15000"/>
            </a:srgbClr>
          </a:solidFill>
          <a:ln>
            <a:solidFill>
              <a:srgbClr val="FFA075">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五边形 9"/>
          <p:cNvSpPr/>
          <p:nvPr/>
        </p:nvSpPr>
        <p:spPr>
          <a:xfrm rot="5400000">
            <a:off x="8051224" y="2702543"/>
            <a:ext cx="3384000" cy="3060000"/>
          </a:xfrm>
          <a:prstGeom prst="homePlate">
            <a:avLst>
              <a:gd name="adj" fmla="val 26062"/>
            </a:avLst>
          </a:prstGeom>
          <a:solidFill>
            <a:srgbClr val="FFA075">
              <a:alpha val="15000"/>
            </a:srgbClr>
          </a:solidFill>
          <a:ln>
            <a:solidFill>
              <a:srgbClr val="FFA075">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a:off x="918777" y="1610346"/>
            <a:ext cx="3060000" cy="648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DF8"/>
                </a:solidFill>
                <a:latin typeface="+mj-ea"/>
                <a:ea typeface="+mj-ea"/>
              </a:rPr>
              <a:t>突出政治纪律、政治规矩</a:t>
            </a:r>
          </a:p>
        </p:txBody>
      </p:sp>
      <p:sp>
        <p:nvSpPr>
          <p:cNvPr id="12" name="矩形: 圆角 11"/>
          <p:cNvSpPr/>
          <p:nvPr/>
        </p:nvSpPr>
        <p:spPr>
          <a:xfrm>
            <a:off x="4566000" y="1610346"/>
            <a:ext cx="3060000" cy="648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FFDF8"/>
                </a:solidFill>
                <a:latin typeface="+mj-ea"/>
                <a:ea typeface="+mj-ea"/>
              </a:rPr>
              <a:t>推进纪法贯通、纪法协同</a:t>
            </a:r>
            <a:endParaRPr lang="zh-CN" altLang="en-US" dirty="0">
              <a:solidFill>
                <a:srgbClr val="FFFDF8"/>
              </a:solidFill>
              <a:latin typeface="+mj-ea"/>
              <a:ea typeface="+mj-ea"/>
            </a:endParaRPr>
          </a:p>
        </p:txBody>
      </p:sp>
      <p:sp>
        <p:nvSpPr>
          <p:cNvPr id="13" name="矩形: 圆角 12"/>
          <p:cNvSpPr/>
          <p:nvPr/>
        </p:nvSpPr>
        <p:spPr>
          <a:xfrm>
            <a:off x="8213223" y="1610346"/>
            <a:ext cx="3060000" cy="648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FFDF8"/>
                </a:solidFill>
                <a:latin typeface="+mj-ea"/>
                <a:ea typeface="+mj-ea"/>
              </a:rPr>
              <a:t>强调巩固发展、标本兼治</a:t>
            </a:r>
            <a:endParaRPr lang="zh-CN" altLang="en-US" dirty="0">
              <a:solidFill>
                <a:srgbClr val="FFFDF8"/>
              </a:solidFill>
              <a:latin typeface="+mj-ea"/>
              <a:ea typeface="+mj-ea"/>
            </a:endParaRPr>
          </a:p>
        </p:txBody>
      </p:sp>
      <p:sp>
        <p:nvSpPr>
          <p:cNvPr id="14" name="矩形 13"/>
          <p:cNvSpPr/>
          <p:nvPr/>
        </p:nvSpPr>
        <p:spPr>
          <a:xfrm>
            <a:off x="1275460" y="2894263"/>
            <a:ext cx="2346633" cy="2123658"/>
          </a:xfrm>
          <a:prstGeom prst="rect">
            <a:avLst/>
          </a:prstGeom>
        </p:spPr>
        <p:txBody>
          <a:bodyPr wrap="square">
            <a:spAutoFit/>
          </a:bodyPr>
          <a:lstStyle/>
          <a:p>
            <a:r>
              <a:rPr lang="zh-CN" altLang="en-US" sz="1200" dirty="0">
                <a:solidFill>
                  <a:schemeClr val="tx1">
                    <a:lumMod val="65000"/>
                    <a:lumOff val="35000"/>
                  </a:schemeClr>
                </a:solidFill>
                <a:latin typeface="+mn-ea"/>
              </a:rPr>
              <a:t>在党的纪律中，政治纪律最重要、最根本、最关键。</a:t>
            </a:r>
            <a:r>
              <a:rPr lang="en-US" altLang="zh-CN" sz="1200" dirty="0">
                <a:solidFill>
                  <a:schemeClr val="tx1">
                    <a:lumMod val="65000"/>
                    <a:lumOff val="35000"/>
                  </a:schemeClr>
                </a:solidFill>
                <a:latin typeface="+mn-ea"/>
              </a:rPr>
              <a:t>2015</a:t>
            </a:r>
            <a:r>
              <a:rPr lang="zh-CN" altLang="en-US" sz="1200" dirty="0">
                <a:solidFill>
                  <a:schemeClr val="tx1">
                    <a:lumMod val="65000"/>
                    <a:lumOff val="35000"/>
                  </a:schemeClr>
                </a:solidFill>
                <a:latin typeface="+mn-ea"/>
              </a:rPr>
              <a:t>年修订的</a:t>
            </a:r>
            <a:r>
              <a:rPr lang="en-US" altLang="zh-CN" sz="1200" dirty="0">
                <a:solidFill>
                  <a:schemeClr val="tx1">
                    <a:lumMod val="65000"/>
                    <a:lumOff val="35000"/>
                  </a:schemeClr>
                </a:solidFill>
                <a:latin typeface="+mn-ea"/>
              </a:rPr>
              <a:t>《</a:t>
            </a:r>
            <a:r>
              <a:rPr lang="zh-CN" altLang="en-US" sz="1200" dirty="0">
                <a:solidFill>
                  <a:schemeClr val="tx1">
                    <a:lumMod val="65000"/>
                    <a:lumOff val="35000"/>
                  </a:schemeClr>
                </a:solidFill>
                <a:latin typeface="+mn-ea"/>
              </a:rPr>
              <a:t>条例</a:t>
            </a:r>
            <a:r>
              <a:rPr lang="en-US" altLang="zh-CN" sz="1200" dirty="0">
                <a:solidFill>
                  <a:schemeClr val="tx1">
                    <a:lumMod val="65000"/>
                    <a:lumOff val="35000"/>
                  </a:schemeClr>
                </a:solidFill>
                <a:latin typeface="+mn-ea"/>
              </a:rPr>
              <a:t>》</a:t>
            </a:r>
            <a:r>
              <a:rPr lang="zh-CN" altLang="en-US" sz="1200" dirty="0">
                <a:solidFill>
                  <a:schemeClr val="tx1">
                    <a:lumMod val="65000"/>
                    <a:lumOff val="35000"/>
                  </a:schemeClr>
                </a:solidFill>
                <a:latin typeface="+mn-ea"/>
              </a:rPr>
              <a:t>将党章对纪律的要求整合为“六项纪律”，其中政治纪律居于首位，凸显其重要。此次修订，牢固树立“四个意识”，把维护党中央权威和集中统一领导突出出来，严明政治纪律和政治规矩，始终保持党的先进性和纯洁性，不断巩固党执政的政治基础，是强化、也是深化。</a:t>
            </a:r>
          </a:p>
        </p:txBody>
      </p:sp>
      <p:sp>
        <p:nvSpPr>
          <p:cNvPr id="15" name="矩形 14"/>
          <p:cNvSpPr/>
          <p:nvPr/>
        </p:nvSpPr>
        <p:spPr>
          <a:xfrm>
            <a:off x="4922684" y="2894263"/>
            <a:ext cx="2346633" cy="2031325"/>
          </a:xfrm>
          <a:prstGeom prst="rect">
            <a:avLst/>
          </a:prstGeom>
        </p:spPr>
        <p:txBody>
          <a:bodyPr wrap="square">
            <a:spAutoFit/>
          </a:bodyPr>
          <a:lstStyle/>
          <a:p>
            <a:r>
              <a:rPr lang="en-US" altLang="zh-CN" sz="1400" dirty="0">
                <a:solidFill>
                  <a:schemeClr val="tx1">
                    <a:lumMod val="65000"/>
                    <a:lumOff val="35000"/>
                  </a:schemeClr>
                </a:solidFill>
                <a:latin typeface="+mn-ea"/>
              </a:rPr>
              <a:t>2015</a:t>
            </a:r>
            <a:r>
              <a:rPr lang="zh-CN" altLang="en-US" sz="1400" dirty="0">
                <a:solidFill>
                  <a:schemeClr val="tx1">
                    <a:lumMod val="65000"/>
                    <a:lumOff val="35000"/>
                  </a:schemeClr>
                </a:solidFill>
                <a:latin typeface="+mn-ea"/>
              </a:rPr>
              <a:t>年修订的</a:t>
            </a:r>
            <a:r>
              <a:rPr lang="en-US" altLang="zh-CN" sz="1400" dirty="0">
                <a:solidFill>
                  <a:schemeClr val="tx1">
                    <a:lumMod val="65000"/>
                    <a:lumOff val="35000"/>
                  </a:schemeClr>
                </a:solidFill>
                <a:latin typeface="+mn-ea"/>
              </a:rPr>
              <a:t>《</a:t>
            </a:r>
            <a:r>
              <a:rPr lang="zh-CN" altLang="en-US" sz="1400" dirty="0">
                <a:solidFill>
                  <a:schemeClr val="tx1">
                    <a:lumMod val="65000"/>
                    <a:lumOff val="35000"/>
                  </a:schemeClr>
                </a:solidFill>
                <a:latin typeface="+mn-ea"/>
              </a:rPr>
              <a:t>条例</a:t>
            </a:r>
            <a:r>
              <a:rPr lang="en-US" altLang="zh-CN" sz="1400" dirty="0">
                <a:solidFill>
                  <a:schemeClr val="tx1">
                    <a:lumMod val="65000"/>
                    <a:lumOff val="35000"/>
                  </a:schemeClr>
                </a:solidFill>
                <a:latin typeface="+mn-ea"/>
              </a:rPr>
              <a:t>》</a:t>
            </a:r>
            <a:r>
              <a:rPr lang="zh-CN" altLang="en-US" sz="1400" dirty="0">
                <a:solidFill>
                  <a:schemeClr val="tx1">
                    <a:lumMod val="65000"/>
                    <a:lumOff val="35000"/>
                  </a:schemeClr>
                </a:solidFill>
                <a:latin typeface="+mn-ea"/>
              </a:rPr>
              <a:t>针对“纪法不分”这一突出问题，提出坚持纪严于法、纪在法前，实现纪法分开等原则。随着监察体制改革深入推进、监察法颁布实施，必须把执纪和执法贯通起来，严格依照纪律和法律的尺度，坚持纪严于法、纪法协同。</a:t>
            </a:r>
          </a:p>
        </p:txBody>
      </p:sp>
      <p:sp>
        <p:nvSpPr>
          <p:cNvPr id="16" name="矩形 15"/>
          <p:cNvSpPr/>
          <p:nvPr/>
        </p:nvSpPr>
        <p:spPr>
          <a:xfrm>
            <a:off x="8569907" y="2891455"/>
            <a:ext cx="2346633" cy="2031325"/>
          </a:xfrm>
          <a:prstGeom prst="rect">
            <a:avLst/>
          </a:prstGeom>
        </p:spPr>
        <p:txBody>
          <a:bodyPr wrap="square">
            <a:spAutoFit/>
          </a:bodyPr>
          <a:lstStyle/>
          <a:p>
            <a:r>
              <a:rPr lang="zh-CN" altLang="en-US" sz="1400" dirty="0">
                <a:solidFill>
                  <a:schemeClr val="tx1">
                    <a:lumMod val="65000"/>
                    <a:lumOff val="35000"/>
                  </a:schemeClr>
                </a:solidFill>
                <a:latin typeface="+mn-ea"/>
              </a:rPr>
              <a:t>伴随着中国特色社会主义进入新时代，必须把党的十八大以来纪律建设理论、实践、制度创新成果总结提炼为党规党纪，巩固和发展执纪必严、违纪必究常态化成果，在建章立制、标本兼治等方面下大气力，推动全面从严治党向纵深发展。</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decel="40000"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decel="40000" fill="hold" grpId="0" nodeType="withEffect">
                                  <p:stCondLst>
                                    <p:cond delay="2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decel="40000" fill="hold" grpId="0" nodeType="withEffect">
                                  <p:stCondLst>
                                    <p:cond delay="2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ppt_x"/>
                                          </p:val>
                                        </p:tav>
                                        <p:tav tm="100000">
                                          <p:val>
                                            <p:strVal val="#ppt_x"/>
                                          </p:val>
                                        </p:tav>
                                      </p:tavLst>
                                    </p:anim>
                                    <p:anim calcmode="lin" valueType="num">
                                      <p:cBhvr additive="base">
                                        <p:cTn id="28" dur="1000" fill="hold"/>
                                        <p:tgtEl>
                                          <p:spTgt spid="10"/>
                                        </p:tgtEl>
                                        <p:attrNameLst>
                                          <p:attrName>ppt_y</p:attrName>
                                        </p:attrNameLst>
                                      </p:cBhvr>
                                      <p:tavLst>
                                        <p:tav tm="0">
                                          <p:val>
                                            <p:strVal val="1+#ppt_h/2"/>
                                          </p:val>
                                        </p:tav>
                                        <p:tav tm="100000">
                                          <p:val>
                                            <p:strVal val="#ppt_y"/>
                                          </p:val>
                                        </p:tav>
                                      </p:tavLst>
                                    </p:anim>
                                  </p:childTnLst>
                                </p:cTn>
                              </p:par>
                              <p:par>
                                <p:cTn id="29" presetID="14" presetClass="entr" presetSubtype="10" fill="hold" grpId="0" nodeType="withEffect">
                                  <p:stCondLst>
                                    <p:cond delay="75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par>
                                <p:cTn id="32" presetID="14" presetClass="entr" presetSubtype="10" fill="hold" grpId="0" nodeType="withEffect">
                                  <p:stCondLst>
                                    <p:cond delay="75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par>
                                <p:cTn id="35" presetID="14" presetClass="entr" presetSubtype="10" fill="hold" grpId="0" nodeType="withEffect">
                                  <p:stCondLst>
                                    <p:cond delay="75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2388" y="112877"/>
            <a:ext cx="3877985" cy="584775"/>
          </a:xfrm>
          <a:prstGeom prst="rect">
            <a:avLst/>
          </a:prstGeom>
        </p:spPr>
        <p:txBody>
          <a:bodyPr wrap="none">
            <a:spAutoFit/>
          </a:bodyPr>
          <a:lstStyle/>
          <a:p>
            <a:r>
              <a:rPr lang="zh-CN" altLang="en-US" sz="3200" dirty="0">
                <a:gradFill>
                  <a:gsLst>
                    <a:gs pos="0">
                      <a:srgbClr val="FDF394"/>
                    </a:gs>
                    <a:gs pos="100000">
                      <a:srgbClr val="FDF394"/>
                    </a:gs>
                    <a:gs pos="55000">
                      <a:srgbClr val="FFFDF8"/>
                    </a:gs>
                  </a:gsLst>
                  <a:lin ang="5400000" scaled="1"/>
                </a:gradFill>
                <a:latin typeface="+mj-ea"/>
                <a:ea typeface="+mj-ea"/>
              </a:rPr>
              <a:t>此次修订的主要特点</a:t>
            </a:r>
          </a:p>
        </p:txBody>
      </p:sp>
      <p:sp>
        <p:nvSpPr>
          <p:cNvPr id="4" name="矩形 3"/>
          <p:cNvSpPr/>
          <p:nvPr/>
        </p:nvSpPr>
        <p:spPr>
          <a:xfrm>
            <a:off x="1888387" y="3871658"/>
            <a:ext cx="9539999" cy="646331"/>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solidFill>
                  <a:schemeClr val="tx1">
                    <a:lumMod val="65000"/>
                    <a:lumOff val="35000"/>
                  </a:schemeClr>
                </a:solidFill>
                <a:latin typeface="+mn-ea"/>
              </a:rPr>
              <a:t>增加对污染防治、扶贫脱贫、扫黑除恶等领域典型违纪行为的处分规定，为新使命新任务提供纪律保障。</a:t>
            </a:r>
          </a:p>
        </p:txBody>
      </p:sp>
      <p:sp>
        <p:nvSpPr>
          <p:cNvPr id="5" name="矩形 4"/>
          <p:cNvSpPr/>
          <p:nvPr/>
        </p:nvSpPr>
        <p:spPr>
          <a:xfrm>
            <a:off x="1888387" y="5692734"/>
            <a:ext cx="9539999" cy="646331"/>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solidFill>
                  <a:schemeClr val="tx1">
                    <a:lumMod val="65000"/>
                    <a:lumOff val="35000"/>
                  </a:schemeClr>
                </a:solidFill>
                <a:latin typeface="+mn-ea"/>
              </a:rPr>
              <a:t>新增对“两面人”、利用未公开信息买卖股票、形式主义官僚主义、家风败坏等新型违纪行为的处分规定，进一步扎紧制度篱笆。</a:t>
            </a:r>
          </a:p>
        </p:txBody>
      </p:sp>
      <p:sp>
        <p:nvSpPr>
          <p:cNvPr id="6" name="箭头: 五边形 5"/>
          <p:cNvSpPr/>
          <p:nvPr/>
        </p:nvSpPr>
        <p:spPr>
          <a:xfrm>
            <a:off x="1888389" y="1265780"/>
            <a:ext cx="9540000" cy="540000"/>
          </a:xfrm>
          <a:prstGeom prst="homePlate">
            <a:avLst/>
          </a:prstGeom>
          <a:solidFill>
            <a:srgbClr val="FF8751">
              <a:alpha val="15000"/>
            </a:srgbClr>
          </a:solidFill>
          <a:ln w="12700">
            <a:solidFill>
              <a:srgbClr val="FFA075">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gradFill>
                  <a:gsLst>
                    <a:gs pos="0">
                      <a:srgbClr val="FF0000"/>
                    </a:gs>
                    <a:gs pos="100000">
                      <a:srgbClr val="C00000"/>
                    </a:gs>
                  </a:gsLst>
                  <a:lin ang="2700000" scaled="0"/>
                </a:gradFill>
                <a:latin typeface="+mj-ea"/>
                <a:ea typeface="+mj-ea"/>
              </a:rPr>
              <a:t>突出政治性</a:t>
            </a:r>
            <a:endParaRPr lang="zh-CN" altLang="zh-CN" sz="2400" dirty="0">
              <a:gradFill>
                <a:gsLst>
                  <a:gs pos="0">
                    <a:srgbClr val="FF0000"/>
                  </a:gs>
                  <a:gs pos="100000">
                    <a:srgbClr val="C00000"/>
                  </a:gs>
                </a:gsLst>
                <a:lin ang="2700000" scaled="0"/>
              </a:gradFill>
              <a:latin typeface="+mj-ea"/>
              <a:ea typeface="+mj-ea"/>
            </a:endParaRPr>
          </a:p>
        </p:txBody>
      </p:sp>
      <p:sp>
        <p:nvSpPr>
          <p:cNvPr id="8" name="文本框 7"/>
          <p:cNvSpPr txBox="1"/>
          <p:nvPr/>
        </p:nvSpPr>
        <p:spPr>
          <a:xfrm>
            <a:off x="1888388" y="2044668"/>
            <a:ext cx="9540000" cy="646331"/>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solidFill>
                  <a:schemeClr val="tx1">
                    <a:lumMod val="65000"/>
                    <a:lumOff val="35000"/>
                  </a:schemeClr>
                </a:solidFill>
                <a:latin typeface="+mn-ea"/>
              </a:rPr>
              <a:t>以习近平新时代中国特色社会主义思想为指导，强调“两个维护”“四个意识”，确保全党令行禁止。</a:t>
            </a:r>
            <a:endParaRPr lang="zh-CN" altLang="zh-CN" dirty="0">
              <a:solidFill>
                <a:schemeClr val="tx1">
                  <a:lumMod val="65000"/>
                  <a:lumOff val="35000"/>
                </a:schemeClr>
              </a:solidFill>
              <a:latin typeface="+mn-ea"/>
            </a:endParaRPr>
          </a:p>
        </p:txBody>
      </p:sp>
      <p:sp>
        <p:nvSpPr>
          <p:cNvPr id="10" name="矩形: 圆角 9"/>
          <p:cNvSpPr>
            <a:spLocks noChangeAspect="1"/>
          </p:cNvSpPr>
          <p:nvPr/>
        </p:nvSpPr>
        <p:spPr>
          <a:xfrm>
            <a:off x="763609" y="1121780"/>
            <a:ext cx="828000" cy="828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1</a:t>
            </a:r>
            <a:endParaRPr lang="zh-CN" altLang="en-US" sz="2800" b="1" dirty="0"/>
          </a:p>
        </p:txBody>
      </p:sp>
      <p:sp>
        <p:nvSpPr>
          <p:cNvPr id="11" name="箭头: 下 10"/>
          <p:cNvSpPr/>
          <p:nvPr/>
        </p:nvSpPr>
        <p:spPr>
          <a:xfrm>
            <a:off x="961609" y="2086318"/>
            <a:ext cx="432000" cy="720000"/>
          </a:xfrm>
          <a:prstGeom prst="downArrow">
            <a:avLst/>
          </a:prstGeom>
          <a:solidFill>
            <a:srgbClr val="FF8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a:spLocks noChangeAspect="1"/>
          </p:cNvSpPr>
          <p:nvPr/>
        </p:nvSpPr>
        <p:spPr>
          <a:xfrm>
            <a:off x="763609" y="2942856"/>
            <a:ext cx="828000" cy="828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2</a:t>
            </a:r>
            <a:endParaRPr lang="zh-CN" altLang="en-US" sz="2800" b="1" dirty="0"/>
          </a:p>
        </p:txBody>
      </p:sp>
      <p:sp>
        <p:nvSpPr>
          <p:cNvPr id="13" name="矩形: 圆角 12"/>
          <p:cNvSpPr>
            <a:spLocks noChangeAspect="1"/>
          </p:cNvSpPr>
          <p:nvPr/>
        </p:nvSpPr>
        <p:spPr>
          <a:xfrm>
            <a:off x="763609" y="4763932"/>
            <a:ext cx="828000" cy="828000"/>
          </a:xfrm>
          <a:prstGeom prst="round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3</a:t>
            </a:r>
            <a:endParaRPr lang="zh-CN" altLang="en-US" sz="2800" b="1" dirty="0"/>
          </a:p>
        </p:txBody>
      </p:sp>
      <p:sp>
        <p:nvSpPr>
          <p:cNvPr id="14" name="箭头: 五边形 13"/>
          <p:cNvSpPr/>
          <p:nvPr/>
        </p:nvSpPr>
        <p:spPr>
          <a:xfrm>
            <a:off x="1888389" y="3086856"/>
            <a:ext cx="9540000" cy="540000"/>
          </a:xfrm>
          <a:prstGeom prst="homePlate">
            <a:avLst/>
          </a:prstGeom>
          <a:solidFill>
            <a:srgbClr val="FF8751">
              <a:alpha val="15000"/>
            </a:srgbClr>
          </a:solidFill>
          <a:ln w="12700">
            <a:solidFill>
              <a:srgbClr val="FFA075">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a:gradFill>
                  <a:gsLst>
                    <a:gs pos="0">
                      <a:srgbClr val="FF0000"/>
                    </a:gs>
                    <a:gs pos="100000">
                      <a:srgbClr val="C00000"/>
                    </a:gs>
                  </a:gsLst>
                  <a:lin ang="2700000" scaled="0"/>
                </a:gradFill>
                <a:latin typeface="+mj-ea"/>
                <a:ea typeface="+mj-ea"/>
              </a:rPr>
              <a:t>彰显时代性</a:t>
            </a:r>
            <a:endParaRPr lang="zh-CN" altLang="zh-CN" sz="2400" dirty="0">
              <a:gradFill>
                <a:gsLst>
                  <a:gs pos="0">
                    <a:srgbClr val="FF0000"/>
                  </a:gs>
                  <a:gs pos="100000">
                    <a:srgbClr val="C00000"/>
                  </a:gs>
                </a:gsLst>
                <a:lin ang="2700000" scaled="0"/>
              </a:gradFill>
              <a:latin typeface="+mj-ea"/>
              <a:ea typeface="+mj-ea"/>
            </a:endParaRPr>
          </a:p>
        </p:txBody>
      </p:sp>
      <p:sp>
        <p:nvSpPr>
          <p:cNvPr id="15" name="箭头: 五边形 14"/>
          <p:cNvSpPr/>
          <p:nvPr/>
        </p:nvSpPr>
        <p:spPr>
          <a:xfrm>
            <a:off x="1888389" y="4907932"/>
            <a:ext cx="9540000" cy="540000"/>
          </a:xfrm>
          <a:prstGeom prst="homePlate">
            <a:avLst/>
          </a:prstGeom>
          <a:solidFill>
            <a:srgbClr val="FF8751">
              <a:alpha val="15000"/>
            </a:srgbClr>
          </a:solidFill>
          <a:ln w="12700">
            <a:solidFill>
              <a:srgbClr val="FFA075">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a:gradFill>
                  <a:gsLst>
                    <a:gs pos="0">
                      <a:srgbClr val="FF0000"/>
                    </a:gs>
                    <a:gs pos="100000">
                      <a:srgbClr val="C00000"/>
                    </a:gs>
                  </a:gsLst>
                  <a:lin ang="2700000" scaled="0"/>
                </a:gradFill>
                <a:latin typeface="+mj-ea"/>
                <a:ea typeface="+mj-ea"/>
              </a:rPr>
              <a:t>增强针对性</a:t>
            </a:r>
            <a:endParaRPr lang="zh-CN" altLang="zh-CN" sz="2400" dirty="0">
              <a:gradFill>
                <a:gsLst>
                  <a:gs pos="0">
                    <a:srgbClr val="FF0000"/>
                  </a:gs>
                  <a:gs pos="100000">
                    <a:srgbClr val="C00000"/>
                  </a:gs>
                </a:gsLst>
                <a:lin ang="2700000" scaled="0"/>
              </a:gradFill>
              <a:latin typeface="+mj-ea"/>
              <a:ea typeface="+mj-ea"/>
            </a:endParaRPr>
          </a:p>
        </p:txBody>
      </p:sp>
      <p:sp>
        <p:nvSpPr>
          <p:cNvPr id="16" name="箭头: 下 15"/>
          <p:cNvSpPr/>
          <p:nvPr/>
        </p:nvSpPr>
        <p:spPr>
          <a:xfrm>
            <a:off x="961609" y="3907394"/>
            <a:ext cx="432000" cy="720000"/>
          </a:xfrm>
          <a:prstGeom prst="downArrow">
            <a:avLst/>
          </a:prstGeom>
          <a:solidFill>
            <a:srgbClr val="FF8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箭头: 下 17"/>
          <p:cNvSpPr/>
          <p:nvPr/>
        </p:nvSpPr>
        <p:spPr>
          <a:xfrm>
            <a:off x="961609" y="5728470"/>
            <a:ext cx="432000" cy="720000"/>
          </a:xfrm>
          <a:prstGeom prst="downArrow">
            <a:avLst/>
          </a:prstGeom>
          <a:solidFill>
            <a:srgbClr val="FF8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1000" fill="hold"/>
                                        <p:tgtEl>
                                          <p:spTgt spid="10"/>
                                        </p:tgtEl>
                                        <p:attrNameLst>
                                          <p:attrName>r</p:attrName>
                                        </p:attrNameLst>
                                      </p:cBhvr>
                                    </p:animRo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000"/>
                                        <p:tgtEl>
                                          <p:spTgt spid="6"/>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0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2000"/>
                            </p:stCondLst>
                            <p:childTnLst>
                              <p:par>
                                <p:cTn id="22" presetID="2" presetClass="entr" presetSubtype="8" decel="4000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000" fill="hold"/>
                                        <p:tgtEl>
                                          <p:spTgt spid="12"/>
                                        </p:tgtEl>
                                        <p:attrNameLst>
                                          <p:attrName>ppt_x</p:attrName>
                                        </p:attrNameLst>
                                      </p:cBhvr>
                                      <p:tavLst>
                                        <p:tav tm="0">
                                          <p:val>
                                            <p:strVal val="0-#ppt_w/2"/>
                                          </p:val>
                                        </p:tav>
                                        <p:tav tm="100000">
                                          <p:val>
                                            <p:strVal val="#ppt_x"/>
                                          </p:val>
                                        </p:tav>
                                      </p:tavLst>
                                    </p:anim>
                                    <p:anim calcmode="lin" valueType="num">
                                      <p:cBhvr additive="base">
                                        <p:cTn id="25" dur="1000" fill="hold"/>
                                        <p:tgtEl>
                                          <p:spTgt spid="12"/>
                                        </p:tgtEl>
                                        <p:attrNameLst>
                                          <p:attrName>ppt_y</p:attrName>
                                        </p:attrNameLst>
                                      </p:cBhvr>
                                      <p:tavLst>
                                        <p:tav tm="0">
                                          <p:val>
                                            <p:strVal val="#ppt_y"/>
                                          </p:val>
                                        </p:tav>
                                        <p:tav tm="100000">
                                          <p:val>
                                            <p:strVal val="#ppt_y"/>
                                          </p:val>
                                        </p:tav>
                                      </p:tavLst>
                                    </p:anim>
                                  </p:childTnLst>
                                </p:cTn>
                              </p:par>
                              <p:par>
                                <p:cTn id="26" presetID="8" presetClass="emph" presetSubtype="0" fill="hold" grpId="1" nodeType="withEffect">
                                  <p:stCondLst>
                                    <p:cond delay="0"/>
                                  </p:stCondLst>
                                  <p:childTnLst>
                                    <p:animRot by="21600000">
                                      <p:cBhvr>
                                        <p:cTn id="27" dur="1000" fill="hold"/>
                                        <p:tgtEl>
                                          <p:spTgt spid="12"/>
                                        </p:tgtEl>
                                        <p:attrNameLst>
                                          <p:attrName>r</p:attrName>
                                        </p:attrNameLst>
                                      </p:cBhvr>
                                    </p:animRo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1000"/>
                                        <p:tgtEl>
                                          <p:spTgt spid="14"/>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10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par>
                          <p:cTn id="38" fill="hold">
                            <p:stCondLst>
                              <p:cond delay="4000"/>
                            </p:stCondLst>
                            <p:childTnLst>
                              <p:par>
                                <p:cTn id="39" presetID="2" presetClass="entr" presetSubtype="8" decel="4000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1000" fill="hold"/>
                                        <p:tgtEl>
                                          <p:spTgt spid="13"/>
                                        </p:tgtEl>
                                        <p:attrNameLst>
                                          <p:attrName>ppt_x</p:attrName>
                                        </p:attrNameLst>
                                      </p:cBhvr>
                                      <p:tavLst>
                                        <p:tav tm="0">
                                          <p:val>
                                            <p:strVal val="0-#ppt_w/2"/>
                                          </p:val>
                                        </p:tav>
                                        <p:tav tm="100000">
                                          <p:val>
                                            <p:strVal val="#ppt_x"/>
                                          </p:val>
                                        </p:tav>
                                      </p:tavLst>
                                    </p:anim>
                                    <p:anim calcmode="lin" valueType="num">
                                      <p:cBhvr additive="base">
                                        <p:cTn id="42" dur="1000" fill="hold"/>
                                        <p:tgtEl>
                                          <p:spTgt spid="13"/>
                                        </p:tgtEl>
                                        <p:attrNameLst>
                                          <p:attrName>ppt_y</p:attrName>
                                        </p:attrNameLst>
                                      </p:cBhvr>
                                      <p:tavLst>
                                        <p:tav tm="0">
                                          <p:val>
                                            <p:strVal val="#ppt_y"/>
                                          </p:val>
                                        </p:tav>
                                        <p:tav tm="100000">
                                          <p:val>
                                            <p:strVal val="#ppt_y"/>
                                          </p:val>
                                        </p:tav>
                                      </p:tavLst>
                                    </p:anim>
                                  </p:childTnLst>
                                </p:cTn>
                              </p:par>
                              <p:par>
                                <p:cTn id="43" presetID="8" presetClass="emph" presetSubtype="0" fill="hold" grpId="1" nodeType="withEffect">
                                  <p:stCondLst>
                                    <p:cond delay="0"/>
                                  </p:stCondLst>
                                  <p:childTnLst>
                                    <p:animRot by="21600000">
                                      <p:cBhvr>
                                        <p:cTn id="44" dur="1000" fill="hold"/>
                                        <p:tgtEl>
                                          <p:spTgt spid="13"/>
                                        </p:tgtEl>
                                        <p:attrNameLst>
                                          <p:attrName>r</p:attrName>
                                        </p:attrNameLst>
                                      </p:cBhvr>
                                    </p:animRo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1000"/>
                                        <p:tgtEl>
                                          <p:spTgt spid="15"/>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up)">
                                      <p:cBhvr>
                                        <p:cTn id="51" dur="1000"/>
                                        <p:tgtEl>
                                          <p:spTgt spid="1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8" grpId="0"/>
      <p:bldP spid="10" grpId="0" animBg="1"/>
      <p:bldP spid="10" grpId="1" animBg="1"/>
      <p:bldP spid="11" grpId="0" animBg="1"/>
      <p:bldP spid="12" grpId="0" animBg="1"/>
      <p:bldP spid="12" grpId="1" animBg="1"/>
      <p:bldP spid="13" grpId="0" animBg="1"/>
      <p:bldP spid="13" grpId="1" animBg="1"/>
      <p:bldP spid="14" grpId="0" animBg="1"/>
      <p:bldP spid="15" grpId="0" animBg="1"/>
      <p:bldP spid="16"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1.1"/>
</p:tagLst>
</file>

<file path=ppt/tags/tag10.xml><?xml version="1.0" encoding="utf-8"?>
<p:tagLst xmlns:a="http://schemas.openxmlformats.org/drawingml/2006/main" xmlns:r="http://schemas.openxmlformats.org/officeDocument/2006/relationships" xmlns:p="http://schemas.openxmlformats.org/presentationml/2006/main">
  <p:tag name="PA" val="v5.1.1"/>
</p:tagLst>
</file>

<file path=ppt/tags/tag11.xml><?xml version="1.0" encoding="utf-8"?>
<p:tagLst xmlns:a="http://schemas.openxmlformats.org/drawingml/2006/main" xmlns:r="http://schemas.openxmlformats.org/officeDocument/2006/relationships" xmlns:p="http://schemas.openxmlformats.org/presentationml/2006/main">
  <p:tag name="PA" val="v5.1.1"/>
</p:tagLst>
</file>

<file path=ppt/tags/tag12.xml><?xml version="1.0" encoding="utf-8"?>
<p:tagLst xmlns:a="http://schemas.openxmlformats.org/drawingml/2006/main" xmlns:r="http://schemas.openxmlformats.org/officeDocument/2006/relationships" xmlns:p="http://schemas.openxmlformats.org/presentationml/2006/main">
  <p:tag name="PA" val="v5.1.1"/>
</p:tagLst>
</file>

<file path=ppt/tags/tag13.xml><?xml version="1.0" encoding="utf-8"?>
<p:tagLst xmlns:a="http://schemas.openxmlformats.org/drawingml/2006/main" xmlns:r="http://schemas.openxmlformats.org/officeDocument/2006/relationships" xmlns:p="http://schemas.openxmlformats.org/presentationml/2006/main">
  <p:tag name="PA" val="v5.1.1"/>
</p:tagLst>
</file>

<file path=ppt/tags/tag14.xml><?xml version="1.0" encoding="utf-8"?>
<p:tagLst xmlns:a="http://schemas.openxmlformats.org/drawingml/2006/main" xmlns:r="http://schemas.openxmlformats.org/officeDocument/2006/relationships" xmlns:p="http://schemas.openxmlformats.org/presentationml/2006/main">
  <p:tag name="PA" val="v5.1.1"/>
</p:tagLst>
</file>

<file path=ppt/tags/tag15.xml><?xml version="1.0" encoding="utf-8"?>
<p:tagLst xmlns:a="http://schemas.openxmlformats.org/drawingml/2006/main" xmlns:r="http://schemas.openxmlformats.org/officeDocument/2006/relationships" xmlns:p="http://schemas.openxmlformats.org/presentationml/2006/main">
  <p:tag name="PA" val="v5.1.1"/>
</p:tagLst>
</file>

<file path=ppt/tags/tag16.xml><?xml version="1.0" encoding="utf-8"?>
<p:tagLst xmlns:a="http://schemas.openxmlformats.org/drawingml/2006/main" xmlns:r="http://schemas.openxmlformats.org/officeDocument/2006/relationships" xmlns:p="http://schemas.openxmlformats.org/presentationml/2006/main">
  <p:tag name="PA" val="v5.1.1"/>
</p:tagLst>
</file>

<file path=ppt/tags/tag17.xml><?xml version="1.0" encoding="utf-8"?>
<p:tagLst xmlns:a="http://schemas.openxmlformats.org/drawingml/2006/main" xmlns:r="http://schemas.openxmlformats.org/officeDocument/2006/relationships" xmlns:p="http://schemas.openxmlformats.org/presentationml/2006/main">
  <p:tag name="PA" val="v5.1.1"/>
</p:tagLst>
</file>

<file path=ppt/tags/tag18.xml><?xml version="1.0" encoding="utf-8"?>
<p:tagLst xmlns:a="http://schemas.openxmlformats.org/drawingml/2006/main" xmlns:r="http://schemas.openxmlformats.org/officeDocument/2006/relationships" xmlns:p="http://schemas.openxmlformats.org/presentationml/2006/main">
  <p:tag name="PA" val="v5.1.1"/>
</p:tagLst>
</file>

<file path=ppt/tags/tag19.xml><?xml version="1.0" encoding="utf-8"?>
<p:tagLst xmlns:a="http://schemas.openxmlformats.org/drawingml/2006/main" xmlns:r="http://schemas.openxmlformats.org/officeDocument/2006/relationships" xmlns:p="http://schemas.openxmlformats.org/presentationml/2006/main">
  <p:tag name="PA" val="v5.1.1"/>
</p:tagLst>
</file>

<file path=ppt/tags/tag2.xml><?xml version="1.0" encoding="utf-8"?>
<p:tagLst xmlns:a="http://schemas.openxmlformats.org/drawingml/2006/main" xmlns:r="http://schemas.openxmlformats.org/officeDocument/2006/relationships" xmlns:p="http://schemas.openxmlformats.org/presentationml/2006/main">
  <p:tag name="PA" val="v5.1.1"/>
</p:tagLst>
</file>

<file path=ppt/tags/tag20.xml><?xml version="1.0" encoding="utf-8"?>
<p:tagLst xmlns:a="http://schemas.openxmlformats.org/drawingml/2006/main" xmlns:r="http://schemas.openxmlformats.org/officeDocument/2006/relationships" xmlns:p="http://schemas.openxmlformats.org/presentationml/2006/main">
  <p:tag name="PA" val="v5.1.1"/>
</p:tagLst>
</file>

<file path=ppt/tags/tag21.xml><?xml version="1.0" encoding="utf-8"?>
<p:tagLst xmlns:a="http://schemas.openxmlformats.org/drawingml/2006/main" xmlns:r="http://schemas.openxmlformats.org/officeDocument/2006/relationships" xmlns:p="http://schemas.openxmlformats.org/presentationml/2006/main">
  <p:tag name="PA" val="v5.1.1"/>
</p:tagLst>
</file>

<file path=ppt/tags/tag22.xml><?xml version="1.0" encoding="utf-8"?>
<p:tagLst xmlns:a="http://schemas.openxmlformats.org/drawingml/2006/main" xmlns:r="http://schemas.openxmlformats.org/officeDocument/2006/relationships" xmlns:p="http://schemas.openxmlformats.org/presentationml/2006/main">
  <p:tag name="PA" val="v5.1.1"/>
</p:tagLst>
</file>

<file path=ppt/tags/tag23.xml><?xml version="1.0" encoding="utf-8"?>
<p:tagLst xmlns:a="http://schemas.openxmlformats.org/drawingml/2006/main" xmlns:r="http://schemas.openxmlformats.org/officeDocument/2006/relationships" xmlns:p="http://schemas.openxmlformats.org/presentationml/2006/main">
  <p:tag name="PA" val="v5.1.1"/>
</p:tagLst>
</file>

<file path=ppt/tags/tag24.xml><?xml version="1.0" encoding="utf-8"?>
<p:tagLst xmlns:a="http://schemas.openxmlformats.org/drawingml/2006/main" xmlns:r="http://schemas.openxmlformats.org/officeDocument/2006/relationships" xmlns:p="http://schemas.openxmlformats.org/presentationml/2006/main">
  <p:tag name="PA" val="v5.1.1"/>
</p:tagLst>
</file>

<file path=ppt/tags/tag25.xml><?xml version="1.0" encoding="utf-8"?>
<p:tagLst xmlns:a="http://schemas.openxmlformats.org/drawingml/2006/main" xmlns:r="http://schemas.openxmlformats.org/officeDocument/2006/relationships" xmlns:p="http://schemas.openxmlformats.org/presentationml/2006/main">
  <p:tag name="PA" val="v5.1.1"/>
</p:tagLst>
</file>

<file path=ppt/tags/tag26.xml><?xml version="1.0" encoding="utf-8"?>
<p:tagLst xmlns:a="http://schemas.openxmlformats.org/drawingml/2006/main" xmlns:r="http://schemas.openxmlformats.org/officeDocument/2006/relationships" xmlns:p="http://schemas.openxmlformats.org/presentationml/2006/main">
  <p:tag name="PA" val="v5.1.1"/>
</p:tagLst>
</file>

<file path=ppt/tags/tag27.xml><?xml version="1.0" encoding="utf-8"?>
<p:tagLst xmlns:a="http://schemas.openxmlformats.org/drawingml/2006/main" xmlns:r="http://schemas.openxmlformats.org/officeDocument/2006/relationships" xmlns:p="http://schemas.openxmlformats.org/presentationml/2006/main">
  <p:tag name="PA" val="v5.1.1"/>
</p:tagLst>
</file>

<file path=ppt/tags/tag28.xml><?xml version="1.0" encoding="utf-8"?>
<p:tagLst xmlns:a="http://schemas.openxmlformats.org/drawingml/2006/main" xmlns:r="http://schemas.openxmlformats.org/officeDocument/2006/relationships" xmlns:p="http://schemas.openxmlformats.org/presentationml/2006/main">
  <p:tag name="PA" val="v5.1.1"/>
</p:tagLst>
</file>

<file path=ppt/tags/tag29.xml><?xml version="1.0" encoding="utf-8"?>
<p:tagLst xmlns:a="http://schemas.openxmlformats.org/drawingml/2006/main" xmlns:r="http://schemas.openxmlformats.org/officeDocument/2006/relationships" xmlns:p="http://schemas.openxmlformats.org/presentationml/2006/main">
  <p:tag name="PA" val="v5.1.1"/>
</p:tagLst>
</file>

<file path=ppt/tags/tag3.xml><?xml version="1.0" encoding="utf-8"?>
<p:tagLst xmlns:a="http://schemas.openxmlformats.org/drawingml/2006/main" xmlns:r="http://schemas.openxmlformats.org/officeDocument/2006/relationships" xmlns:p="http://schemas.openxmlformats.org/presentationml/2006/main">
  <p:tag name="PA" val="v5.1.1"/>
</p:tagLst>
</file>

<file path=ppt/tags/tag30.xml><?xml version="1.0" encoding="utf-8"?>
<p:tagLst xmlns:a="http://schemas.openxmlformats.org/drawingml/2006/main" xmlns:r="http://schemas.openxmlformats.org/officeDocument/2006/relationships" xmlns:p="http://schemas.openxmlformats.org/presentationml/2006/main">
  <p:tag name="PA" val="v5.1.1"/>
</p:tagLst>
</file>

<file path=ppt/tags/tag31.xml><?xml version="1.0" encoding="utf-8"?>
<p:tagLst xmlns:a="http://schemas.openxmlformats.org/drawingml/2006/main" xmlns:r="http://schemas.openxmlformats.org/officeDocument/2006/relationships" xmlns:p="http://schemas.openxmlformats.org/presentationml/2006/main">
  <p:tag name="PA" val="v5.1.1"/>
</p:tagLst>
</file>

<file path=ppt/tags/tag32.xml><?xml version="1.0" encoding="utf-8"?>
<p:tagLst xmlns:a="http://schemas.openxmlformats.org/drawingml/2006/main" xmlns:r="http://schemas.openxmlformats.org/officeDocument/2006/relationships" xmlns:p="http://schemas.openxmlformats.org/presentationml/2006/main">
  <p:tag name="PA" val="v5.1.1"/>
</p:tagLst>
</file>

<file path=ppt/tags/tag33.xml><?xml version="1.0" encoding="utf-8"?>
<p:tagLst xmlns:a="http://schemas.openxmlformats.org/drawingml/2006/main" xmlns:r="http://schemas.openxmlformats.org/officeDocument/2006/relationships" xmlns:p="http://schemas.openxmlformats.org/presentationml/2006/main">
  <p:tag name="PA" val="v5.1.1"/>
</p:tagLst>
</file>

<file path=ppt/tags/tag34.xml><?xml version="1.0" encoding="utf-8"?>
<p:tagLst xmlns:a="http://schemas.openxmlformats.org/drawingml/2006/main" xmlns:r="http://schemas.openxmlformats.org/officeDocument/2006/relationships" xmlns:p="http://schemas.openxmlformats.org/presentationml/2006/main">
  <p:tag name="PA" val="v5.1.1"/>
</p:tagLst>
</file>

<file path=ppt/tags/tag35.xml><?xml version="1.0" encoding="utf-8"?>
<p:tagLst xmlns:a="http://schemas.openxmlformats.org/drawingml/2006/main" xmlns:r="http://schemas.openxmlformats.org/officeDocument/2006/relationships" xmlns:p="http://schemas.openxmlformats.org/presentationml/2006/main">
  <p:tag name="PA" val="v5.1.1"/>
</p:tagLst>
</file>

<file path=ppt/tags/tag36.xml><?xml version="1.0" encoding="utf-8"?>
<p:tagLst xmlns:a="http://schemas.openxmlformats.org/drawingml/2006/main" xmlns:r="http://schemas.openxmlformats.org/officeDocument/2006/relationships" xmlns:p="http://schemas.openxmlformats.org/presentationml/2006/main">
  <p:tag name="PA" val="v5.1.1"/>
</p:tagLst>
</file>

<file path=ppt/tags/tag37.xml><?xml version="1.0" encoding="utf-8"?>
<p:tagLst xmlns:a="http://schemas.openxmlformats.org/drawingml/2006/main" xmlns:r="http://schemas.openxmlformats.org/officeDocument/2006/relationships" xmlns:p="http://schemas.openxmlformats.org/presentationml/2006/main">
  <p:tag name="PA" val="v5.1.1"/>
</p:tagLst>
</file>

<file path=ppt/tags/tag38.xml><?xml version="1.0" encoding="utf-8"?>
<p:tagLst xmlns:a="http://schemas.openxmlformats.org/drawingml/2006/main" xmlns:r="http://schemas.openxmlformats.org/officeDocument/2006/relationships" xmlns:p="http://schemas.openxmlformats.org/presentationml/2006/main">
  <p:tag name="PA" val="v5.1.1"/>
</p:tagLst>
</file>

<file path=ppt/tags/tag39.xml><?xml version="1.0" encoding="utf-8"?>
<p:tagLst xmlns:a="http://schemas.openxmlformats.org/drawingml/2006/main" xmlns:r="http://schemas.openxmlformats.org/officeDocument/2006/relationships" xmlns:p="http://schemas.openxmlformats.org/presentationml/2006/main">
  <p:tag name="PA" val="v5.1.1"/>
</p:tagLst>
</file>

<file path=ppt/tags/tag4.xml><?xml version="1.0" encoding="utf-8"?>
<p:tagLst xmlns:a="http://schemas.openxmlformats.org/drawingml/2006/main" xmlns:r="http://schemas.openxmlformats.org/officeDocument/2006/relationships" xmlns:p="http://schemas.openxmlformats.org/presentationml/2006/main">
  <p:tag name="PA" val="v5.1.1"/>
</p:tagLst>
</file>

<file path=ppt/tags/tag40.xml><?xml version="1.0" encoding="utf-8"?>
<p:tagLst xmlns:a="http://schemas.openxmlformats.org/drawingml/2006/main" xmlns:r="http://schemas.openxmlformats.org/officeDocument/2006/relationships" xmlns:p="http://schemas.openxmlformats.org/presentationml/2006/main">
  <p:tag name="PA" val="v5.1.1"/>
</p:tagLst>
</file>

<file path=ppt/tags/tag41.xml><?xml version="1.0" encoding="utf-8"?>
<p:tagLst xmlns:a="http://schemas.openxmlformats.org/drawingml/2006/main" xmlns:r="http://schemas.openxmlformats.org/officeDocument/2006/relationships" xmlns:p="http://schemas.openxmlformats.org/presentationml/2006/main">
  <p:tag name="PA" val="v5.1.1"/>
</p:tagLst>
</file>

<file path=ppt/tags/tag42.xml><?xml version="1.0" encoding="utf-8"?>
<p:tagLst xmlns:a="http://schemas.openxmlformats.org/drawingml/2006/main" xmlns:r="http://schemas.openxmlformats.org/officeDocument/2006/relationships" xmlns:p="http://schemas.openxmlformats.org/presentationml/2006/main">
  <p:tag name="PA" val="v5.1.1"/>
</p:tagLst>
</file>

<file path=ppt/tags/tag43.xml><?xml version="1.0" encoding="utf-8"?>
<p:tagLst xmlns:a="http://schemas.openxmlformats.org/drawingml/2006/main" xmlns:r="http://schemas.openxmlformats.org/officeDocument/2006/relationships" xmlns:p="http://schemas.openxmlformats.org/presentationml/2006/main">
  <p:tag name="PA" val="v5.1.1"/>
</p:tagLst>
</file>

<file path=ppt/tags/tag44.xml><?xml version="1.0" encoding="utf-8"?>
<p:tagLst xmlns:a="http://schemas.openxmlformats.org/drawingml/2006/main" xmlns:r="http://schemas.openxmlformats.org/officeDocument/2006/relationships" xmlns:p="http://schemas.openxmlformats.org/presentationml/2006/main">
  <p:tag name="PA" val="v5.1.1"/>
</p:tagLst>
</file>

<file path=ppt/tags/tag45.xml><?xml version="1.0" encoding="utf-8"?>
<p:tagLst xmlns:a="http://schemas.openxmlformats.org/drawingml/2006/main" xmlns:r="http://schemas.openxmlformats.org/officeDocument/2006/relationships" xmlns:p="http://schemas.openxmlformats.org/presentationml/2006/main">
  <p:tag name="PA" val="v5.1.1"/>
</p:tagLst>
</file>

<file path=ppt/tags/tag46.xml><?xml version="1.0" encoding="utf-8"?>
<p:tagLst xmlns:a="http://schemas.openxmlformats.org/drawingml/2006/main" xmlns:r="http://schemas.openxmlformats.org/officeDocument/2006/relationships" xmlns:p="http://schemas.openxmlformats.org/presentationml/2006/main">
  <p:tag name="PA" val="v5.1.1"/>
</p:tagLst>
</file>

<file path=ppt/tags/tag47.xml><?xml version="1.0" encoding="utf-8"?>
<p:tagLst xmlns:a="http://schemas.openxmlformats.org/drawingml/2006/main" xmlns:r="http://schemas.openxmlformats.org/officeDocument/2006/relationships" xmlns:p="http://schemas.openxmlformats.org/presentationml/2006/main">
  <p:tag name="PA" val="v5.1.1"/>
</p:tagLst>
</file>

<file path=ppt/tags/tag48.xml><?xml version="1.0" encoding="utf-8"?>
<p:tagLst xmlns:a="http://schemas.openxmlformats.org/drawingml/2006/main" xmlns:r="http://schemas.openxmlformats.org/officeDocument/2006/relationships" xmlns:p="http://schemas.openxmlformats.org/presentationml/2006/main">
  <p:tag name="PA" val="v5.1.1"/>
</p:tagLst>
</file>

<file path=ppt/tags/tag49.xml><?xml version="1.0" encoding="utf-8"?>
<p:tagLst xmlns:a="http://schemas.openxmlformats.org/drawingml/2006/main" xmlns:r="http://schemas.openxmlformats.org/officeDocument/2006/relationships" xmlns:p="http://schemas.openxmlformats.org/presentationml/2006/main">
  <p:tag name="PA" val="v5.1.1"/>
</p:tagLst>
</file>

<file path=ppt/tags/tag5.xml><?xml version="1.0" encoding="utf-8"?>
<p:tagLst xmlns:a="http://schemas.openxmlformats.org/drawingml/2006/main" xmlns:r="http://schemas.openxmlformats.org/officeDocument/2006/relationships" xmlns:p="http://schemas.openxmlformats.org/presentationml/2006/main">
  <p:tag name="PA" val="v5.1.1"/>
</p:tagLst>
</file>

<file path=ppt/tags/tag50.xml><?xml version="1.0" encoding="utf-8"?>
<p:tagLst xmlns:a="http://schemas.openxmlformats.org/drawingml/2006/main" xmlns:r="http://schemas.openxmlformats.org/officeDocument/2006/relationships" xmlns:p="http://schemas.openxmlformats.org/presentationml/2006/main">
  <p:tag name="PA" val="v5.1.1"/>
</p:tagLst>
</file>

<file path=ppt/tags/tag51.xml><?xml version="1.0" encoding="utf-8"?>
<p:tagLst xmlns:a="http://schemas.openxmlformats.org/drawingml/2006/main" xmlns:r="http://schemas.openxmlformats.org/officeDocument/2006/relationships" xmlns:p="http://schemas.openxmlformats.org/presentationml/2006/main">
  <p:tag name="PA" val="v5.1.1"/>
</p:tagLst>
</file>

<file path=ppt/tags/tag52.xml><?xml version="1.0" encoding="utf-8"?>
<p:tagLst xmlns:a="http://schemas.openxmlformats.org/drawingml/2006/main" xmlns:r="http://schemas.openxmlformats.org/officeDocument/2006/relationships" xmlns:p="http://schemas.openxmlformats.org/presentationml/2006/main">
  <p:tag name="PA" val="v5.1.1"/>
</p:tagLst>
</file>

<file path=ppt/tags/tag53.xml><?xml version="1.0" encoding="utf-8"?>
<p:tagLst xmlns:a="http://schemas.openxmlformats.org/drawingml/2006/main" xmlns:r="http://schemas.openxmlformats.org/officeDocument/2006/relationships" xmlns:p="http://schemas.openxmlformats.org/presentationml/2006/main">
  <p:tag name="PA" val="v5.1.1"/>
</p:tagLst>
</file>

<file path=ppt/tags/tag54.xml><?xml version="1.0" encoding="utf-8"?>
<p:tagLst xmlns:a="http://schemas.openxmlformats.org/drawingml/2006/main" xmlns:r="http://schemas.openxmlformats.org/officeDocument/2006/relationships" xmlns:p="http://schemas.openxmlformats.org/presentationml/2006/main">
  <p:tag name="PA" val="v5.1.1"/>
</p:tagLst>
</file>

<file path=ppt/tags/tag55.xml><?xml version="1.0" encoding="utf-8"?>
<p:tagLst xmlns:a="http://schemas.openxmlformats.org/drawingml/2006/main" xmlns:r="http://schemas.openxmlformats.org/officeDocument/2006/relationships" xmlns:p="http://schemas.openxmlformats.org/presentationml/2006/main">
  <p:tag name="PA" val="v5.1.1"/>
</p:tagLst>
</file>

<file path=ppt/tags/tag56.xml><?xml version="1.0" encoding="utf-8"?>
<p:tagLst xmlns:a="http://schemas.openxmlformats.org/drawingml/2006/main" xmlns:r="http://schemas.openxmlformats.org/officeDocument/2006/relationships" xmlns:p="http://schemas.openxmlformats.org/presentationml/2006/main">
  <p:tag name="PA" val="v5.1.1"/>
</p:tagLst>
</file>

<file path=ppt/tags/tag57.xml><?xml version="1.0" encoding="utf-8"?>
<p:tagLst xmlns:a="http://schemas.openxmlformats.org/drawingml/2006/main" xmlns:r="http://schemas.openxmlformats.org/officeDocument/2006/relationships" xmlns:p="http://schemas.openxmlformats.org/presentationml/2006/main">
  <p:tag name="PA" val="v5.1.1"/>
</p:tagLst>
</file>

<file path=ppt/tags/tag6.xml><?xml version="1.0" encoding="utf-8"?>
<p:tagLst xmlns:a="http://schemas.openxmlformats.org/drawingml/2006/main" xmlns:r="http://schemas.openxmlformats.org/officeDocument/2006/relationships" xmlns:p="http://schemas.openxmlformats.org/presentationml/2006/main">
  <p:tag name="PA" val="v5.1.1"/>
</p:tagLst>
</file>

<file path=ppt/tags/tag7.xml><?xml version="1.0" encoding="utf-8"?>
<p:tagLst xmlns:a="http://schemas.openxmlformats.org/drawingml/2006/main" xmlns:r="http://schemas.openxmlformats.org/officeDocument/2006/relationships" xmlns:p="http://schemas.openxmlformats.org/presentationml/2006/main">
  <p:tag name="PA" val="v5.1.1"/>
</p:tagLst>
</file>

<file path=ppt/tags/tag8.xml><?xml version="1.0" encoding="utf-8"?>
<p:tagLst xmlns:a="http://schemas.openxmlformats.org/drawingml/2006/main" xmlns:r="http://schemas.openxmlformats.org/officeDocument/2006/relationships" xmlns:p="http://schemas.openxmlformats.org/presentationml/2006/main">
  <p:tag name="PA" val="v5.1.1"/>
</p:tagLst>
</file>

<file path=ppt/tags/tag9.xml><?xml version="1.0" encoding="utf-8"?>
<p:tagLst xmlns:a="http://schemas.openxmlformats.org/drawingml/2006/main" xmlns:r="http://schemas.openxmlformats.org/officeDocument/2006/relationships" xmlns:p="http://schemas.openxmlformats.org/presentationml/2006/main">
  <p:tag name="PA" val="v5.1.1"/>
</p:tagLst>
</file>

<file path=ppt/theme/theme1.xml><?xml version="1.0" encoding="utf-8"?>
<a:theme xmlns:a="http://schemas.openxmlformats.org/drawingml/2006/main" name="1">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自定义 4">
      <a:majorFont>
        <a:latin typeface="Futura Md BT"/>
        <a:ea typeface="方正兰亭粗黑简体"/>
        <a:cs typeface=""/>
      </a:majorFont>
      <a:minorFont>
        <a:latin typeface="Futura Md BT"/>
        <a:ea typeface="方正兰亭细黑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5400" cap="rnd">
          <a:solidFill>
            <a:srgbClr val="C00000"/>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7151</Words>
  <Application>Microsoft Office PowerPoint</Application>
  <PresentationFormat>宽屏</PresentationFormat>
  <Paragraphs>387</Paragraphs>
  <Slides>49</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49</vt:i4>
      </vt:variant>
    </vt:vector>
  </HeadingPairs>
  <TitlesOfParts>
    <vt:vector size="56" baseType="lpstr">
      <vt:lpstr>Futura Md BT</vt:lpstr>
      <vt:lpstr>方正兰亭粗黑简体</vt:lpstr>
      <vt:lpstr>方正兰亭细黑_GBK</vt:lpstr>
      <vt:lpstr>微软雅黑</vt:lpstr>
      <vt:lpstr>Arial</vt:lpstr>
      <vt:lpstr>Calibri</vt:lpstr>
      <vt:lpstr>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cp:revision>
  <dcterms:created xsi:type="dcterms:W3CDTF">2016-04-10T06:22:00Z</dcterms:created>
  <dcterms:modified xsi:type="dcterms:W3CDTF">2018-12-05T02:14:07Z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